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9" r:id="rId1"/>
    <p:sldMasterId id="2147483670" r:id="rId2"/>
    <p:sldMasterId id="2147483671" r:id="rId3"/>
  </p:sldMasterIdLst>
  <p:notesMasterIdLst>
    <p:notesMasterId r:id="rId11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Lst>
  <p:sldSz cx="9144000" cy="5143500" type="screen16x9"/>
  <p:notesSz cx="6858000" cy="9144000"/>
  <p:embeddedFontLst>
    <p:embeddedFont>
      <p:font typeface="SimSun" panose="02010600030101010101" pitchFamily="2" charset="-122"/>
      <p:regular r:id="rId120"/>
    </p:embeddedFont>
    <p:embeddedFont>
      <p:font typeface="Barlow" panose="00000500000000000000" pitchFamily="2" charset="0"/>
      <p:regular r:id="rId121"/>
      <p:bold r:id="rId122"/>
      <p:italic r:id="rId123"/>
      <p:boldItalic r:id="rId124"/>
    </p:embeddedFont>
    <p:embeddedFont>
      <p:font typeface="Barlow Light" panose="00000400000000000000" pitchFamily="2" charset="0"/>
      <p:regular r:id="rId125"/>
      <p:bold r:id="rId126"/>
      <p:italic r:id="rId127"/>
      <p:boldItalic r:id="rId128"/>
    </p:embeddedFont>
    <p:embeddedFont>
      <p:font typeface="Barlow Medium" panose="00000600000000000000" pitchFamily="2" charset="0"/>
      <p:regular r:id="rId129"/>
      <p:bold r:id="rId130"/>
      <p:italic r:id="rId131"/>
      <p:boldItalic r:id="rId132"/>
    </p:embeddedFont>
    <p:embeddedFont>
      <p:font typeface="Barlow SemiBold" panose="00000700000000000000" pitchFamily="2" charset="0"/>
      <p:regular r:id="rId133"/>
      <p:bold r:id="rId134"/>
      <p:italic r:id="rId135"/>
      <p:boldItalic r:id="rId136"/>
    </p:embeddedFont>
    <p:embeddedFont>
      <p:font typeface="Calibri" panose="020F0502020204030204" pitchFamily="34" charset="0"/>
      <p:regular r:id="rId137"/>
      <p:bold r:id="rId138"/>
      <p:italic r:id="rId139"/>
      <p:boldItalic r:id="rId140"/>
    </p:embeddedFont>
    <p:embeddedFont>
      <p:font typeface="Georgia" panose="02040502050405020303" pitchFamily="18" charset="0"/>
      <p:regular r:id="rId141"/>
      <p:bold r:id="rId142"/>
      <p:italic r:id="rId143"/>
      <p:boldItalic r:id="rId144"/>
    </p:embeddedFont>
    <p:embeddedFont>
      <p:font typeface="Montserrat" panose="00000500000000000000" pitchFamily="2" charset="0"/>
      <p:regular r:id="rId145"/>
      <p:bold r:id="rId146"/>
      <p:italic r:id="rId147"/>
      <p:boldItalic r:id="rId148"/>
    </p:embeddedFont>
    <p:embeddedFont>
      <p:font typeface="Montserrat ExtraBold" panose="00000900000000000000" pitchFamily="2" charset="0"/>
      <p:bold r:id="rId149"/>
      <p:boldItalic r:id="rId150"/>
    </p:embeddedFont>
    <p:embeddedFont>
      <p:font typeface="Montserrat Medium" panose="00000600000000000000" pitchFamily="2" charset="0"/>
      <p:regular r:id="rId151"/>
      <p:bold r:id="rId152"/>
      <p:italic r:id="rId153"/>
      <p:boldItalic r:id="rId154"/>
    </p:embeddedFont>
    <p:embeddedFont>
      <p:font typeface="Montserrat SemiBold" panose="00000700000000000000" pitchFamily="2" charset="0"/>
      <p:regular r:id="rId155"/>
      <p:bold r:id="rId156"/>
      <p:italic r:id="rId157"/>
      <p:boldItalic r:id="rId158"/>
    </p:embeddedFont>
    <p:embeddedFont>
      <p:font typeface="Proxima Nova Semibold" panose="020B0604020202020204" charset="0"/>
      <p:regular r:id="rId159"/>
      <p:bold r:id="rId160"/>
      <p:boldItalic r:id="rId161"/>
    </p:embeddedFont>
    <p:embeddedFont>
      <p:font typeface="Raleway" pitchFamily="2" charset="0"/>
      <p:regular r:id="rId162"/>
      <p:bold r:id="rId163"/>
      <p:italic r:id="rId164"/>
      <p:boldItalic r:id="rId165"/>
    </p:embeddedFont>
    <p:embeddedFont>
      <p:font typeface="Raleway ExtraBold" pitchFamily="2" charset="0"/>
      <p:bold r:id="rId166"/>
      <p:boldItalic r:id="rId167"/>
    </p:embeddedFont>
    <p:embeddedFont>
      <p:font typeface="Raleway Medium" pitchFamily="2" charset="0"/>
      <p:regular r:id="rId168"/>
      <p:bold r:id="rId169"/>
      <p:italic r:id="rId170"/>
      <p:boldItalic r:id="rId171"/>
    </p:embeddedFont>
    <p:embeddedFont>
      <p:font typeface="Raleway SemiBold" pitchFamily="2" charset="0"/>
      <p:regular r:id="rId172"/>
      <p:bold r:id="rId173"/>
      <p:italic r:id="rId174"/>
      <p:boldItalic r:id="rId175"/>
    </p:embeddedFont>
    <p:embeddedFont>
      <p:font typeface="Raleway Thin" pitchFamily="2" charset="0"/>
      <p:regular r:id="rId176"/>
      <p:bold r:id="rId177"/>
      <p:italic r:id="rId178"/>
      <p:boldItalic r:id="rId179"/>
    </p:embeddedFont>
    <p:embeddedFont>
      <p:font typeface="Roboto" panose="02000000000000000000" pitchFamily="2" charset="0"/>
      <p:regular r:id="rId180"/>
      <p:bold r:id="rId181"/>
      <p:italic r:id="rId182"/>
      <p:boldItalic r:id="rId1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814" autoAdjust="0"/>
  </p:normalViewPr>
  <p:slideViewPr>
    <p:cSldViewPr snapToGrid="0">
      <p:cViewPr varScale="1">
        <p:scale>
          <a:sx n="162" d="100"/>
          <a:sy n="162" d="100"/>
        </p:scale>
        <p:origin x="114"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19.fntdata"/><Relationship Id="rId159" Type="http://schemas.openxmlformats.org/officeDocument/2006/relationships/font" Target="fonts/font40.fntdata"/><Relationship Id="rId170" Type="http://schemas.openxmlformats.org/officeDocument/2006/relationships/font" Target="fonts/font51.fntdata"/><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font" Target="fonts/font9.fntdata"/><Relationship Id="rId149" Type="http://schemas.openxmlformats.org/officeDocument/2006/relationships/font" Target="fonts/font30.fntdata"/><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font" Target="fonts/font41.fntdata"/><Relationship Id="rId181" Type="http://schemas.openxmlformats.org/officeDocument/2006/relationships/font" Target="fonts/font62.fntdata"/><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font" Target="fonts/font20.fntdata"/><Relationship Id="rId85" Type="http://schemas.openxmlformats.org/officeDocument/2006/relationships/slide" Target="slides/slide82.xml"/><Relationship Id="rId150" Type="http://schemas.openxmlformats.org/officeDocument/2006/relationships/font" Target="fonts/font31.fntdata"/><Relationship Id="rId171" Type="http://schemas.openxmlformats.org/officeDocument/2006/relationships/font" Target="fonts/font52.fntdata"/><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font" Target="fonts/font10.fntdata"/><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font" Target="fonts/font21.fntdata"/><Relationship Id="rId161" Type="http://schemas.openxmlformats.org/officeDocument/2006/relationships/font" Target="fonts/font42.fntdata"/><Relationship Id="rId182" Type="http://schemas.openxmlformats.org/officeDocument/2006/relationships/font" Target="fonts/font63.fntdata"/><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notesMaster" Target="notesMasters/notesMaster1.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font" Target="fonts/font11.fntdata"/><Relationship Id="rId151" Type="http://schemas.openxmlformats.org/officeDocument/2006/relationships/font" Target="fonts/font32.fntdata"/><Relationship Id="rId172" Type="http://schemas.openxmlformats.org/officeDocument/2006/relationships/font" Target="fonts/font53.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1.fntdata"/><Relationship Id="rId125" Type="http://schemas.openxmlformats.org/officeDocument/2006/relationships/font" Target="fonts/font6.fntdata"/><Relationship Id="rId141" Type="http://schemas.openxmlformats.org/officeDocument/2006/relationships/font" Target="fonts/font22.fntdata"/><Relationship Id="rId146" Type="http://schemas.openxmlformats.org/officeDocument/2006/relationships/font" Target="fonts/font27.fntdata"/><Relationship Id="rId167" Type="http://schemas.openxmlformats.org/officeDocument/2006/relationships/font" Target="fonts/font48.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font" Target="fonts/font43.fntdata"/><Relationship Id="rId183" Type="http://schemas.openxmlformats.org/officeDocument/2006/relationships/font" Target="fonts/font64.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font" Target="fonts/font12.fntdata"/><Relationship Id="rId136" Type="http://schemas.openxmlformats.org/officeDocument/2006/relationships/font" Target="fonts/font17.fntdata"/><Relationship Id="rId157" Type="http://schemas.openxmlformats.org/officeDocument/2006/relationships/font" Target="fonts/font38.fntdata"/><Relationship Id="rId178" Type="http://schemas.openxmlformats.org/officeDocument/2006/relationships/font" Target="fonts/font59.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font" Target="fonts/font33.fntdata"/><Relationship Id="rId173" Type="http://schemas.openxmlformats.org/officeDocument/2006/relationships/font" Target="fonts/font54.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7.fntdata"/><Relationship Id="rId147" Type="http://schemas.openxmlformats.org/officeDocument/2006/relationships/font" Target="fonts/font28.fntdata"/><Relationship Id="rId168" Type="http://schemas.openxmlformats.org/officeDocument/2006/relationships/font" Target="fonts/font49.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2.fntdata"/><Relationship Id="rId142" Type="http://schemas.openxmlformats.org/officeDocument/2006/relationships/font" Target="fonts/font23.fntdata"/><Relationship Id="rId163" Type="http://schemas.openxmlformats.org/officeDocument/2006/relationships/font" Target="fonts/font44.fntdata"/><Relationship Id="rId184"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font" Target="fonts/font18.fntdata"/><Relationship Id="rId158" Type="http://schemas.openxmlformats.org/officeDocument/2006/relationships/font" Target="fonts/font39.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font" Target="fonts/font13.fntdata"/><Relationship Id="rId153" Type="http://schemas.openxmlformats.org/officeDocument/2006/relationships/font" Target="fonts/font34.fntdata"/><Relationship Id="rId174" Type="http://schemas.openxmlformats.org/officeDocument/2006/relationships/font" Target="fonts/font55.fntdata"/><Relationship Id="rId179" Type="http://schemas.openxmlformats.org/officeDocument/2006/relationships/font" Target="fonts/font60.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font" Target="fonts/font8.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3.fntdata"/><Relationship Id="rId143" Type="http://schemas.openxmlformats.org/officeDocument/2006/relationships/font" Target="fonts/font24.fntdata"/><Relationship Id="rId148" Type="http://schemas.openxmlformats.org/officeDocument/2006/relationships/font" Target="fonts/font29.fntdata"/><Relationship Id="rId164" Type="http://schemas.openxmlformats.org/officeDocument/2006/relationships/font" Target="fonts/font45.fntdata"/><Relationship Id="rId169" Type="http://schemas.openxmlformats.org/officeDocument/2006/relationships/font" Target="fonts/font50.fntdata"/><Relationship Id="rId18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font" Target="fonts/font61.fntdata"/><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14.fntdata"/><Relationship Id="rId154" Type="http://schemas.openxmlformats.org/officeDocument/2006/relationships/font" Target="fonts/font35.fntdata"/><Relationship Id="rId175" Type="http://schemas.openxmlformats.org/officeDocument/2006/relationships/font" Target="fonts/font56.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4.fntdata"/><Relationship Id="rId144" Type="http://schemas.openxmlformats.org/officeDocument/2006/relationships/font" Target="fonts/font25.fntdata"/><Relationship Id="rId90" Type="http://schemas.openxmlformats.org/officeDocument/2006/relationships/slide" Target="slides/slide87.xml"/><Relationship Id="rId165" Type="http://schemas.openxmlformats.org/officeDocument/2006/relationships/font" Target="fonts/font46.fntdata"/><Relationship Id="rId186" Type="http://schemas.openxmlformats.org/officeDocument/2006/relationships/theme" Target="theme/theme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font" Target="fonts/font15.fntdata"/><Relationship Id="rId80" Type="http://schemas.openxmlformats.org/officeDocument/2006/relationships/slide" Target="slides/slide77.xml"/><Relationship Id="rId155" Type="http://schemas.openxmlformats.org/officeDocument/2006/relationships/font" Target="fonts/font36.fntdata"/><Relationship Id="rId176" Type="http://schemas.openxmlformats.org/officeDocument/2006/relationships/font" Target="fonts/font57.fntdata"/><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font" Target="fonts/font5.fntdata"/><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font" Target="fonts/font26.fntdata"/><Relationship Id="rId166" Type="http://schemas.openxmlformats.org/officeDocument/2006/relationships/font" Target="fonts/font47.fntdata"/><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font" Target="fonts/font16.fntdata"/><Relationship Id="rId156" Type="http://schemas.openxmlformats.org/officeDocument/2006/relationships/font" Target="fonts/font37.fntdata"/><Relationship Id="rId177" Type="http://schemas.openxmlformats.org/officeDocument/2006/relationships/font" Target="fonts/font5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gilepainrelief.com/glossary/team-siz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google.com/spreadsheets/d/1WOgm5FsGT3k9NaaONSVUvljdm1CkYaGO/edit#gid=84021617"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www.atlassian.com/agile/scrum/backlogs"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google.com/spreadsheets/d/1mBiXVmll-7Jdbjav9ed5K84Gq9xNxaym/edit#gid=1510226789"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Welcome to agile second session</a:t>
            </a:r>
            <a:endParaRPr/>
          </a:p>
          <a:p>
            <a:pPr marL="0" lvl="0" indent="0" algn="l" rtl="0">
              <a:lnSpc>
                <a:spcPct val="100000"/>
              </a:lnSpc>
              <a:spcBef>
                <a:spcPts val="0"/>
              </a:spcBef>
              <a:spcAft>
                <a:spcPts val="0"/>
              </a:spcAft>
              <a:buSzPts val="1400"/>
              <a:buNone/>
            </a:pPr>
            <a:r>
              <a:rPr lang="tr-TR"/>
              <a:t>How was your one week break?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400"/>
              <a:buFont typeface="Arial"/>
              <a:buNone/>
            </a:pPr>
            <a:endParaRPr>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tr-TR">
                <a:solidFill>
                  <a:schemeClr val="dk1"/>
                </a:solidFill>
              </a:rPr>
              <a:t>Today we are here for scrum and kanban</a:t>
            </a:r>
            <a:endParaRPr>
              <a:solidFill>
                <a:schemeClr val="dk1"/>
              </a:solidFill>
            </a:endParaRPr>
          </a:p>
          <a:p>
            <a:pPr marL="0" lvl="0" indent="0" algn="l" rtl="0">
              <a:lnSpc>
                <a:spcPct val="100000"/>
              </a:lnSpc>
              <a:spcBef>
                <a:spcPts val="0"/>
              </a:spcBef>
              <a:spcAft>
                <a:spcPts val="0"/>
              </a:spcAft>
              <a:buClr>
                <a:schemeClr val="dk1"/>
              </a:buClr>
              <a:buSzPts val="1400"/>
              <a:buFont typeface="Arial"/>
              <a:buNone/>
            </a:pPr>
            <a:endParaRPr>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tr-TR">
                <a:solidFill>
                  <a:schemeClr val="dk1"/>
                </a:solidFill>
              </a:rPr>
              <a:t>Last session we talked about Agile,</a:t>
            </a:r>
            <a:endParaRPr/>
          </a:p>
          <a:p>
            <a:pPr marL="0" lvl="0" indent="0" algn="l" rtl="0">
              <a:lnSpc>
                <a:spcPct val="100000"/>
              </a:lnSpc>
              <a:spcBef>
                <a:spcPts val="0"/>
              </a:spcBef>
              <a:spcAft>
                <a:spcPts val="0"/>
              </a:spcAft>
              <a:buClr>
                <a:schemeClr val="dk1"/>
              </a:buClr>
              <a:buSzPts val="1400"/>
              <a:buFont typeface="Arial"/>
              <a:buNone/>
            </a:pPr>
            <a:endParaRPr>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tr-TR">
                <a:solidFill>
                  <a:schemeClr val="dk1"/>
                </a:solidFill>
              </a:rPr>
              <a:t>Agile mindset, </a:t>
            </a:r>
            <a:endParaRPr/>
          </a:p>
          <a:p>
            <a:pPr marL="0" lvl="0" indent="0" algn="l" rtl="0">
              <a:lnSpc>
                <a:spcPct val="100000"/>
              </a:lnSpc>
              <a:spcBef>
                <a:spcPts val="0"/>
              </a:spcBef>
              <a:spcAft>
                <a:spcPts val="0"/>
              </a:spcAft>
              <a:buClr>
                <a:schemeClr val="dk1"/>
              </a:buClr>
              <a:buSzPts val="1400"/>
              <a:buFont typeface="Arial"/>
              <a:buNone/>
            </a:pPr>
            <a:endParaRPr>
              <a:solidFill>
                <a:schemeClr val="dk1"/>
              </a:solidFill>
            </a:endParaRPr>
          </a:p>
          <a:p>
            <a:pPr marL="0" lvl="0" indent="0" algn="l" rtl="0">
              <a:lnSpc>
                <a:spcPct val="155556"/>
              </a:lnSpc>
              <a:spcBef>
                <a:spcPts val="0"/>
              </a:spcBef>
              <a:spcAft>
                <a:spcPts val="0"/>
              </a:spcAft>
              <a:buClr>
                <a:schemeClr val="dk1"/>
              </a:buClr>
              <a:buSzPts val="1100"/>
              <a:buFont typeface="Arial"/>
              <a:buNone/>
            </a:pPr>
            <a:r>
              <a:rPr lang="tr-TR">
                <a:solidFill>
                  <a:srgbClr val="091E42"/>
                </a:solidFill>
                <a:highlight>
                  <a:schemeClr val="lt1"/>
                </a:highlight>
                <a:latin typeface="Roboto"/>
                <a:ea typeface="Roboto"/>
                <a:cs typeface="Roboto"/>
                <a:sym typeface="Roboto"/>
              </a:rPr>
              <a:t>Agile project management is an approach for software development projects </a:t>
            </a:r>
            <a:endParaRPr/>
          </a:p>
          <a:p>
            <a:pPr marL="0" lvl="0" indent="0" algn="l" rtl="0">
              <a:lnSpc>
                <a:spcPct val="155556"/>
              </a:lnSpc>
              <a:spcBef>
                <a:spcPts val="1800"/>
              </a:spcBef>
              <a:spcAft>
                <a:spcPts val="0"/>
              </a:spcAft>
              <a:buClr>
                <a:schemeClr val="dk1"/>
              </a:buClr>
              <a:buSzPts val="1100"/>
              <a:buFont typeface="Arial"/>
              <a:buNone/>
            </a:pPr>
            <a:r>
              <a:rPr lang="tr-TR">
                <a:solidFill>
                  <a:srgbClr val="091E42"/>
                </a:solidFill>
                <a:highlight>
                  <a:schemeClr val="lt1"/>
                </a:highlight>
                <a:latin typeface="Roboto"/>
                <a:ea typeface="Roboto"/>
                <a:cs typeface="Roboto"/>
                <a:sym typeface="Roboto"/>
              </a:rPr>
              <a:t>it  focuses on iterations and customer feedback in every iteration.</a:t>
            </a:r>
            <a:endParaRPr/>
          </a:p>
          <a:p>
            <a:pPr marL="0" lvl="0" indent="0" algn="l" rtl="0">
              <a:lnSpc>
                <a:spcPct val="155556"/>
              </a:lnSpc>
              <a:spcBef>
                <a:spcPts val="1800"/>
              </a:spcBef>
              <a:spcAft>
                <a:spcPts val="0"/>
              </a:spcAft>
              <a:buClr>
                <a:schemeClr val="dk1"/>
              </a:buClr>
              <a:buSzPts val="1100"/>
              <a:buFont typeface="Arial"/>
              <a:buNone/>
            </a:pPr>
            <a:r>
              <a:rPr lang="tr-TR">
                <a:solidFill>
                  <a:srgbClr val="091E42"/>
                </a:solidFill>
                <a:highlight>
                  <a:schemeClr val="lt1"/>
                </a:highlight>
                <a:latin typeface="Roboto"/>
                <a:ea typeface="Roboto"/>
                <a:cs typeface="Roboto"/>
                <a:sym typeface="Roboto"/>
              </a:rPr>
              <a:t>We can say that agile  increases the development speed, </a:t>
            </a:r>
            <a:endParaRPr/>
          </a:p>
          <a:p>
            <a:pPr marL="0" lvl="0" indent="0" algn="l" rtl="0">
              <a:lnSpc>
                <a:spcPct val="155556"/>
              </a:lnSpc>
              <a:spcBef>
                <a:spcPts val="1800"/>
              </a:spcBef>
              <a:spcAft>
                <a:spcPts val="0"/>
              </a:spcAft>
              <a:buClr>
                <a:schemeClr val="dk1"/>
              </a:buClr>
              <a:buSzPts val="1100"/>
              <a:buFont typeface="Arial"/>
              <a:buNone/>
            </a:pPr>
            <a:r>
              <a:rPr lang="tr-TR">
                <a:solidFill>
                  <a:srgbClr val="091E42"/>
                </a:solidFill>
                <a:highlight>
                  <a:schemeClr val="lt1"/>
                </a:highlight>
                <a:latin typeface="Roboto"/>
                <a:ea typeface="Roboto"/>
                <a:cs typeface="Roboto"/>
                <a:sym typeface="Roboto"/>
              </a:rPr>
              <a:t>expand collaboration, and</a:t>
            </a:r>
            <a:endParaRPr/>
          </a:p>
          <a:p>
            <a:pPr marL="0" lvl="0" indent="0" algn="l" rtl="0">
              <a:lnSpc>
                <a:spcPct val="155556"/>
              </a:lnSpc>
              <a:spcBef>
                <a:spcPts val="1800"/>
              </a:spcBef>
              <a:spcAft>
                <a:spcPts val="0"/>
              </a:spcAft>
              <a:buClr>
                <a:schemeClr val="dk1"/>
              </a:buClr>
              <a:buSzPts val="1100"/>
              <a:buFont typeface="Arial"/>
              <a:buNone/>
            </a:pPr>
            <a:r>
              <a:rPr lang="tr-TR">
                <a:solidFill>
                  <a:srgbClr val="091E42"/>
                </a:solidFill>
                <a:highlight>
                  <a:schemeClr val="lt1"/>
                </a:highlight>
                <a:latin typeface="Roboto"/>
                <a:ea typeface="Roboto"/>
                <a:cs typeface="Roboto"/>
                <a:sym typeface="Roboto"/>
              </a:rPr>
              <a:t> has  the ability to better respond to market changes</a:t>
            </a:r>
            <a:endParaRPr/>
          </a:p>
          <a:p>
            <a:pPr marL="0" lvl="0" indent="0" algn="l" rtl="0">
              <a:lnSpc>
                <a:spcPct val="155556"/>
              </a:lnSpc>
              <a:spcBef>
                <a:spcPts val="1800"/>
              </a:spcBef>
              <a:spcAft>
                <a:spcPts val="0"/>
              </a:spcAft>
              <a:buClr>
                <a:schemeClr val="dk1"/>
              </a:buClr>
              <a:buSzPts val="1100"/>
              <a:buFont typeface="Arial"/>
              <a:buNone/>
            </a:pPr>
            <a:r>
              <a:rPr lang="tr-TR">
                <a:solidFill>
                  <a:srgbClr val="091E42"/>
                </a:solidFill>
                <a:highlight>
                  <a:schemeClr val="lt1"/>
                </a:highlight>
                <a:latin typeface="Roboto"/>
                <a:ea typeface="Roboto"/>
                <a:cs typeface="Roboto"/>
                <a:sym typeface="Roboto"/>
              </a:rPr>
              <a:t>Why software companies needed a modern approach on project management?</a:t>
            </a:r>
            <a:endParaRPr/>
          </a:p>
          <a:p>
            <a:pPr marL="0" lvl="0" indent="0" algn="l" rtl="0">
              <a:lnSpc>
                <a:spcPct val="100000"/>
              </a:lnSpc>
              <a:spcBef>
                <a:spcPts val="1800"/>
              </a:spcBef>
              <a:spcAft>
                <a:spcPts val="0"/>
              </a:spcAft>
              <a:buClr>
                <a:schemeClr val="dk1"/>
              </a:buClr>
              <a:buSzPts val="1100"/>
              <a:buFont typeface="Arial"/>
              <a:buNone/>
            </a:pPr>
            <a:r>
              <a:rPr lang="tr-TR">
                <a:solidFill>
                  <a:schemeClr val="dk1"/>
                </a:solidFill>
              </a:rPr>
              <a:t>Because In the last two decades,developers working on projects have noticed </a:t>
            </a:r>
            <a:endParaRPr/>
          </a:p>
          <a:p>
            <a:pPr marL="0" lvl="0" indent="0" algn="l" rtl="0">
              <a:lnSpc>
                <a:spcPct val="100000"/>
              </a:lnSpc>
              <a:spcBef>
                <a:spcPts val="0"/>
              </a:spcBef>
              <a:spcAft>
                <a:spcPts val="0"/>
              </a:spcAft>
              <a:buClr>
                <a:schemeClr val="dk1"/>
              </a:buClr>
              <a:buSzPts val="1100"/>
              <a:buFont typeface="Arial"/>
              <a:buNone/>
            </a:pPr>
            <a:r>
              <a:rPr lang="tr-TR">
                <a:solidFill>
                  <a:schemeClr val="dk1"/>
                </a:solidFill>
              </a:rPr>
              <a:t>increasing problems with traditional project management. </a:t>
            </a: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a:solidFill>
                  <a:schemeClr val="dk1"/>
                </a:solidFill>
              </a:rPr>
              <a:t>remember the CHAOS report</a:t>
            </a:r>
            <a:endParaRPr/>
          </a:p>
          <a:p>
            <a:pPr marL="0" lvl="0" indent="0" algn="l" rtl="0">
              <a:lnSpc>
                <a:spcPct val="100000"/>
              </a:lnSpc>
              <a:spcBef>
                <a:spcPts val="0"/>
              </a:spcBef>
              <a:spcAft>
                <a:spcPts val="0"/>
              </a:spcAft>
              <a:buClr>
                <a:schemeClr val="dk1"/>
              </a:buClr>
              <a:buSzPts val="1100"/>
              <a:buFont typeface="Arial"/>
              <a:buNone/>
            </a:pPr>
            <a:r>
              <a:rPr lang="tr-TR">
                <a:solidFill>
                  <a:schemeClr val="dk1"/>
                </a:solidFill>
              </a:rPr>
              <a:t>Only 11 percent of the projects have been fully successful. </a:t>
            </a: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a:solidFill>
                  <a:schemeClr val="dk1"/>
                </a:solidFill>
              </a:rPr>
              <a:t>Thus, to solve this problem Agile Project Management emerged.</a:t>
            </a: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a:solidFill>
                  <a:schemeClr val="dk1"/>
                </a:solidFill>
              </a:rPr>
              <a:t>After this warm up, lets ask the traditional question</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Agile Proje Yönetimi bir metodoloji değildir. </a:t>
            </a:r>
            <a:endParaRPr/>
          </a:p>
          <a:p>
            <a:pPr marL="0" lvl="0" indent="0" algn="l" rtl="0">
              <a:lnSpc>
                <a:spcPct val="100000"/>
              </a:lnSpc>
              <a:spcBef>
                <a:spcPts val="0"/>
              </a:spcBef>
              <a:spcAft>
                <a:spcPts val="0"/>
              </a:spcAft>
              <a:buSzPts val="1400"/>
              <a:buNone/>
            </a:pPr>
            <a:r>
              <a:rPr lang="tr-TR" b="1"/>
              <a:t>Agile</a:t>
            </a:r>
            <a:r>
              <a:rPr lang="tr-TR"/>
              <a:t>, çatısı altındaki idari ve teknik araçlarla </a:t>
            </a:r>
            <a:r>
              <a:rPr lang="tr-TR" b="1"/>
              <a:t>projeleri nasıl yönetebileceğimize dair bir yaklaşımdır</a:t>
            </a:r>
            <a:r>
              <a:rPr lang="tr-TR"/>
              <a:t>.</a:t>
            </a:r>
            <a:endParaRPr/>
          </a:p>
          <a:p>
            <a:pPr marL="0" lvl="0" indent="0" algn="l" rtl="0">
              <a:lnSpc>
                <a:spcPct val="100000"/>
              </a:lnSpc>
              <a:spcBef>
                <a:spcPts val="0"/>
              </a:spcBef>
              <a:spcAft>
                <a:spcPts val="0"/>
              </a:spcAft>
              <a:buSzPts val="1400"/>
              <a:buNone/>
            </a:pPr>
            <a:r>
              <a:rPr lang="tr-TR"/>
              <a:t>Scrum, Ekiplerin büyüklüğüne, mevcut çalışma tarzına ve oluşturulacak ürünün dinamiklerine göre farklı araçlar kullanılabilir.</a:t>
            </a:r>
            <a:endParaRPr/>
          </a:p>
          <a:p>
            <a:pPr marL="0" lvl="0" indent="0" algn="l" rtl="0">
              <a:lnSpc>
                <a:spcPct val="100000"/>
              </a:lnSpc>
              <a:spcBef>
                <a:spcPts val="0"/>
              </a:spcBef>
              <a:spcAft>
                <a:spcPts val="0"/>
              </a:spcAft>
              <a:buSzPts val="1400"/>
              <a:buNone/>
            </a:pPr>
            <a:r>
              <a:rPr lang="tr-TR"/>
              <a:t>Bu araçlar Dinamik Sistem Geliştirme Metodolojisi (DSDM),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b="0" i="0">
                <a:solidFill>
                  <a:srgbClr val="000000"/>
                </a:solidFill>
                <a:latin typeface="Arial"/>
                <a:ea typeface="Arial"/>
                <a:cs typeface="Arial"/>
                <a:sym typeface="Arial"/>
              </a:rPr>
              <a:t>metodolojiye yöntem ve tekniklerin oluşturulduğu düşünsel zemin </a:t>
            </a:r>
            <a:endParaRPr b="0" i="0">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r>
              <a:rPr lang="tr-TR" b="0" i="0">
                <a:solidFill>
                  <a:srgbClr val="000000"/>
                </a:solidFill>
                <a:latin typeface="Arial"/>
                <a:ea typeface="Arial"/>
                <a:cs typeface="Arial"/>
                <a:sym typeface="Arial"/>
              </a:rPr>
              <a:t>Metot, bir yolu izlemek Metodoloji ise metottan daha üst bir kavramdır ve metodu da içinde barındırır. </a:t>
            </a:r>
            <a:endParaRPr b="0" i="0">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r>
              <a:rPr lang="tr-TR" b="0" i="0">
                <a:solidFill>
                  <a:srgbClr val="000000"/>
                </a:solidFill>
                <a:latin typeface="Arial"/>
                <a:ea typeface="Arial"/>
                <a:cs typeface="Arial"/>
                <a:sym typeface="Arial"/>
              </a:rPr>
              <a:t>Bilgi üretmeye yönelmiş her disiplin, bu bilgiyi belli bir arka plana ve zemine dayandırarak üretir. </a:t>
            </a:r>
            <a:endParaRPr b="0" i="0">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r>
              <a:rPr lang="tr-TR" b="0" i="0">
                <a:solidFill>
                  <a:srgbClr val="000000"/>
                </a:solidFill>
                <a:latin typeface="Arial"/>
                <a:ea typeface="Arial"/>
                <a:cs typeface="Arial"/>
                <a:sym typeface="Arial"/>
              </a:rPr>
              <a:t>Bu bağlamda metodolojiye yöntem ve tekniklerin oluşturulduğu düşünsel zemin diyebiliriz.</a:t>
            </a:r>
            <a:endParaRPr b="0" i="0">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Kanban,</a:t>
            </a:r>
            <a:endParaRPr/>
          </a:p>
          <a:p>
            <a:pPr marL="0" lvl="0" indent="0" algn="l" rtl="0">
              <a:lnSpc>
                <a:spcPct val="100000"/>
              </a:lnSpc>
              <a:spcBef>
                <a:spcPts val="0"/>
              </a:spcBef>
              <a:spcAft>
                <a:spcPts val="0"/>
              </a:spcAft>
              <a:buSzPts val="1400"/>
              <a:buNone/>
            </a:pPr>
            <a:r>
              <a:rPr lang="tr-TR"/>
              <a:t>Extreme Programming (XP), </a:t>
            </a:r>
            <a:endParaRPr/>
          </a:p>
          <a:p>
            <a:pPr marL="0" lvl="0" indent="0" algn="l" rtl="0">
              <a:lnSpc>
                <a:spcPct val="100000"/>
              </a:lnSpc>
              <a:spcBef>
                <a:spcPts val="0"/>
              </a:spcBef>
              <a:spcAft>
                <a:spcPts val="0"/>
              </a:spcAft>
              <a:buSzPts val="1400"/>
              <a:buNone/>
            </a:pPr>
            <a:r>
              <a:rPr lang="tr-TR"/>
              <a:t>Test Driven Development (TDD), </a:t>
            </a:r>
            <a:endParaRPr/>
          </a:p>
          <a:p>
            <a:pPr marL="0" lvl="0" indent="0" algn="l" rtl="0">
              <a:lnSpc>
                <a:spcPct val="100000"/>
              </a:lnSpc>
              <a:spcBef>
                <a:spcPts val="0"/>
              </a:spcBef>
              <a:spcAft>
                <a:spcPts val="0"/>
              </a:spcAft>
              <a:buSzPts val="1400"/>
              <a:buNone/>
            </a:pPr>
            <a:r>
              <a:rPr lang="tr-TR" b="1" i="0">
                <a:solidFill>
                  <a:srgbClr val="BDC1C6"/>
                </a:solidFill>
                <a:latin typeface="arial"/>
                <a:ea typeface="arial"/>
                <a:cs typeface="arial"/>
                <a:sym typeface="arial"/>
              </a:rPr>
              <a:t>hangi kodların hangi amaçla yazılacağı belirlendikten sonra, buna göre önce testlerin, sonrasında kodun yazılması gerektiğini savunan bir</a:t>
            </a:r>
            <a:endParaRPr/>
          </a:p>
          <a:p>
            <a:pPr marL="0" lvl="0" indent="0" algn="l" rtl="0">
              <a:lnSpc>
                <a:spcPct val="100000"/>
              </a:lnSpc>
              <a:spcBef>
                <a:spcPts val="0"/>
              </a:spcBef>
              <a:spcAft>
                <a:spcPts val="0"/>
              </a:spcAft>
              <a:buSzPts val="1400"/>
              <a:buNone/>
            </a:pPr>
            <a:r>
              <a:rPr lang="tr-TR"/>
              <a:t>Feature Driven Development (FDD), </a:t>
            </a:r>
            <a:endParaRPr/>
          </a:p>
          <a:p>
            <a:pPr marL="0" lvl="0" indent="0" algn="l" rtl="0">
              <a:lnSpc>
                <a:spcPct val="100000"/>
              </a:lnSpc>
              <a:spcBef>
                <a:spcPts val="0"/>
              </a:spcBef>
              <a:spcAft>
                <a:spcPts val="0"/>
              </a:spcAft>
              <a:buSzPts val="1400"/>
              <a:buNone/>
            </a:pPr>
            <a:r>
              <a:rPr lang="tr-TR"/>
              <a:t>Lean Development olarak sıralanabilir.</a:t>
            </a:r>
            <a:endParaRPr/>
          </a:p>
          <a:p>
            <a:pPr marL="0" lvl="0" indent="0" algn="l" rtl="0">
              <a:lnSpc>
                <a:spcPct val="100000"/>
              </a:lnSpc>
              <a:spcBef>
                <a:spcPts val="0"/>
              </a:spcBef>
              <a:spcAft>
                <a:spcPts val="0"/>
              </a:spcAft>
              <a:buSzPts val="1400"/>
              <a:buNone/>
            </a:pPr>
            <a:r>
              <a:rPr lang="tr-TR"/>
              <a:t>Sürekli teslimat süreci ile değişen piyasa koşullarına uyum sağlamamıza ve </a:t>
            </a:r>
            <a:endParaRPr/>
          </a:p>
          <a:p>
            <a:pPr marL="0" lvl="0" indent="0" algn="l" rtl="0">
              <a:lnSpc>
                <a:spcPct val="100000"/>
              </a:lnSpc>
              <a:spcBef>
                <a:spcPts val="0"/>
              </a:spcBef>
              <a:spcAft>
                <a:spcPts val="0"/>
              </a:spcAft>
              <a:buSzPts val="1400"/>
              <a:buNone/>
            </a:pPr>
            <a:r>
              <a:rPr lang="tr-TR"/>
              <a:t>müşteriyi düzenli değerlendirmelere dahil ederek doğru ürünü üretmemize yardımcı olur.</a:t>
            </a:r>
            <a:endParaRPr/>
          </a:p>
          <a:p>
            <a:pPr marL="0" lvl="0" indent="0" algn="l" rtl="0">
              <a:lnSpc>
                <a:spcPct val="100000"/>
              </a:lnSpc>
              <a:spcBef>
                <a:spcPts val="0"/>
              </a:spcBef>
              <a:spcAft>
                <a:spcPts val="0"/>
              </a:spcAft>
              <a:buSzPts val="1400"/>
              <a:buNone/>
            </a:pPr>
            <a:r>
              <a:rPr lang="tr-TR"/>
              <a:t>agileolma bakış açısıyla bir pilot proje yaparak ve deneyerek ve süreci sürekli geliştirerek size agileyaklaşımı kazandıracak en uygun aracı bulabilirsiniz.</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Agile Project Management is not a methodology. It is an approach about how we can manage projects with the administrative and technical tools under the Agile umbrella.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Different tools can be used according to the size of the teams, the current working style and the dynamics of the product to be created.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These tools can be listed as Dynamic System Development Methodology (DSDM), Scrum, Kanban, Extreme Programming (XP), Test Driven Development (TDD), Feature Driven Development (FDD), Lean Development.</a:t>
            </a:r>
            <a:endParaRPr/>
          </a:p>
          <a:p>
            <a:pPr marL="0" lvl="0" indent="0" algn="l" rtl="0">
              <a:lnSpc>
                <a:spcPct val="100000"/>
              </a:lnSpc>
              <a:spcBef>
                <a:spcPts val="0"/>
              </a:spcBef>
              <a:spcAft>
                <a:spcPts val="0"/>
              </a:spcAft>
              <a:buSzPts val="1400"/>
              <a:buNone/>
            </a:pPr>
            <a:r>
              <a:rPr lang="tr-TR"/>
              <a:t>There is also a sportfy agile model. the </a:t>
            </a:r>
            <a:r>
              <a:rPr lang="tr-TR" sz="1050">
                <a:solidFill>
                  <a:srgbClr val="4D5156"/>
                </a:solidFill>
                <a:highlight>
                  <a:srgbClr val="FFFFFF"/>
                </a:highlight>
              </a:rPr>
              <a:t>audio streaming provider. </a:t>
            </a:r>
            <a:endParaRPr/>
          </a:p>
          <a:p>
            <a:pPr marL="0" lvl="0" indent="0" algn="l" rtl="0">
              <a:lnSpc>
                <a:spcPct val="100000"/>
              </a:lnSpc>
              <a:spcBef>
                <a:spcPts val="0"/>
              </a:spcBef>
              <a:spcAft>
                <a:spcPts val="0"/>
              </a:spcAft>
              <a:buSzPts val="1400"/>
              <a:buNone/>
            </a:pPr>
            <a:r>
              <a:rPr lang="tr-TR"/>
              <a:t> you can check after the class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It helps us to adapt to changing market conditions with the continuous delivery process and to produce the right product by including the customer in regular evaluations.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You can find the most suitable tool that will give you the Agile approach by making a pilot project and trying it and constantly improving the process with the perspective of being agile.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Aslında bir şemsiye modern SDLC waterfal gibi başka klasik modellerde vardı</a:t>
            </a:r>
            <a:endParaRPr/>
          </a:p>
          <a:p>
            <a:pPr marL="0" lvl="0" indent="0" algn="l" rtl="0">
              <a:lnSpc>
                <a:spcPct val="100000"/>
              </a:lnSpc>
              <a:spcBef>
                <a:spcPts val="0"/>
              </a:spcBef>
              <a:spcAft>
                <a:spcPts val="0"/>
              </a:spcAft>
              <a:buSzPts val="1400"/>
              <a:buNone/>
            </a:pPr>
            <a:r>
              <a:rPr lang="tr-TR"/>
              <a:t>Agileda bir sürü model var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5"/>
        <p:cNvGrpSpPr/>
        <p:nvPr/>
      </p:nvGrpSpPr>
      <p:grpSpPr>
        <a:xfrm>
          <a:off x="0" y="0"/>
          <a:ext cx="0" cy="0"/>
          <a:chOff x="0" y="0"/>
          <a:chExt cx="0" cy="0"/>
        </a:xfrm>
      </p:grpSpPr>
      <p:sp>
        <p:nvSpPr>
          <p:cNvPr id="2336" name="Google Shape;2336;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7" name="Google Shape;2337;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Görselleştirme, Kanban ile başlamanın ilk adımıdırSüreci görselleştirdiğinizde, sizin ve ekibinizin şu anda ne yapmakta olduğu görülebilir.</a:t>
            </a:r>
            <a:endParaRPr/>
          </a:p>
          <a:p>
            <a:pPr marL="0" lvl="0" indent="0" algn="l" rtl="0">
              <a:lnSpc>
                <a:spcPct val="100000"/>
              </a:lnSpc>
              <a:spcBef>
                <a:spcPts val="0"/>
              </a:spcBef>
              <a:spcAft>
                <a:spcPts val="0"/>
              </a:spcAft>
              <a:buSzPts val="1400"/>
              <a:buNone/>
            </a:pPr>
            <a:endParaRPr/>
          </a:p>
          <a:p>
            <a:pPr marL="457200" lvl="0" indent="-342900" algn="l" rtl="0">
              <a:lnSpc>
                <a:spcPct val="115000"/>
              </a:lnSpc>
              <a:spcBef>
                <a:spcPts val="0"/>
              </a:spcBef>
              <a:spcAft>
                <a:spcPts val="0"/>
              </a:spcAft>
              <a:buClr>
                <a:srgbClr val="007BB9"/>
              </a:buClr>
              <a:buSzPts val="1800"/>
              <a:buChar char="●"/>
            </a:pPr>
            <a:r>
              <a:rPr lang="tr-TR" sz="1100">
                <a:solidFill>
                  <a:srgbClr val="007BB9"/>
                </a:solidFill>
                <a:highlight>
                  <a:schemeClr val="lt1"/>
                </a:highlight>
              </a:rPr>
              <a:t>Visualization is the first step to start with Kanban</a:t>
            </a:r>
            <a:endParaRPr/>
          </a:p>
          <a:p>
            <a:pPr marL="457200" lvl="0" indent="0" algn="l" rtl="0">
              <a:lnSpc>
                <a:spcPct val="115000"/>
              </a:lnSpc>
              <a:spcBef>
                <a:spcPts val="1200"/>
              </a:spcBef>
              <a:spcAft>
                <a:spcPts val="0"/>
              </a:spcAft>
              <a:buSzPts val="1100"/>
              <a:buNone/>
            </a:pPr>
            <a:endParaRPr sz="100">
              <a:solidFill>
                <a:srgbClr val="007BB9"/>
              </a:solidFill>
              <a:highlight>
                <a:schemeClr val="lt1"/>
              </a:highlight>
            </a:endParaRPr>
          </a:p>
          <a:p>
            <a:pPr marL="457200" lvl="0" indent="-342900" algn="l" rtl="0">
              <a:lnSpc>
                <a:spcPct val="115000"/>
              </a:lnSpc>
              <a:spcBef>
                <a:spcPts val="1200"/>
              </a:spcBef>
              <a:spcAft>
                <a:spcPts val="0"/>
              </a:spcAft>
              <a:buClr>
                <a:srgbClr val="007BB9"/>
              </a:buClr>
              <a:buSzPts val="1800"/>
              <a:buChar char="●"/>
            </a:pPr>
            <a:r>
              <a:rPr lang="tr-TR" sz="1100">
                <a:solidFill>
                  <a:srgbClr val="007BB9"/>
                </a:solidFill>
                <a:highlight>
                  <a:schemeClr val="lt1"/>
                </a:highlight>
              </a:rPr>
              <a:t>Everybody can see what is being done currently </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9" name="Google Shape;2349;p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Devam Eden İşin Sınırlandırılması (WIP), kanba'nın ikinci uygulamasıdır. Herhangi bir zamanda bir sütunda bulunabilecek maksimum kart sayısına Devam Eden Çalışma limitleri denir. Her sütuna bir sınır atadığınızda, ekibiniz kaldırabileceklerinden daha fazla çalışmayacaktır.</a:t>
            </a:r>
            <a:endParaRPr/>
          </a:p>
          <a:p>
            <a:pPr marL="0" marR="38100" lvl="0" indent="0" algn="l" rtl="0">
              <a:lnSpc>
                <a:spcPct val="128571"/>
              </a:lnSpc>
              <a:spcBef>
                <a:spcPts val="0"/>
              </a:spcBef>
              <a:spcAft>
                <a:spcPts val="0"/>
              </a:spcAft>
              <a:buClr>
                <a:schemeClr val="dk1"/>
              </a:buClr>
              <a:buSzPts val="1100"/>
              <a:buFont typeface="Arial"/>
              <a:buNone/>
            </a:pP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Limitation of Work in Progress (WIP) is the second application of kanban. </a:t>
            </a: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a:solidFill>
                <a:srgbClr val="202124"/>
              </a:solidFill>
              <a:highlight>
                <a:srgbClr val="F8F9FA"/>
              </a:highlight>
            </a:endParaRPr>
          </a:p>
          <a:p>
            <a:pPr marL="0" lvl="0" indent="0" algn="l" rtl="0">
              <a:lnSpc>
                <a:spcPct val="100000"/>
              </a:lnSpc>
              <a:spcBef>
                <a:spcPts val="0"/>
              </a:spcBef>
              <a:spcAft>
                <a:spcPts val="0"/>
              </a:spcAft>
              <a:buClr>
                <a:schemeClr val="dk1"/>
              </a:buClr>
              <a:buSzPts val="1100"/>
              <a:buFont typeface="Arial"/>
              <a:buNone/>
            </a:pPr>
            <a:r>
              <a:rPr lang="tr-TR" sz="1150">
                <a:solidFill>
                  <a:srgbClr val="606060"/>
                </a:solidFill>
                <a:highlight>
                  <a:schemeClr val="lt1"/>
                </a:highlight>
                <a:latin typeface="Montserrat"/>
                <a:ea typeface="Montserrat"/>
                <a:cs typeface="Montserrat"/>
                <a:sym typeface="Montserrat"/>
              </a:rPr>
              <a:t>The acronym WIP stands for Work In Progress. </a:t>
            </a:r>
            <a:endParaRPr sz="1150">
              <a:solidFill>
                <a:srgbClr val="606060"/>
              </a:solidFill>
              <a:highlight>
                <a:schemeClr val="lt1"/>
              </a:highlight>
              <a:latin typeface="Montserrat"/>
              <a:ea typeface="Montserrat"/>
              <a:cs typeface="Montserrat"/>
              <a:sym typeface="Montserrat"/>
            </a:endParaRPr>
          </a:p>
          <a:p>
            <a:pPr marL="0" lvl="0" indent="0" algn="l" rtl="0">
              <a:lnSpc>
                <a:spcPct val="100000"/>
              </a:lnSpc>
              <a:spcBef>
                <a:spcPts val="0"/>
              </a:spcBef>
              <a:spcAft>
                <a:spcPts val="0"/>
              </a:spcAft>
              <a:buClr>
                <a:schemeClr val="dk1"/>
              </a:buClr>
              <a:buSzPts val="1100"/>
              <a:buFont typeface="Arial"/>
              <a:buNone/>
            </a:pPr>
            <a:r>
              <a:rPr lang="tr-TR" sz="1150">
                <a:solidFill>
                  <a:srgbClr val="606060"/>
                </a:solidFill>
                <a:highlight>
                  <a:schemeClr val="lt1"/>
                </a:highlight>
                <a:latin typeface="Montserrat"/>
                <a:ea typeface="Montserrat"/>
                <a:cs typeface="Montserrat"/>
                <a:sym typeface="Montserrat"/>
              </a:rPr>
              <a:t>WIP is the number of task items that a team  working on  at a time.</a:t>
            </a:r>
            <a:endParaRPr sz="1150">
              <a:solidFill>
                <a:srgbClr val="606060"/>
              </a:solidFill>
              <a:highlight>
                <a:schemeClr val="lt1"/>
              </a:highlight>
              <a:latin typeface="Montserrat"/>
              <a:ea typeface="Montserrat"/>
              <a:cs typeface="Montserrat"/>
              <a:sym typeface="Montserrat"/>
            </a:endParaRPr>
          </a:p>
          <a:p>
            <a:pPr marL="0" lvl="0" indent="0" algn="l" rtl="0">
              <a:lnSpc>
                <a:spcPct val="100000"/>
              </a:lnSpc>
              <a:spcBef>
                <a:spcPts val="0"/>
              </a:spcBef>
              <a:spcAft>
                <a:spcPts val="0"/>
              </a:spcAft>
              <a:buClr>
                <a:schemeClr val="dk1"/>
              </a:buClr>
              <a:buSzPts val="1100"/>
              <a:buFont typeface="Arial"/>
              <a:buNone/>
            </a:pPr>
            <a:endParaRPr sz="1150">
              <a:solidFill>
                <a:srgbClr val="606060"/>
              </a:solidFill>
              <a:highlight>
                <a:schemeClr val="lt1"/>
              </a:highlight>
              <a:latin typeface="Montserrat"/>
              <a:ea typeface="Montserrat"/>
              <a:cs typeface="Montserrat"/>
              <a:sym typeface="Montserrat"/>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The maximum number of cards that can be in a column at any given time are called WIP limits. </a:t>
            </a: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When you assign a limit to each column, your team won't work harder than they can handle.</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8" name="Google Shape;2358;p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200">
                <a:solidFill>
                  <a:srgbClr val="202124"/>
                </a:solidFill>
                <a:highlight>
                  <a:srgbClr val="F8F9FA"/>
                </a:highlight>
              </a:rPr>
              <a:t>Görselleştirme ve her aşamanın sınırlandırılmasından sonra, üçüncü uygulama tamamen süreç akışını iyileştirmekle ilgilidir. Akışı yönetmek ve iyileştirmek, ilk iki uygulamayı uyguladıktan sonra kanban sisteminizin kilit noktasıdır. Çünkü bu noktada iki seçenek vardır. Work in Progress sınırları içerisinde sorunsuz bir akışla karşı karşıya kalacak veya işlerin birikmeye başladığını gözlemleyeceksiniz. Bu, ürünlerin teslim süresini etkiler.</a:t>
            </a:r>
            <a:endParaRPr/>
          </a:p>
          <a:p>
            <a:pPr marL="0" marR="38100" lvl="0" indent="0" algn="l" rtl="0">
              <a:lnSpc>
                <a:spcPct val="128571"/>
              </a:lnSpc>
              <a:spcBef>
                <a:spcPts val="0"/>
              </a:spcBef>
              <a:spcAft>
                <a:spcPts val="0"/>
              </a:spcAft>
              <a:buClr>
                <a:schemeClr val="dk1"/>
              </a:buClr>
              <a:buSzPts val="1100"/>
              <a:buFont typeface="Arial"/>
              <a:buNone/>
            </a:pPr>
            <a:endParaRPr sz="12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200">
                <a:solidFill>
                  <a:srgbClr val="202124"/>
                </a:solidFill>
                <a:highlight>
                  <a:srgbClr val="F8F9FA"/>
                </a:highlight>
              </a:rPr>
              <a:t>After the visualization and limiting each stage, the third application is all about improving the process flow. Managing and improving flow is the key point of your kanban system after implementing the first two applications. Because at this point there are two options. You will be faced with a smooth flow within the limits of Work in Progress or you will observe that jobs are starting to pile up. This affects the delivery time of the products.</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7" name="Google Shape;2367;p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300">
                <a:solidFill>
                  <a:srgbClr val="202124"/>
                </a:solidFill>
                <a:highlight>
                  <a:srgbClr val="F8F9FA"/>
                </a:highlight>
              </a:rPr>
              <a:t>Diğer 3 ilke pratikten çok teoriktir.Örneğin dördüncü uygulama hakkındaSüreç politikalarının, temel ilkelerin ve çalışma yöntemlerinin netleştirilmesi kanbanın dördüncü uygulamasıdır.Bu konularda net olmak, ekibin süreci kolayca takip etmesini ve gerekli iyileştirmeler için önerilerde bulunmasını sağlar. Başka bir deyişle, mevcut süreç hakkında net olmayan ekip üyeleri sistemi iyileştiremez.</a:t>
            </a:r>
            <a:endParaRPr/>
          </a:p>
          <a:p>
            <a:pPr marL="0" marR="38100" lvl="0" indent="0" algn="l" rtl="0">
              <a:lnSpc>
                <a:spcPct val="128571"/>
              </a:lnSpc>
              <a:spcBef>
                <a:spcPts val="0"/>
              </a:spcBef>
              <a:spcAft>
                <a:spcPts val="0"/>
              </a:spcAft>
              <a:buClr>
                <a:schemeClr val="dk1"/>
              </a:buClr>
              <a:buSzPts val="1100"/>
              <a:buFont typeface="Arial"/>
              <a:buNone/>
            </a:pPr>
            <a:r>
              <a:rPr lang="tr-TR" sz="1400">
                <a:solidFill>
                  <a:srgbClr val="202124"/>
                </a:solidFill>
                <a:highlight>
                  <a:srgbClr val="F8F9FA"/>
                </a:highlight>
              </a:rPr>
              <a:t>Other 3 principles are theoretical rather than practical.</a:t>
            </a:r>
            <a:endParaRPr/>
          </a:p>
          <a:p>
            <a:pPr marL="0" marR="38100" lvl="0" indent="0" algn="l" rtl="0">
              <a:lnSpc>
                <a:spcPct val="128571"/>
              </a:lnSpc>
              <a:spcBef>
                <a:spcPts val="0"/>
              </a:spcBef>
              <a:spcAft>
                <a:spcPts val="0"/>
              </a:spcAft>
              <a:buClr>
                <a:schemeClr val="dk1"/>
              </a:buClr>
              <a:buSzPts val="1100"/>
              <a:buFont typeface="Arial"/>
              <a:buNone/>
            </a:pPr>
            <a:endParaRPr sz="14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400">
                <a:solidFill>
                  <a:srgbClr val="202124"/>
                </a:solidFill>
                <a:highlight>
                  <a:srgbClr val="F8F9FA"/>
                </a:highlight>
              </a:rPr>
              <a:t>For example fourth practice is about </a:t>
            </a:r>
            <a:endParaRPr/>
          </a:p>
          <a:p>
            <a:pPr marL="0" marR="38100" lvl="0" indent="0" algn="l" rtl="0">
              <a:lnSpc>
                <a:spcPct val="128571"/>
              </a:lnSpc>
              <a:spcBef>
                <a:spcPts val="0"/>
              </a:spcBef>
              <a:spcAft>
                <a:spcPts val="0"/>
              </a:spcAft>
              <a:buClr>
                <a:schemeClr val="dk1"/>
              </a:buClr>
              <a:buSzPts val="1100"/>
              <a:buFont typeface="Arial"/>
              <a:buNone/>
            </a:pPr>
            <a:endParaRPr sz="13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300">
                <a:solidFill>
                  <a:srgbClr val="202124"/>
                </a:solidFill>
                <a:highlight>
                  <a:srgbClr val="F8F9FA"/>
                </a:highlight>
              </a:rPr>
              <a:t>Clarifying the process policies, basic principles and </a:t>
            </a:r>
            <a:endParaRPr/>
          </a:p>
          <a:p>
            <a:pPr marL="0" marR="38100" lvl="0" indent="0" algn="l" rtl="0">
              <a:lnSpc>
                <a:spcPct val="128571"/>
              </a:lnSpc>
              <a:spcBef>
                <a:spcPts val="0"/>
              </a:spcBef>
              <a:spcAft>
                <a:spcPts val="0"/>
              </a:spcAft>
              <a:buClr>
                <a:schemeClr val="dk1"/>
              </a:buClr>
              <a:buSzPts val="1100"/>
              <a:buFont typeface="Arial"/>
              <a:buNone/>
            </a:pPr>
            <a:r>
              <a:rPr lang="tr-TR" sz="1300">
                <a:solidFill>
                  <a:srgbClr val="202124"/>
                </a:solidFill>
                <a:highlight>
                  <a:srgbClr val="F8F9FA"/>
                </a:highlight>
              </a:rPr>
              <a:t>working methods is the fourth application of kanban. </a:t>
            </a:r>
            <a:endParaRPr/>
          </a:p>
          <a:p>
            <a:pPr marL="0" marR="38100" lvl="0" indent="0" algn="l" rtl="0">
              <a:lnSpc>
                <a:spcPct val="128571"/>
              </a:lnSpc>
              <a:spcBef>
                <a:spcPts val="0"/>
              </a:spcBef>
              <a:spcAft>
                <a:spcPts val="0"/>
              </a:spcAft>
              <a:buClr>
                <a:schemeClr val="dk1"/>
              </a:buClr>
              <a:buSzPts val="1100"/>
              <a:buFont typeface="Arial"/>
              <a:buNone/>
            </a:pPr>
            <a:r>
              <a:rPr lang="tr-TR" sz="1300">
                <a:solidFill>
                  <a:srgbClr val="202124"/>
                </a:solidFill>
                <a:highlight>
                  <a:srgbClr val="F8F9FA"/>
                </a:highlight>
              </a:rPr>
              <a:t>Being clear on these issues allows the team to easily follow the process and make suggestions for necessary improvements. In other words, team members who are not clear about the current process cannot improve the system.</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6" name="Google Shape;2376;p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Burada beşinci uygulama devreye giriyor, müşterileriniz veya son kullanıcılar gibi sisteminizde yer almayan kişilerden geri bildirim almanız gerekiyor.Ayrıca, istenen işlevselliğin yüksek kalitede sunulmasını sağlamak için bir sistem içinde geri bildirim döngüleri gereklidir. Burada farklı türde testler gerçekleşir. Geri besleme döngülerini kısalttıkları için sürekli otomatik testler tercih edilir.</a:t>
            </a:r>
            <a:endParaRPr/>
          </a:p>
          <a:p>
            <a:pPr marL="0" lvl="0" indent="0" algn="l" rtl="0">
              <a:lnSpc>
                <a:spcPct val="100000"/>
              </a:lnSpc>
              <a:spcBef>
                <a:spcPts val="0"/>
              </a:spcBef>
              <a:spcAft>
                <a:spcPts val="0"/>
              </a:spcAft>
              <a:buSzPts val="1400"/>
              <a:buNone/>
            </a:pPr>
            <a:endParaRPr/>
          </a:p>
          <a:p>
            <a:pPr marL="0" marR="38100" lvl="0" indent="0" algn="l" rtl="0">
              <a:lnSpc>
                <a:spcPct val="128571"/>
              </a:lnSpc>
              <a:spcBef>
                <a:spcPts val="0"/>
              </a:spcBef>
              <a:spcAft>
                <a:spcPts val="0"/>
              </a:spcAft>
              <a:buSzPts val="1400"/>
              <a:buNone/>
            </a:pPr>
            <a:r>
              <a:rPr lang="tr-TR" sz="1300">
                <a:solidFill>
                  <a:srgbClr val="202124"/>
                </a:solidFill>
                <a:highlight>
                  <a:srgbClr val="F8F9FA"/>
                </a:highlight>
              </a:rPr>
              <a:t>Here the fifth application comes into play, you need to get feedback from people who are not included in your system, like customers or end users.</a:t>
            </a:r>
            <a:endParaRPr sz="13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300">
                <a:solidFill>
                  <a:srgbClr val="202124"/>
                </a:solidFill>
                <a:highlight>
                  <a:srgbClr val="F8F9FA"/>
                </a:highlight>
              </a:rPr>
              <a:t>Also, feedback loops are required within a system to ensure high quality delivery of the desired functionality. Different types of tests occur here. Continuous automatic tests are preferred because they shorten the feedback loops</a:t>
            </a:r>
            <a:r>
              <a:rPr lang="tr-TR" sz="2100">
                <a:solidFill>
                  <a:srgbClr val="202124"/>
                </a:solidFill>
                <a:highlight>
                  <a:srgbClr val="F8F9FA"/>
                </a:highlight>
              </a:rPr>
              <a:t>.</a:t>
            </a:r>
            <a:endParaRPr sz="2100">
              <a:solidFill>
                <a:srgbClr val="202124"/>
              </a:solidFill>
              <a:highlight>
                <a:srgbClr val="F8F9FA"/>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3"/>
        <p:cNvGrpSpPr/>
        <p:nvPr/>
      </p:nvGrpSpPr>
      <p:grpSpPr>
        <a:xfrm>
          <a:off x="0" y="0"/>
          <a:ext cx="0" cy="0"/>
          <a:chOff x="0" y="0"/>
          <a:chExt cx="0" cy="0"/>
        </a:xfrm>
      </p:grpSpPr>
      <p:sp>
        <p:nvSpPr>
          <p:cNvPr id="2384" name="Google Shape;2384;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5" name="Google Shape;2385;p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solidFill>
                  <a:srgbClr val="202124"/>
                </a:solidFill>
                <a:highlight>
                  <a:srgbClr val="F8F9FA"/>
                </a:highlight>
              </a:rPr>
              <a:t>Kanban evrimsel bir iyileştirme süreci olduğu için sisteminizi sürekli değerlendirmeli ve sürekli iyileştirmelisiniz. Bu, süreçte küçük değişiklikler yapmanıza ve iş akışını sabit bir hızda iyileştirmenize olanak tanır.Çevik ilkeleri uyguluyorsanız, asıl göreviniz sürecinizi sürekli olarak değerlendirmek ve gerektiğinde iyileştirmektir.</a:t>
            </a:r>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Since Kanban is an evolutionary improvement process, you must constantly evaluate and continuously improve your system. This allows you to make small changes in the process and improve the workflow at a constant pace. </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a:solidFill>
                  <a:srgbClr val="202124"/>
                </a:solidFill>
                <a:highlight>
                  <a:srgbClr val="F8F9FA"/>
                </a:highlight>
              </a:rPr>
              <a:t>If you are applying agile principles, your main task is to continuously evaluate your process and improve it as needed.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4" name="Google Shape;2394;p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6" name="Google Shape;2506;p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solidFill>
                  <a:srgbClr val="202124"/>
                </a:solidFill>
                <a:highlight>
                  <a:srgbClr val="F8F9FA"/>
                </a:highlight>
              </a:rPr>
              <a:t>Kanban ve scrum yöntemlerini birbirinden tamamen ayırmak kolay değildir.</a:t>
            </a:r>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Öte yandan, iki yöntem arasında bazı temel farklılıklar vardır.</a:t>
            </a:r>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Scrum'daki sprintlerin başlangıç ve bitiş tarihleri varken, kanban'da belirli bir zaman sınırı yoktur.</a:t>
            </a:r>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Scrum tahtasındaki görevler için son tarihler olsa da, kanban bu konuda daha esnektir,</a:t>
            </a:r>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Ürün Sahibi, Scrum Master ve Geliştirme Takımı gibi bir Scrum projesinde belirlenen rollerin aksine, Kanban'da belirli roller yoktur.</a:t>
            </a:r>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Takım her sprintten sonra Scrum panosunu yeniden düzenlerken, proje boyunca aynı kanban panosu kullanılır.</a:t>
            </a:r>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Daha spesifik bir sürece ihtiyacınız olduğunda Scrum daha iyi bir seçimdir.</a:t>
            </a:r>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Ancak tüm senaryoda çok fazla değişiklik yapmadan sürecin yürütülmesini iyileştirmek istiyorsanız Kanban kullanmalısınız.</a:t>
            </a:r>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It is not easy to completely separate the kanban and scrum methods. </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On the other hand, there are some fundamental differences between the two methods.</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While sprints in Scrum have start and end dates, there is no specific time limit in kanban,</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While there are deadlines for tasks on the Scrum board, kanban is more flexible in this regard,</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Unlike the roles set in a Scrum project such as the Product Owner, Scrum Master and Development Team, there are no specific roles in Kanban,</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While the team rearranges the Scrum board after each sprint, the same kanban board is used throughout the project.</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Scrum is the better choice when you need a more specific process. </a:t>
            </a: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However, if you want to improve the execution of the process without making too much change in the whole scenario, you should use Kanban.</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Google Shape;2512;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3" name="Google Shape;2513;p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Kanban ve scrum yöntemlerini birbirinden tamamen ayırmak kolay değildir. </a:t>
            </a:r>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Örneğin, çoğu insan scrum ekiplerinin scrum sürecinde kanban panoları kullandığına inanır. </a:t>
            </a:r>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Öte yandan, iki yöntem arasında bazı temel farklılıklar vardır.</a:t>
            </a:r>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Scrum'daki sprintlerin başlangıç ve bitiş tarihleri varken, kanban'da belirli bir zaman sınırı yoktur.</a:t>
            </a:r>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Scrum tahtasındaki görevler için son tarihler olsa da, kanban bu konuda daha esnektir,</a:t>
            </a:r>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Ürün Sahibi, Scrum Master ve Geliştirme Takımı gibi bir Scrum projesinde belirlenen rollerin aksine, Kanban'da belirli roller yoktur.</a:t>
            </a:r>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Takım her sprintten sonra Scrum panosunu yeniden düzenlerken, proje boyunca aynı kanban panosu kullanılır.</a:t>
            </a:r>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Daha spesifik bir sürece ihtiyacınız olduğunda Scrum daha iyi bir seçimdir.</a:t>
            </a:r>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Ancak tüm senaryoda çok fazla değişiklik yapmadan sürecin yürütülmesini iyileştirmek istiyorsanız Kanban kullanmalısınız.</a:t>
            </a:r>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It is not easy to completely separate the kanban and scrum methods. For example, most people believe that scrum teams use kanban boards in the scrum process. On the other hand, there are some fundamental differences between the two methods.</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While sprints in Scrum have start and end dates, there is no specific time limit in kanban,</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While there are deadlines for tasks on the Scrum board, kanban is more flexible in this regard,</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Unlike the roles set in a Scrum project such as the Product Owner, Scrum Master and Development Team, there are no specific roles in Kanban,</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While the team rearranges the Scrum board after each sprint, the same kanban board is used throughout the project.</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Scrum is the better choice when you need a more specific process. </a:t>
            </a: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However, if you want to improve the execution of the process without making too much change in the whole scenario, you should use Kanban.</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0" name="Google Shape;2520;p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There are no certain roles in Kanban., B: Scrum is more flexible than Kanban., C: There is no certain time limits in kanban while sprints in scrum have a start and end dates.,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80000"/>
              </a:lnSpc>
              <a:spcBef>
                <a:spcPts val="0"/>
              </a:spcBef>
              <a:spcAft>
                <a:spcPts val="0"/>
              </a:spcAft>
              <a:buSzPts val="1400"/>
              <a:buNone/>
            </a:pPr>
            <a:endParaRPr sz="1400">
              <a:solidFill>
                <a:srgbClr val="4A86E8"/>
              </a:solidFill>
              <a:latin typeface="Proxima Nova Semibold"/>
              <a:ea typeface="Proxima Nova Semibold"/>
              <a:cs typeface="Proxima Nova Semibold"/>
              <a:sym typeface="Proxima Nova Semibold"/>
            </a:endParaRPr>
          </a:p>
          <a:p>
            <a:pPr marL="0" lvl="0" indent="0" algn="l" rtl="0">
              <a:lnSpc>
                <a:spcPct val="80000"/>
              </a:lnSpc>
              <a:spcBef>
                <a:spcPts val="0"/>
              </a:spcBef>
              <a:spcAft>
                <a:spcPts val="0"/>
              </a:spcAft>
              <a:buClr>
                <a:srgbClr val="3A3F50"/>
              </a:buClr>
              <a:buSzPts val="1100"/>
              <a:buFont typeface="Arial"/>
              <a:buNone/>
            </a:pPr>
            <a:r>
              <a:rPr lang="tr-TR" sz="1400">
                <a:solidFill>
                  <a:srgbClr val="4A86E8"/>
                </a:solidFill>
                <a:latin typeface="Proxima Nova Semibold"/>
                <a:ea typeface="Proxima Nova Semibold"/>
                <a:cs typeface="Proxima Nova Semibold"/>
                <a:sym typeface="Proxima Nova Semibold"/>
              </a:rPr>
              <a:t>Which statement cannot be said while comparing Kanban with Scrum?</a:t>
            </a:r>
            <a:endParaRPr sz="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In this slide you see the topics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Than we will focus on Scrum.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In the last hour of this session we will discuss what kanban is.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0" name="Google Shape;2530;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solidFill>
                  <a:srgbClr val="202124"/>
                </a:solidFill>
                <a:highlight>
                  <a:srgbClr val="F8F9FA"/>
                </a:highlight>
              </a:rPr>
              <a:t>Scrumban, adından da anlaşılacağı gibi scrum ve kanbanın birleşimidir.Scrumban, Scrum'dan Kanban'a geçmek isteyen takımlar için bir basamak taşı olarak da kullanılabilir.Birçok yazılım geliştirme ekibi için hemen Kanban'a geçmek çok zor olacaktır.Scrumban, takımlara Scrum'ın tanıdık doğasından ayrılmadan Kanban'daki sürekli iyileştirme uygulamaları hakkında bilgi edinmenin bir yolunu sunar.Scrum ve Kanban'ı Agile'ın yöntemleri olarak biliyoruz.Scrum, ürünler ve geliştirme projeleri için en uygun olanıdır.Kanban, üretim desteği için en iyisidir.Bakım projeleri için her ikisinin de en iyisini bir araya getiren Scrumban kullanıyoruz.Scrumban, bugünlerde hem geliştirme hem de bakım projeleriyle hizmet endüstrilerinde çok popüler hale geldi.Scrumban, iş yükünü en aza indirmek ve çekme tabanlı bir sistem benimsemek isteyen ekiplerin ihtiyaçlarını karşılamak için ortaya çıktı.Scrum ve Kanban'ın bir karışımı, ekiplere proje metodolojileri tarafından aşırı yüklenmeden paydaşlara ve üretim ihtiyaçlarına uyum sağlama esnekliği sağlar.Scrumban, Kanban'ın esnekliğini ve görselleştirmesini Scrum'ın yapısına sağlayarak iş akışı yönetimine çok yönlü bir yaklaşım sunar.</a:t>
            </a:r>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Scrumban is combination of scrum and kanban as you can understand from the name.</a:t>
            </a:r>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Scrumban can also be used as a stepping stone for teams looking to move from Scrum to Kanban. </a:t>
            </a:r>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For many software development teams, it will be very difficult to switch to Kanban immediately. </a:t>
            </a:r>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Scrumban offers teams a way to learn about continuous improvement practices in Kanban without leaving the familiar nature of Scrum.</a:t>
            </a:r>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We know Scrum and Kanban as Agile's methods. </a:t>
            </a:r>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Scrum is best suited for products and development projects. </a:t>
            </a:r>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Kanban is best for production support. </a:t>
            </a:r>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We use Scrumban for maintenance projects, combining the best of both. </a:t>
            </a:r>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Scrumban has become very popular these days in service industries with both development and maintenance projects.</a:t>
            </a:r>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Scrumban emerged to minimize the workload and meet the needs of teams looking to adopt a pull-based system. </a:t>
            </a:r>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A hybrid of Scrum and Kanban gives teams the flexibility to adapt to stakeholders and production needs without feeling overloaded by project methodologies. </a:t>
            </a:r>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Scrumban offers a versatile approach to workflow management by providing the flexibility and visualization of Kanban to Scrum's structure.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7" name="Google Shape;2537;p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Lead Time, B: Cycle Time, C: Burndown,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80000"/>
              </a:lnSpc>
              <a:spcBef>
                <a:spcPts val="0"/>
              </a:spcBef>
              <a:spcAft>
                <a:spcPts val="0"/>
              </a:spcAft>
              <a:buClr>
                <a:srgbClr val="3A3F50"/>
              </a:buClr>
              <a:buSzPts val="1100"/>
              <a:buFont typeface="Arial"/>
              <a:buNone/>
            </a:pPr>
            <a:r>
              <a:rPr lang="tr-TR" sz="1800">
                <a:solidFill>
                  <a:srgbClr val="4A86E8"/>
                </a:solidFill>
                <a:latin typeface="Proxima Nova Semibold"/>
                <a:ea typeface="Proxima Nova Semibold"/>
                <a:cs typeface="Proxima Nova Semibold"/>
                <a:sym typeface="Proxima Nova Semibold"/>
              </a:rPr>
              <a:t>It is the period between creating a task in your workflow and its final departure from the kanban board.</a:t>
            </a:r>
            <a:endParaRPr sz="1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7" name="Google Shape;2547;p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Not any, B: ClickUp, C: Jira, D: Trello, E: monday.com, F: All of them,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r>
              <a:rPr lang="tr-TR" sz="1900">
                <a:solidFill>
                  <a:srgbClr val="0A3534"/>
                </a:solidFill>
                <a:latin typeface="Proxima Nova Semibold"/>
                <a:ea typeface="Proxima Nova Semibold"/>
                <a:cs typeface="Proxima Nova Semibold"/>
                <a:sym typeface="Proxima Nova Semibold"/>
              </a:rPr>
              <a:t>Which project management tool are you familiar with?</a:t>
            </a:r>
            <a:endParaRPr sz="10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p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0" name="Google Shape;2560;p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t>Temperature Check</a:t>
            </a:r>
            <a:endParaRPr b="1"/>
          </a:p>
          <a:p>
            <a:pPr marL="0" lvl="0" indent="0" algn="l" rtl="0">
              <a:lnSpc>
                <a:spcPct val="100000"/>
              </a:lnSpc>
              <a:spcBef>
                <a:spcPts val="0"/>
              </a:spcBef>
              <a:spcAft>
                <a:spcPts val="0"/>
              </a:spcAft>
              <a:buSzPts val="1400"/>
              <a:buNone/>
            </a:pPr>
            <a:r>
              <a:rPr lang="tr-TR"/>
              <a:t>Get a sense for how well your lesson resonated with your students, or how engaged they were.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 This is a Pear Deck Draggable™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9"/>
        <p:cNvGrpSpPr/>
        <p:nvPr/>
      </p:nvGrpSpPr>
      <p:grpSpPr>
        <a:xfrm>
          <a:off x="0" y="0"/>
          <a:ext cx="0" cy="0"/>
          <a:chOff x="0" y="0"/>
          <a:chExt cx="0" cy="0"/>
        </a:xfrm>
      </p:grpSpPr>
      <p:sp>
        <p:nvSpPr>
          <p:cNvPr id="2570" name="Google Shape;2570;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1" name="Google Shape;2571;p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5"/>
        <p:cNvGrpSpPr/>
        <p:nvPr/>
      </p:nvGrpSpPr>
      <p:grpSpPr>
        <a:xfrm>
          <a:off x="0" y="0"/>
          <a:ext cx="0" cy="0"/>
          <a:chOff x="0" y="0"/>
          <a:chExt cx="0" cy="0"/>
        </a:xfrm>
      </p:grpSpPr>
      <p:sp>
        <p:nvSpPr>
          <p:cNvPr id="2576" name="Google Shape;2576;p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7" name="Google Shape;2577;p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Scrum, Yazılım geliştirmede kullanılan çevik bir geliştirme metodolojisidir.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Last session we talked about scrum.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sz="1200" b="1">
                <a:solidFill>
                  <a:srgbClr val="202124"/>
                </a:solidFill>
                <a:highlight>
                  <a:srgbClr val="FFFFFF"/>
                </a:highlight>
              </a:rPr>
              <a:t>Scrum</a:t>
            </a:r>
            <a:r>
              <a:rPr lang="tr-TR" sz="1200">
                <a:solidFill>
                  <a:srgbClr val="202124"/>
                </a:solidFill>
                <a:highlight>
                  <a:srgbClr val="FFFFFF"/>
                </a:highlight>
              </a:rPr>
              <a:t> is an </a:t>
            </a:r>
            <a:r>
              <a:rPr lang="tr-TR" sz="1200" b="1">
                <a:solidFill>
                  <a:srgbClr val="202124"/>
                </a:solidFill>
                <a:highlight>
                  <a:srgbClr val="FFFFFF"/>
                </a:highlight>
              </a:rPr>
              <a:t>agile</a:t>
            </a:r>
            <a:r>
              <a:rPr lang="tr-TR" sz="1200">
                <a:solidFill>
                  <a:srgbClr val="202124"/>
                </a:solidFill>
                <a:highlight>
                  <a:srgbClr val="FFFFFF"/>
                </a:highlight>
              </a:rPr>
              <a:t> development </a:t>
            </a:r>
            <a:r>
              <a:rPr lang="tr-TR" sz="1200" b="1">
                <a:solidFill>
                  <a:srgbClr val="202124"/>
                </a:solidFill>
                <a:highlight>
                  <a:srgbClr val="FFFFFF"/>
                </a:highlight>
              </a:rPr>
              <a:t>methodology</a:t>
            </a:r>
            <a:r>
              <a:rPr lang="tr-TR" sz="1200">
                <a:solidFill>
                  <a:srgbClr val="202124"/>
                </a:solidFill>
                <a:highlight>
                  <a:srgbClr val="FFFFFF"/>
                </a:highlight>
              </a:rPr>
              <a:t> used in the development of </a:t>
            </a:r>
            <a:r>
              <a:rPr lang="tr-TR" sz="1200" b="1">
                <a:solidFill>
                  <a:srgbClr val="202124"/>
                </a:solidFill>
                <a:highlight>
                  <a:srgbClr val="FFFFFF"/>
                </a:highlight>
              </a:rPr>
              <a:t>Software.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From all of those agile models we will learn Scrum and Kanban</a:t>
            </a:r>
            <a:endParaRPr/>
          </a:p>
          <a:p>
            <a:pPr marL="0" lvl="0" indent="0" algn="l" rtl="0">
              <a:lnSpc>
                <a:spcPct val="100000"/>
              </a:lnSpc>
              <a:spcBef>
                <a:spcPts val="0"/>
              </a:spcBef>
              <a:spcAft>
                <a:spcPts val="0"/>
              </a:spcAft>
              <a:buSzPts val="1400"/>
              <a:buNone/>
            </a:pPr>
            <a:r>
              <a:rPr lang="tr-TR"/>
              <a:t>in this course</a:t>
            </a:r>
            <a:endParaRPr/>
          </a:p>
          <a:p>
            <a:pPr marL="0" lvl="0" indent="0" algn="l" rtl="0">
              <a:lnSpc>
                <a:spcPct val="100000"/>
              </a:lnSpc>
              <a:spcBef>
                <a:spcPts val="0"/>
              </a:spcBef>
              <a:spcAft>
                <a:spcPts val="0"/>
              </a:spcAft>
              <a:buSzPts val="1400"/>
              <a:buNone/>
            </a:pPr>
            <a:r>
              <a:rPr lang="tr-TR"/>
              <a:t>as they are the most common agile methods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800"/>
              <a:t>scrum, </a:t>
            </a:r>
            <a:r>
              <a:rPr lang="tr-TR" sz="1800" b="1"/>
              <a:t>agile</a:t>
            </a:r>
            <a:r>
              <a:rPr lang="tr-TR" sz="1800"/>
              <a:t> ın sadece bir </a:t>
            </a:r>
            <a:r>
              <a:rPr lang="tr-TR" sz="1800" b="1"/>
              <a:t>alt kümesidir</a:t>
            </a:r>
            <a:r>
              <a:rPr lang="tr-TR" sz="1800"/>
              <a:t>, </a:t>
            </a:r>
            <a:endParaRPr sz="2000" b="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r>
              <a:rPr lang="tr-TR" sz="1800"/>
              <a:t>İnsanların, mümkün olan en yüksek değere sahip ürünleri üretken ve yaratıcı bir şekilde sunarken, karmaşık uyarlanabilir sorunları ele alabilecekleri bir çerçeve.</a:t>
            </a:r>
            <a:endParaRPr/>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r>
              <a:rPr lang="tr-TR" sz="1800"/>
              <a:t>her tür ekip için operasyonel verimliliği artırır.</a:t>
            </a:r>
            <a:endParaRPr/>
          </a:p>
          <a:p>
            <a:pPr marL="0" lvl="0" indent="0" algn="l" rtl="0">
              <a:lnSpc>
                <a:spcPct val="100000"/>
              </a:lnSpc>
              <a:spcBef>
                <a:spcPts val="0"/>
              </a:spcBef>
              <a:spcAft>
                <a:spcPts val="0"/>
              </a:spcAft>
              <a:buSzPts val="1400"/>
              <a:buNone/>
            </a:pPr>
            <a:r>
              <a:rPr lang="tr-TR" sz="1800"/>
              <a:t>Teknik bir ekip olabilir, </a:t>
            </a:r>
            <a:endParaRPr/>
          </a:p>
          <a:p>
            <a:pPr marL="0" lvl="0" indent="0" algn="l" rtl="0">
              <a:lnSpc>
                <a:spcPct val="100000"/>
              </a:lnSpc>
              <a:spcBef>
                <a:spcPts val="0"/>
              </a:spcBef>
              <a:spcAft>
                <a:spcPts val="0"/>
              </a:spcAft>
              <a:buSzPts val="1400"/>
              <a:buNone/>
            </a:pPr>
            <a:r>
              <a:rPr lang="tr-TR" sz="1800"/>
              <a:t>bir iş süreci iyileştirme ekibi olabilir, </a:t>
            </a:r>
            <a:endParaRPr/>
          </a:p>
          <a:p>
            <a:pPr marL="0" lvl="0" indent="0" algn="l" rtl="0">
              <a:lnSpc>
                <a:spcPct val="100000"/>
              </a:lnSpc>
              <a:spcBef>
                <a:spcPts val="0"/>
              </a:spcBef>
              <a:spcAft>
                <a:spcPts val="0"/>
              </a:spcAft>
              <a:buSzPts val="1400"/>
              <a:buNone/>
            </a:pPr>
            <a:r>
              <a:rPr lang="tr-TR" sz="1800"/>
              <a:t>bir finansal planlama ve analiz ekibi olabilir.  </a:t>
            </a:r>
            <a:endParaRPr/>
          </a:p>
          <a:p>
            <a:pPr marL="0" lvl="0" indent="0" algn="l" rtl="0">
              <a:lnSpc>
                <a:spcPct val="100000"/>
              </a:lnSpc>
              <a:spcBef>
                <a:spcPts val="0"/>
              </a:spcBef>
              <a:spcAft>
                <a:spcPts val="0"/>
              </a:spcAft>
              <a:buSzPts val="1400"/>
              <a:buNone/>
            </a:pPr>
            <a:r>
              <a:rPr lang="tr-TR" sz="1800"/>
              <a:t>scrum, </a:t>
            </a:r>
            <a:r>
              <a:rPr lang="tr-TR" sz="1800" b="1"/>
              <a:t>her türden farklı takım ve disipline uygulanabilir </a:t>
            </a:r>
            <a:endParaRPr/>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r>
              <a:rPr lang="tr-TR" sz="1800"/>
              <a:t>departmanınız, ekibiniz, işletmeniz içinde operasyonel </a:t>
            </a:r>
            <a:r>
              <a:rPr lang="tr-TR" sz="1800" b="1"/>
              <a:t>verimliliği artırmak için gerçekten harika bir araçtır</a:t>
            </a:r>
            <a:r>
              <a:rPr lang="tr-TR" sz="1800"/>
              <a:t>.</a:t>
            </a:r>
            <a:endParaRPr/>
          </a:p>
          <a:p>
            <a:pPr marL="0" lvl="0" indent="0" algn="l" rtl="0">
              <a:lnSpc>
                <a:spcPct val="100000"/>
              </a:lnSpc>
              <a:spcBef>
                <a:spcPts val="0"/>
              </a:spcBef>
              <a:spcAft>
                <a:spcPts val="0"/>
              </a:spcAft>
              <a:buSzPts val="1400"/>
              <a:buNone/>
            </a:pPr>
            <a:r>
              <a:rPr lang="tr-TR" sz="1800"/>
              <a:t>scrum'un çok kolaydır yani </a:t>
            </a:r>
            <a:r>
              <a:rPr lang="tr-TR" sz="1800" b="1"/>
              <a:t>kurallar ve sorumluluklar açısından anlaşılması çok basittir</a:t>
            </a:r>
            <a:r>
              <a:rPr lang="tr-TR" sz="1800"/>
              <a:t>.</a:t>
            </a:r>
            <a:endParaRPr/>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r>
              <a:rPr lang="tr-TR" sz="1800" b="1"/>
              <a:t>Zorluk bunları yapabilmekte</a:t>
            </a:r>
            <a:endParaRPr/>
          </a:p>
          <a:p>
            <a:pPr marL="0" lvl="0" indent="0" algn="l" rtl="0">
              <a:lnSpc>
                <a:spcPct val="100000"/>
              </a:lnSpc>
              <a:spcBef>
                <a:spcPts val="0"/>
              </a:spcBef>
              <a:spcAft>
                <a:spcPts val="0"/>
              </a:spcAft>
              <a:buSzPts val="1400"/>
              <a:buNone/>
            </a:pPr>
            <a:r>
              <a:rPr lang="tr-TR" sz="1800" b="1"/>
              <a:t>Scrum master olmakta zorluk yok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40000"/>
              </a:lnSpc>
              <a:spcBef>
                <a:spcPts val="0"/>
              </a:spcBef>
              <a:spcAft>
                <a:spcPts val="0"/>
              </a:spcAft>
              <a:buSzPts val="1400"/>
              <a:buNone/>
            </a:pPr>
            <a:r>
              <a:rPr lang="tr-TR" sz="1200">
                <a:solidFill>
                  <a:srgbClr val="3C3B37"/>
                </a:solidFill>
                <a:latin typeface="Roboto"/>
                <a:ea typeface="Roboto"/>
                <a:cs typeface="Roboto"/>
                <a:sym typeface="Roboto"/>
              </a:rPr>
              <a:t>scrum is just a </a:t>
            </a:r>
            <a:r>
              <a:rPr lang="tr-TR" sz="1200" b="1">
                <a:solidFill>
                  <a:srgbClr val="3C3B37"/>
                </a:solidFill>
                <a:latin typeface="Roboto"/>
                <a:ea typeface="Roboto"/>
                <a:cs typeface="Roboto"/>
                <a:sym typeface="Roboto"/>
              </a:rPr>
              <a:t>subset of of agile</a:t>
            </a:r>
            <a:r>
              <a:rPr lang="tr-TR" sz="1200">
                <a:solidFill>
                  <a:srgbClr val="3C3B37"/>
                </a:solidFill>
                <a:latin typeface="Roboto"/>
                <a:ea typeface="Roboto"/>
                <a:cs typeface="Roboto"/>
                <a:sym typeface="Roboto"/>
              </a:rPr>
              <a:t> in that sense it enhances operational efficiencies for any sort of team it can be.</a:t>
            </a:r>
            <a:endParaRPr sz="1200">
              <a:solidFill>
                <a:srgbClr val="3C3B37"/>
              </a:solidFill>
              <a:latin typeface="Roboto"/>
              <a:ea typeface="Roboto"/>
              <a:cs typeface="Roboto"/>
              <a:sym typeface="Roboto"/>
            </a:endParaRPr>
          </a:p>
          <a:p>
            <a:pPr marL="0" lvl="0" indent="0" algn="l" rtl="0">
              <a:lnSpc>
                <a:spcPct val="140000"/>
              </a:lnSpc>
              <a:spcBef>
                <a:spcPts val="0"/>
              </a:spcBef>
              <a:spcAft>
                <a:spcPts val="0"/>
              </a:spcAft>
              <a:buClr>
                <a:schemeClr val="dk1"/>
              </a:buClr>
              <a:buSzPts val="1100"/>
              <a:buFont typeface="Arial"/>
              <a:buNone/>
            </a:pPr>
            <a:endParaRPr sz="1200">
              <a:solidFill>
                <a:srgbClr val="3C3B37"/>
              </a:solidFill>
              <a:latin typeface="Roboto"/>
              <a:ea typeface="Roboto"/>
              <a:cs typeface="Roboto"/>
              <a:sym typeface="Roboto"/>
            </a:endParaRPr>
          </a:p>
          <a:p>
            <a:pPr marL="0" lvl="0" indent="0" algn="l" rtl="0">
              <a:lnSpc>
                <a:spcPct val="140000"/>
              </a:lnSpc>
              <a:spcBef>
                <a:spcPts val="0"/>
              </a:spcBef>
              <a:spcAft>
                <a:spcPts val="0"/>
              </a:spcAft>
              <a:buSzPts val="1400"/>
              <a:buNone/>
            </a:pPr>
            <a:r>
              <a:rPr lang="tr-TR" sz="1200">
                <a:solidFill>
                  <a:srgbClr val="3C3B37"/>
                </a:solidFill>
                <a:latin typeface="Roboto"/>
                <a:ea typeface="Roboto"/>
                <a:cs typeface="Roboto"/>
                <a:sym typeface="Roboto"/>
              </a:rPr>
              <a:t>It can be a technical  team,  it can be a business process improvement team, it can be a financial planning and analysis team.</a:t>
            </a:r>
            <a:endParaRPr sz="1200">
              <a:solidFill>
                <a:srgbClr val="3C3B37"/>
              </a:solidFill>
              <a:latin typeface="Roboto"/>
              <a:ea typeface="Roboto"/>
              <a:cs typeface="Roboto"/>
              <a:sym typeface="Roboto"/>
            </a:endParaRPr>
          </a:p>
          <a:p>
            <a:pPr marL="0" lvl="0" indent="0" algn="l" rtl="0">
              <a:lnSpc>
                <a:spcPct val="140000"/>
              </a:lnSpc>
              <a:spcBef>
                <a:spcPts val="0"/>
              </a:spcBef>
              <a:spcAft>
                <a:spcPts val="0"/>
              </a:spcAft>
              <a:buSzPts val="1400"/>
              <a:buNone/>
            </a:pPr>
            <a:endParaRPr sz="1200">
              <a:solidFill>
                <a:srgbClr val="3C3B37"/>
              </a:solidFill>
              <a:latin typeface="Roboto"/>
              <a:ea typeface="Roboto"/>
              <a:cs typeface="Roboto"/>
              <a:sym typeface="Roboto"/>
            </a:endParaRPr>
          </a:p>
          <a:p>
            <a:pPr marL="0" lvl="0" indent="0" algn="l" rtl="0">
              <a:lnSpc>
                <a:spcPct val="140000"/>
              </a:lnSpc>
              <a:spcBef>
                <a:spcPts val="0"/>
              </a:spcBef>
              <a:spcAft>
                <a:spcPts val="0"/>
              </a:spcAft>
              <a:buSzPts val="1400"/>
              <a:buNone/>
            </a:pPr>
            <a:r>
              <a:rPr lang="tr-TR" sz="1200">
                <a:solidFill>
                  <a:srgbClr val="3C3B37"/>
                </a:solidFill>
                <a:latin typeface="Roboto"/>
                <a:ea typeface="Roboto"/>
                <a:cs typeface="Roboto"/>
                <a:sym typeface="Roboto"/>
              </a:rPr>
              <a:t> scrum can be applied to all sorts of different teams and disciplines  and it's a really great tool for increasing operational efficiency within your department your team your enterprise.</a:t>
            </a:r>
            <a:endParaRPr sz="1200">
              <a:solidFill>
                <a:srgbClr val="3C3B37"/>
              </a:solidFill>
              <a:latin typeface="Roboto"/>
              <a:ea typeface="Roboto"/>
              <a:cs typeface="Roboto"/>
              <a:sym typeface="Roboto"/>
            </a:endParaRPr>
          </a:p>
          <a:p>
            <a:pPr marL="0" lvl="0" indent="0" algn="l" rtl="0">
              <a:lnSpc>
                <a:spcPct val="140000"/>
              </a:lnSpc>
              <a:spcBef>
                <a:spcPts val="0"/>
              </a:spcBef>
              <a:spcAft>
                <a:spcPts val="0"/>
              </a:spcAft>
              <a:buSzPts val="1400"/>
              <a:buNone/>
            </a:pPr>
            <a:endParaRPr sz="1200">
              <a:solidFill>
                <a:srgbClr val="3C3B37"/>
              </a:solidFill>
              <a:latin typeface="Roboto"/>
              <a:ea typeface="Roboto"/>
              <a:cs typeface="Roboto"/>
              <a:sym typeface="Roboto"/>
            </a:endParaRPr>
          </a:p>
          <a:p>
            <a:pPr marL="0" lvl="0" indent="0" algn="l" rtl="0">
              <a:lnSpc>
                <a:spcPct val="140000"/>
              </a:lnSpc>
              <a:spcBef>
                <a:spcPts val="0"/>
              </a:spcBef>
              <a:spcAft>
                <a:spcPts val="0"/>
              </a:spcAft>
              <a:buSzPts val="1400"/>
              <a:buNone/>
            </a:pPr>
            <a:r>
              <a:rPr lang="tr-TR" sz="1200">
                <a:solidFill>
                  <a:srgbClr val="3C3B37"/>
                </a:solidFill>
                <a:latin typeface="Roboto"/>
                <a:ea typeface="Roboto"/>
                <a:cs typeface="Roboto"/>
                <a:sym typeface="Roboto"/>
              </a:rPr>
              <a:t>we can start by saying that </a:t>
            </a:r>
            <a:r>
              <a:rPr lang="tr-TR" sz="1200" b="1">
                <a:solidFill>
                  <a:srgbClr val="3C3B37"/>
                </a:solidFill>
                <a:latin typeface="Roboto"/>
                <a:ea typeface="Roboto"/>
                <a:cs typeface="Roboto"/>
                <a:sym typeface="Roboto"/>
              </a:rPr>
              <a:t>scrum is a very lightweight.</a:t>
            </a:r>
            <a:endParaRPr sz="1200" b="1">
              <a:solidFill>
                <a:srgbClr val="3C3B37"/>
              </a:solidFill>
              <a:latin typeface="Roboto"/>
              <a:ea typeface="Roboto"/>
              <a:cs typeface="Roboto"/>
              <a:sym typeface="Roboto"/>
            </a:endParaRPr>
          </a:p>
          <a:p>
            <a:pPr marL="0" lvl="0" indent="0" algn="l" rtl="0">
              <a:lnSpc>
                <a:spcPct val="140000"/>
              </a:lnSpc>
              <a:spcBef>
                <a:spcPts val="0"/>
              </a:spcBef>
              <a:spcAft>
                <a:spcPts val="0"/>
              </a:spcAft>
              <a:buSzPts val="1400"/>
              <a:buNone/>
            </a:pPr>
            <a:r>
              <a:rPr lang="tr-TR" sz="1200" b="1">
                <a:solidFill>
                  <a:srgbClr val="3C3B37"/>
                </a:solidFill>
                <a:latin typeface="Roboto"/>
                <a:ea typeface="Roboto"/>
                <a:cs typeface="Roboto"/>
                <a:sym typeface="Roboto"/>
              </a:rPr>
              <a:t>It's very simple to understand </a:t>
            </a:r>
            <a:r>
              <a:rPr lang="tr-TR" sz="1200">
                <a:solidFill>
                  <a:srgbClr val="3C3B37"/>
                </a:solidFill>
                <a:latin typeface="Roboto"/>
                <a:ea typeface="Roboto"/>
                <a:cs typeface="Roboto"/>
                <a:sym typeface="Roboto"/>
              </a:rPr>
              <a:t>in terms of the methodology and the rules and responsibilities.</a:t>
            </a:r>
            <a:endParaRPr sz="1200">
              <a:solidFill>
                <a:srgbClr val="3C3B37"/>
              </a:solidFill>
              <a:latin typeface="Roboto"/>
              <a:ea typeface="Roboto"/>
              <a:cs typeface="Roboto"/>
              <a:sym typeface="Roboto"/>
            </a:endParaRPr>
          </a:p>
          <a:p>
            <a:pPr marL="0" lvl="0" indent="0" algn="l" rtl="0">
              <a:lnSpc>
                <a:spcPct val="140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However</a:t>
            </a:r>
            <a:r>
              <a:rPr lang="tr-TR" sz="1200" b="1">
                <a:solidFill>
                  <a:srgbClr val="3C3B37"/>
                </a:solidFill>
                <a:latin typeface="Roboto"/>
                <a:ea typeface="Roboto"/>
                <a:cs typeface="Roboto"/>
                <a:sym typeface="Roboto"/>
              </a:rPr>
              <a:t> it's difficult for management </a:t>
            </a:r>
            <a:endParaRPr sz="1200">
              <a:solidFill>
                <a:srgbClr val="3C3B37"/>
              </a:solidFill>
              <a:latin typeface="Roboto"/>
              <a:ea typeface="Roboto"/>
              <a:cs typeface="Roboto"/>
              <a:sym typeface="Roboto"/>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Scrum, </a:t>
            </a:r>
            <a:r>
              <a:rPr lang="tr-TR" b="1"/>
              <a:t>sprint olarak bilinen kısa yinelemeler </a:t>
            </a:r>
            <a:r>
              <a:rPr lang="tr-TR"/>
              <a:t>yoluyla sık sık iş/</a:t>
            </a:r>
            <a:r>
              <a:rPr lang="tr-TR" b="1"/>
              <a:t>ticari değeri sağlamayı </a:t>
            </a:r>
            <a:r>
              <a:rPr lang="tr-TR"/>
              <a:t>vurgular.</a:t>
            </a:r>
            <a:endParaRPr/>
          </a:p>
          <a:p>
            <a:pPr marL="0" lvl="0" indent="0" algn="l" rtl="0">
              <a:lnSpc>
                <a:spcPct val="100000"/>
              </a:lnSpc>
              <a:spcBef>
                <a:spcPts val="0"/>
              </a:spcBef>
              <a:spcAft>
                <a:spcPts val="0"/>
              </a:spcAft>
              <a:buSzPts val="1400"/>
              <a:buNone/>
            </a:pPr>
            <a:r>
              <a:rPr lang="tr-TR"/>
              <a:t>Başarılı bir ürün geliştirmek için bir </a:t>
            </a:r>
            <a:r>
              <a:rPr lang="tr-TR" b="1"/>
              <a:t>ürün biriktirme listesi oluşturarak </a:t>
            </a:r>
            <a:r>
              <a:rPr lang="tr-TR"/>
              <a:t>başlarsınız. </a:t>
            </a:r>
            <a:endParaRPr/>
          </a:p>
          <a:p>
            <a:pPr marL="0" lvl="0" indent="0" algn="l" rtl="0">
              <a:lnSpc>
                <a:spcPct val="100000"/>
              </a:lnSpc>
              <a:spcBef>
                <a:spcPts val="0"/>
              </a:spcBef>
              <a:spcAft>
                <a:spcPts val="0"/>
              </a:spcAft>
              <a:buSzPts val="1400"/>
              <a:buNone/>
            </a:pPr>
            <a:r>
              <a:rPr lang="tr-TR"/>
              <a:t>Bu, yapılmakta olan işe görünürlük sağlar ve </a:t>
            </a:r>
            <a:r>
              <a:rPr lang="tr-TR" b="1"/>
              <a:t>geri bildirim için fırsatlar </a:t>
            </a:r>
            <a:r>
              <a:rPr lang="tr-TR"/>
              <a:t>yaratır.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Bu, ürün özelliklerinin bir listesidir.</a:t>
            </a:r>
            <a:endParaRPr/>
          </a:p>
          <a:p>
            <a:pPr marL="0" lvl="0" indent="0" algn="l" rtl="0">
              <a:lnSpc>
                <a:spcPct val="100000"/>
              </a:lnSpc>
              <a:spcBef>
                <a:spcPts val="0"/>
              </a:spcBef>
              <a:spcAft>
                <a:spcPts val="0"/>
              </a:spcAft>
              <a:buSzPts val="1400"/>
              <a:buNone/>
            </a:pPr>
            <a:r>
              <a:rPr lang="tr-TR"/>
              <a:t>Ürün İş Listesini kullanarak, </a:t>
            </a:r>
            <a:endParaRPr/>
          </a:p>
          <a:p>
            <a:pPr marL="0" lvl="0" indent="0" algn="l" rtl="0">
              <a:lnSpc>
                <a:spcPct val="100000"/>
              </a:lnSpc>
              <a:spcBef>
                <a:spcPts val="0"/>
              </a:spcBef>
              <a:spcAft>
                <a:spcPts val="0"/>
              </a:spcAft>
              <a:buSzPts val="1400"/>
              <a:buNone/>
            </a:pPr>
            <a:r>
              <a:rPr lang="tr-TR"/>
              <a:t>her zaman önce en önemli maddeler üzerinde çalışırsınız.</a:t>
            </a:r>
            <a:endParaRPr/>
          </a:p>
          <a:p>
            <a:pPr marL="0" lvl="0" indent="0" algn="l" rtl="0">
              <a:lnSpc>
                <a:spcPct val="100000"/>
              </a:lnSpc>
              <a:spcBef>
                <a:spcPts val="0"/>
              </a:spcBef>
              <a:spcAft>
                <a:spcPts val="0"/>
              </a:spcAft>
              <a:buSzPts val="1400"/>
              <a:buNone/>
            </a:pPr>
            <a:r>
              <a:rPr lang="tr-TR"/>
              <a:t>Teslimat Günlük toplantı</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Scrum emphasizes delivering business value frequently through short iterations known as sprints.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To develop a successful product, you start by creating a product backlog. This is a list of product features.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By using the Product Backlog, you always work on the most important items first.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Delivery Daily meeting</a:t>
            </a:r>
            <a:endParaRPr/>
          </a:p>
          <a:p>
            <a:pPr marL="0" lvl="0" indent="0" algn="l" rtl="0">
              <a:lnSpc>
                <a:spcPct val="100000"/>
              </a:lnSpc>
              <a:spcBef>
                <a:spcPts val="0"/>
              </a:spcBef>
              <a:spcAft>
                <a:spcPts val="0"/>
              </a:spcAft>
              <a:buSzPts val="1400"/>
              <a:buNone/>
            </a:pPr>
            <a:r>
              <a:rPr lang="tr-TR"/>
              <a:t> </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a:t>Bu slayt, scrum'un özetidir.</a:t>
            </a:r>
            <a:endParaRPr/>
          </a:p>
          <a:p>
            <a:pPr marL="0" lvl="0" indent="0" algn="l" rtl="0">
              <a:lnSpc>
                <a:spcPct val="100000"/>
              </a:lnSpc>
              <a:spcBef>
                <a:spcPts val="0"/>
              </a:spcBef>
              <a:spcAft>
                <a:spcPts val="0"/>
              </a:spcAft>
              <a:buSzPts val="1100"/>
              <a:buNone/>
            </a:pPr>
            <a:r>
              <a:rPr lang="tr-TR" sz="1100">
                <a:solidFill>
                  <a:schemeClr val="dk1"/>
                </a:solidFill>
              </a:rPr>
              <a:t>Scrum sembolü </a:t>
            </a:r>
            <a:endParaRPr/>
          </a:p>
          <a:p>
            <a:pPr marL="0" lvl="0" indent="0" algn="l" rtl="0">
              <a:lnSpc>
                <a:spcPct val="100000"/>
              </a:lnSpc>
              <a:spcBef>
                <a:spcPts val="0"/>
              </a:spcBef>
              <a:spcAft>
                <a:spcPts val="0"/>
              </a:spcAft>
              <a:buSzPts val="1100"/>
              <a:buNone/>
            </a:pPr>
            <a:r>
              <a:rPr lang="tr-TR" sz="1100">
                <a:solidFill>
                  <a:schemeClr val="dk1"/>
                </a:solidFill>
              </a:rPr>
              <a:t>sprintlerden oluşuyor</a:t>
            </a:r>
            <a:endParaRPr/>
          </a:p>
          <a:p>
            <a:pPr marL="0" lvl="0" indent="0" algn="l" rtl="0">
              <a:lnSpc>
                <a:spcPct val="100000"/>
              </a:lnSpc>
              <a:spcBef>
                <a:spcPts val="0"/>
              </a:spcBef>
              <a:spcAft>
                <a:spcPts val="0"/>
              </a:spcAft>
              <a:buSzPts val="1100"/>
              <a:buNone/>
            </a:pPr>
            <a:r>
              <a:rPr lang="tr-TR" sz="1100">
                <a:solidFill>
                  <a:schemeClr val="dk1"/>
                </a:solidFill>
              </a:rPr>
              <a:t>Scrum ile yönetiyorum dediyseniz planlama sprint bazında yapılır</a:t>
            </a:r>
            <a:endParaRPr/>
          </a:p>
          <a:p>
            <a:pPr marL="0" lvl="0" indent="0" algn="l" rtl="0">
              <a:lnSpc>
                <a:spcPct val="100000"/>
              </a:lnSpc>
              <a:spcBef>
                <a:spcPts val="0"/>
              </a:spcBef>
              <a:spcAft>
                <a:spcPts val="0"/>
              </a:spcAft>
              <a:buSzPts val="1100"/>
              <a:buNone/>
            </a:pPr>
            <a:r>
              <a:rPr lang="tr-TR" sz="1100">
                <a:solidFill>
                  <a:schemeClr val="dk1"/>
                </a:solidFill>
              </a:rPr>
              <a:t>En yaygın olanı 2 haftalık</a:t>
            </a:r>
            <a:endParaRPr/>
          </a:p>
          <a:p>
            <a:pPr marL="0" lvl="0" indent="0" algn="l" rtl="0">
              <a:lnSpc>
                <a:spcPct val="100000"/>
              </a:lnSpc>
              <a:spcBef>
                <a:spcPts val="0"/>
              </a:spcBef>
              <a:spcAft>
                <a:spcPts val="0"/>
              </a:spcAft>
              <a:buSzPts val="1400"/>
              <a:buNone/>
            </a:pPr>
            <a:r>
              <a:rPr lang="tr-TR" sz="1100"/>
              <a:t>Agile da sürekli belirli bir tempoda çalışma vardır. Birkaç gece gündüz çalışalım sonra yatalım yok</a:t>
            </a:r>
            <a:endParaRPr/>
          </a:p>
          <a:p>
            <a:pPr marL="0" lvl="0" indent="0" algn="l" rtl="0">
              <a:lnSpc>
                <a:spcPct val="100000"/>
              </a:lnSpc>
              <a:spcBef>
                <a:spcPts val="0"/>
              </a:spcBef>
              <a:spcAft>
                <a:spcPts val="0"/>
              </a:spcAft>
              <a:buClr>
                <a:schemeClr val="dk1"/>
              </a:buClr>
              <a:buSzPts val="1100"/>
              <a:buFont typeface="Arial"/>
              <a:buNone/>
            </a:pPr>
            <a:r>
              <a:rPr lang="tr-TR"/>
              <a:t>Scrum proje rolleri:</a:t>
            </a:r>
            <a:endParaRPr/>
          </a:p>
          <a:p>
            <a:pPr marL="0" lvl="0" indent="0" algn="l" rtl="0">
              <a:lnSpc>
                <a:spcPct val="100000"/>
              </a:lnSpc>
              <a:spcBef>
                <a:spcPts val="0"/>
              </a:spcBef>
              <a:spcAft>
                <a:spcPts val="0"/>
              </a:spcAft>
              <a:buClr>
                <a:schemeClr val="dk1"/>
              </a:buClr>
              <a:buSzPts val="1100"/>
              <a:buFont typeface="Arial"/>
              <a:buNone/>
            </a:pPr>
            <a:r>
              <a:rPr lang="tr-TR"/>
              <a:t>	Product Owner (Product Owner)</a:t>
            </a:r>
            <a:endParaRPr/>
          </a:p>
          <a:p>
            <a:pPr marL="0" lvl="0" indent="0" algn="l" rtl="0">
              <a:lnSpc>
                <a:spcPct val="100000"/>
              </a:lnSpc>
              <a:spcBef>
                <a:spcPts val="0"/>
              </a:spcBef>
              <a:spcAft>
                <a:spcPts val="0"/>
              </a:spcAft>
              <a:buClr>
                <a:schemeClr val="dk1"/>
              </a:buClr>
              <a:buSzPts val="1100"/>
              <a:buFont typeface="Arial"/>
              <a:buNone/>
            </a:pPr>
            <a:r>
              <a:rPr lang="tr-TR"/>
              <a:t>	Development Team (Takım)</a:t>
            </a:r>
            <a:endParaRPr/>
          </a:p>
          <a:p>
            <a:pPr marL="0" lvl="0" indent="0" algn="l" rtl="0">
              <a:lnSpc>
                <a:spcPct val="100000"/>
              </a:lnSpc>
              <a:spcBef>
                <a:spcPts val="0"/>
              </a:spcBef>
              <a:spcAft>
                <a:spcPts val="0"/>
              </a:spcAft>
              <a:buClr>
                <a:schemeClr val="dk1"/>
              </a:buClr>
              <a:buSzPts val="1100"/>
              <a:buFont typeface="Arial"/>
              <a:buNone/>
            </a:pPr>
            <a:r>
              <a:rPr lang="tr-TR"/>
              <a:t>	ScrumMaster (Scrum Ustası)</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Scrum, aşağıdaki durumlarda bir ortamı teşvik etmek için bir Scrum Master gerektirir:</a:t>
            </a:r>
            <a:endParaRPr/>
          </a:p>
          <a:p>
            <a:pPr marL="0" lvl="0" indent="0" algn="l" rtl="0">
              <a:lnSpc>
                <a:spcPct val="100000"/>
              </a:lnSpc>
              <a:spcBef>
                <a:spcPts val="0"/>
              </a:spcBef>
              <a:spcAft>
                <a:spcPts val="0"/>
              </a:spcAft>
              <a:buClr>
                <a:schemeClr val="dk1"/>
              </a:buClr>
              <a:buSzPts val="1100"/>
              <a:buFont typeface="Arial"/>
              <a:buNone/>
            </a:pPr>
            <a:r>
              <a:rPr lang="tr-TR"/>
              <a:t>1.Bir Product Owner, karmaşık bir sorun için çalışmayı bir Ürün İş Listesine sipariş eder.</a:t>
            </a:r>
            <a:endParaRPr/>
          </a:p>
          <a:p>
            <a:pPr marL="0" lvl="0" indent="0" algn="l" rtl="0">
              <a:lnSpc>
                <a:spcPct val="100000"/>
              </a:lnSpc>
              <a:spcBef>
                <a:spcPts val="0"/>
              </a:spcBef>
              <a:spcAft>
                <a:spcPts val="0"/>
              </a:spcAft>
              <a:buClr>
                <a:schemeClr val="dk1"/>
              </a:buClr>
              <a:buSzPts val="1100"/>
              <a:buFont typeface="Arial"/>
              <a:buNone/>
            </a:pPr>
            <a:r>
              <a:rPr lang="tr-TR"/>
              <a:t>2.Scrum Takımı, bir Sprint sırasında işin bir seçimini bir değer Parçasına dönüştürür.</a:t>
            </a:r>
            <a:endParaRPr/>
          </a:p>
          <a:p>
            <a:pPr marL="0" lvl="0" indent="0" algn="l" rtl="0">
              <a:lnSpc>
                <a:spcPct val="100000"/>
              </a:lnSpc>
              <a:spcBef>
                <a:spcPts val="0"/>
              </a:spcBef>
              <a:spcAft>
                <a:spcPts val="0"/>
              </a:spcAft>
              <a:buClr>
                <a:schemeClr val="dk1"/>
              </a:buClr>
              <a:buSzPts val="1100"/>
              <a:buFont typeface="Arial"/>
              <a:buNone/>
            </a:pPr>
            <a:r>
              <a:rPr lang="tr-TR"/>
              <a:t>3.Scrum Takımı ve paydaşları sonuçları inceler ve bir sonraki Sprint için ayarlama yapar.</a:t>
            </a:r>
            <a:endParaRPr/>
          </a:p>
          <a:p>
            <a:pPr marL="0" lvl="0" indent="0" algn="l" rtl="0">
              <a:lnSpc>
                <a:spcPct val="100000"/>
              </a:lnSpc>
              <a:spcBef>
                <a:spcPts val="0"/>
              </a:spcBef>
              <a:spcAft>
                <a:spcPts val="0"/>
              </a:spcAft>
              <a:buClr>
                <a:schemeClr val="dk1"/>
              </a:buClr>
              <a:buSzPts val="1100"/>
              <a:buFont typeface="Arial"/>
              <a:buNone/>
            </a:pPr>
            <a:r>
              <a:rPr lang="tr-TR"/>
              <a:t>4.Tekrar</a:t>
            </a:r>
            <a:endParaRPr/>
          </a:p>
          <a:p>
            <a:pPr marL="0" lvl="0" indent="0" algn="l" rtl="0">
              <a:lnSpc>
                <a:spcPct val="100000"/>
              </a:lnSpc>
              <a:spcBef>
                <a:spcPts val="0"/>
              </a:spcBef>
              <a:spcAft>
                <a:spcPts val="0"/>
              </a:spcAft>
              <a:buClr>
                <a:schemeClr val="dk1"/>
              </a:buClr>
              <a:buSzPts val="1100"/>
              <a:buFont typeface="Arial"/>
              <a:buNone/>
            </a:pPr>
            <a:r>
              <a:rPr lang="tr-TR"/>
              <a:t>Scrum basittir. İnsanlara ayrıntılı talimatlar vermek yerine, Scrum kuralları onların ilişkilerini ve etkileşimlerini yönlendirir.</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sz="1100"/>
          </a:p>
          <a:p>
            <a:pPr marL="0" lvl="0" indent="0" algn="l" rtl="0">
              <a:lnSpc>
                <a:spcPct val="100000"/>
              </a:lnSpc>
              <a:spcBef>
                <a:spcPts val="0"/>
              </a:spcBef>
              <a:spcAft>
                <a:spcPts val="0"/>
              </a:spcAft>
              <a:buSzPts val="1100"/>
              <a:buNone/>
            </a:pPr>
            <a:r>
              <a:rPr lang="tr-TR" sz="1100" b="1">
                <a:solidFill>
                  <a:schemeClr val="dk1"/>
                </a:solidFill>
              </a:rPr>
              <a:t>Product owner: </a:t>
            </a:r>
            <a:endParaRPr/>
          </a:p>
          <a:p>
            <a:pPr marL="0" lvl="0" indent="0" algn="l" rtl="0">
              <a:lnSpc>
                <a:spcPct val="100000"/>
              </a:lnSpc>
              <a:spcBef>
                <a:spcPts val="0"/>
              </a:spcBef>
              <a:spcAft>
                <a:spcPts val="0"/>
              </a:spcAft>
              <a:buSzPts val="1100"/>
              <a:buNone/>
            </a:pPr>
            <a:r>
              <a:rPr lang="tr-TR" sz="1100">
                <a:solidFill>
                  <a:schemeClr val="dk1"/>
                </a:solidFill>
              </a:rPr>
              <a:t>bilgili tecrübeli deneyimli birisi,  </a:t>
            </a:r>
            <a:endParaRPr/>
          </a:p>
          <a:p>
            <a:pPr marL="0" lvl="0" indent="0" algn="l" rtl="0">
              <a:lnSpc>
                <a:spcPct val="100000"/>
              </a:lnSpc>
              <a:spcBef>
                <a:spcPts val="0"/>
              </a:spcBef>
              <a:spcAft>
                <a:spcPts val="0"/>
              </a:spcAft>
              <a:buSzPts val="1100"/>
              <a:buNone/>
            </a:pPr>
            <a:r>
              <a:rPr lang="tr-TR" sz="1100">
                <a:solidFill>
                  <a:schemeClr val="dk1"/>
                </a:solidFill>
              </a:rPr>
              <a:t>müşteriyi temsil eden</a:t>
            </a:r>
            <a:endParaRPr/>
          </a:p>
          <a:p>
            <a:pPr marL="0" lvl="0" indent="0" algn="l" rtl="0">
              <a:lnSpc>
                <a:spcPct val="100000"/>
              </a:lnSpc>
              <a:spcBef>
                <a:spcPts val="0"/>
              </a:spcBef>
              <a:spcAft>
                <a:spcPts val="0"/>
              </a:spcAft>
              <a:buSzPts val="1100"/>
              <a:buNone/>
            </a:pPr>
            <a:r>
              <a:rPr lang="tr-TR" sz="1100">
                <a:solidFill>
                  <a:schemeClr val="dk1"/>
                </a:solidFill>
              </a:rPr>
              <a:t>Scrum team e karışmıyor</a:t>
            </a:r>
            <a:endParaRPr/>
          </a:p>
          <a:p>
            <a:pPr marL="0" lvl="0" indent="0" algn="l" rtl="0">
              <a:lnSpc>
                <a:spcPct val="100000"/>
              </a:lnSpc>
              <a:spcBef>
                <a:spcPts val="0"/>
              </a:spcBef>
              <a:spcAft>
                <a:spcPts val="0"/>
              </a:spcAft>
              <a:buSzPts val="1100"/>
              <a:buNone/>
            </a:pPr>
            <a:r>
              <a:rPr lang="tr-TR" sz="1100">
                <a:solidFill>
                  <a:schemeClr val="dk1"/>
                </a:solidFill>
              </a:rPr>
              <a:t>Scrum master ile muhattap olur.</a:t>
            </a:r>
            <a:endParaRPr/>
          </a:p>
          <a:p>
            <a:pPr marL="0" lvl="0" indent="0" algn="l" rtl="0">
              <a:lnSpc>
                <a:spcPct val="100000"/>
              </a:lnSpc>
              <a:spcBef>
                <a:spcPts val="0"/>
              </a:spcBef>
              <a:spcAft>
                <a:spcPts val="0"/>
              </a:spcAft>
              <a:buSzPts val="1100"/>
              <a:buNone/>
            </a:pPr>
            <a:r>
              <a:rPr lang="tr-TR" sz="1100">
                <a:solidFill>
                  <a:schemeClr val="dk1"/>
                </a:solidFill>
              </a:rPr>
              <a:t>Birden fazla scrum master ile görüşebilir. </a:t>
            </a:r>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endParaRPr>
          </a:p>
          <a:p>
            <a:pPr marL="0" marR="0" lvl="0" indent="0" algn="l" rtl="0">
              <a:lnSpc>
                <a:spcPct val="100000"/>
              </a:lnSpc>
              <a:spcBef>
                <a:spcPts val="0"/>
              </a:spcBef>
              <a:spcAft>
                <a:spcPts val="0"/>
              </a:spcAft>
              <a:buClr>
                <a:srgbClr val="000000"/>
              </a:buClr>
              <a:buSzPts val="1100"/>
              <a:buFont typeface="Arial"/>
              <a:buNone/>
            </a:pPr>
            <a:r>
              <a:rPr lang="tr-TR" sz="1100">
                <a:solidFill>
                  <a:schemeClr val="dk1"/>
                </a:solidFill>
              </a:rPr>
              <a:t>Scrum master yardımsever </a:t>
            </a:r>
            <a:endParaRPr/>
          </a:p>
          <a:p>
            <a:pPr marL="0" lvl="0" indent="0" algn="l" rtl="0">
              <a:lnSpc>
                <a:spcPct val="100000"/>
              </a:lnSpc>
              <a:spcBef>
                <a:spcPts val="0"/>
              </a:spcBef>
              <a:spcAft>
                <a:spcPts val="0"/>
              </a:spcAft>
              <a:buSzPts val="1100"/>
              <a:buNone/>
            </a:pPr>
            <a:r>
              <a:rPr lang="tr-TR" sz="1100">
                <a:solidFill>
                  <a:schemeClr val="dk1"/>
                </a:solidFill>
              </a:rPr>
              <a:t>Scrum ekibi biraz izole tutulur</a:t>
            </a:r>
            <a:endParaRPr/>
          </a:p>
          <a:p>
            <a:pPr marL="0" lvl="0" indent="0" algn="l" rtl="0">
              <a:lnSpc>
                <a:spcPct val="100000"/>
              </a:lnSpc>
              <a:spcBef>
                <a:spcPts val="0"/>
              </a:spcBef>
              <a:spcAft>
                <a:spcPts val="0"/>
              </a:spcAft>
              <a:buSzPts val="1400"/>
              <a:buNone/>
            </a:pPr>
            <a:endParaRPr sz="1100"/>
          </a:p>
          <a:p>
            <a:pPr marL="0" lvl="0" indent="0" algn="l" rtl="0">
              <a:lnSpc>
                <a:spcPct val="100000"/>
              </a:lnSpc>
              <a:spcBef>
                <a:spcPts val="0"/>
              </a:spcBef>
              <a:spcAft>
                <a:spcPts val="0"/>
              </a:spcAft>
              <a:buSzPts val="1100"/>
              <a:buNone/>
            </a:pPr>
            <a:endParaRPr sz="1100">
              <a:solidFill>
                <a:schemeClr val="dk1"/>
              </a:solidFill>
            </a:endParaRPr>
          </a:p>
          <a:p>
            <a:pPr marL="0" lvl="0" indent="0" algn="l" rtl="0">
              <a:lnSpc>
                <a:spcPct val="100000"/>
              </a:lnSpc>
              <a:spcBef>
                <a:spcPts val="0"/>
              </a:spcBef>
              <a:spcAft>
                <a:spcPts val="0"/>
              </a:spcAft>
              <a:buSzPts val="1100"/>
              <a:buNone/>
            </a:pPr>
            <a:r>
              <a:rPr lang="tr-TR" sz="1100">
                <a:solidFill>
                  <a:schemeClr val="dk1"/>
                </a:solidFill>
              </a:rPr>
              <a:t>Dev team:</a:t>
            </a:r>
            <a:endParaRPr/>
          </a:p>
          <a:p>
            <a:pPr marL="0" marR="0" lvl="0" indent="0" algn="l" rtl="0">
              <a:lnSpc>
                <a:spcPct val="100000"/>
              </a:lnSpc>
              <a:spcBef>
                <a:spcPts val="0"/>
              </a:spcBef>
              <a:spcAft>
                <a:spcPts val="0"/>
              </a:spcAft>
              <a:buClr>
                <a:srgbClr val="000000"/>
              </a:buClr>
              <a:buSzPts val="1100"/>
              <a:buFont typeface="Arial"/>
              <a:buNone/>
            </a:pPr>
            <a:r>
              <a:rPr lang="tr-TR" sz="1100"/>
              <a:t>Cross functional olmalı</a:t>
            </a:r>
            <a:endParaRPr/>
          </a:p>
          <a:p>
            <a:pPr marL="0" lvl="0" indent="0" algn="l" rtl="0">
              <a:lnSpc>
                <a:spcPct val="100000"/>
              </a:lnSpc>
              <a:spcBef>
                <a:spcPts val="0"/>
              </a:spcBef>
              <a:spcAft>
                <a:spcPts val="0"/>
              </a:spcAft>
              <a:buSzPts val="1100"/>
              <a:buNone/>
            </a:pPr>
            <a:r>
              <a:rPr lang="tr-TR" sz="1100">
                <a:solidFill>
                  <a:schemeClr val="dk1"/>
                </a:solidFill>
              </a:rPr>
              <a:t>Scrum team belirli bir saatte belirli bir  yerde genelde ayakta uzatmadan toplantı yapar</a:t>
            </a:r>
            <a:endParaRPr/>
          </a:p>
          <a:p>
            <a:pPr marL="0" lvl="0" indent="0" algn="l" rtl="0">
              <a:lnSpc>
                <a:spcPct val="100000"/>
              </a:lnSpc>
              <a:spcBef>
                <a:spcPts val="0"/>
              </a:spcBef>
              <a:spcAft>
                <a:spcPts val="0"/>
              </a:spcAft>
              <a:buSzPts val="1100"/>
              <a:buNone/>
            </a:pPr>
            <a:r>
              <a:rPr lang="tr-TR" sz="1100">
                <a:solidFill>
                  <a:schemeClr val="dk1"/>
                </a:solidFill>
              </a:rPr>
              <a:t>3- 9 arası tavsiye ediliyor.</a:t>
            </a:r>
            <a:endParaRPr/>
          </a:p>
          <a:p>
            <a:pPr marL="0" marR="0" lvl="0" indent="0" algn="l" rtl="0">
              <a:lnSpc>
                <a:spcPct val="100000"/>
              </a:lnSpc>
              <a:spcBef>
                <a:spcPts val="0"/>
              </a:spcBef>
              <a:spcAft>
                <a:spcPts val="0"/>
              </a:spcAft>
              <a:buClr>
                <a:srgbClr val="000000"/>
              </a:buClr>
              <a:buSzPts val="1100"/>
              <a:buFont typeface="Arial"/>
              <a:buNone/>
            </a:pPr>
            <a:r>
              <a:rPr lang="tr-TR" sz="1100">
                <a:solidFill>
                  <a:schemeClr val="dk1"/>
                </a:solidFill>
              </a:rPr>
              <a:t>2 dk yeterli kişi için</a:t>
            </a:r>
            <a:endParaRPr/>
          </a:p>
          <a:p>
            <a:pPr marL="0" lvl="0" indent="0" algn="l" rtl="0">
              <a:lnSpc>
                <a:spcPct val="100000"/>
              </a:lnSpc>
              <a:spcBef>
                <a:spcPts val="0"/>
              </a:spcBef>
              <a:spcAft>
                <a:spcPts val="0"/>
              </a:spcAft>
              <a:buSzPts val="1100"/>
              <a:buNone/>
            </a:pPr>
            <a:r>
              <a:rPr lang="tr-TR" sz="1100">
                <a:solidFill>
                  <a:schemeClr val="dk1"/>
                </a:solidFill>
              </a:rPr>
              <a:t>Kalabalık olunca kısa toplantı zaten zor.</a:t>
            </a:r>
            <a:endParaRPr/>
          </a:p>
          <a:p>
            <a:pPr marL="0" lvl="0" indent="0" algn="l" rtl="0">
              <a:lnSpc>
                <a:spcPct val="100000"/>
              </a:lnSpc>
              <a:spcBef>
                <a:spcPts val="0"/>
              </a:spcBef>
              <a:spcAft>
                <a:spcPts val="0"/>
              </a:spcAft>
              <a:buSzPts val="1100"/>
              <a:buNone/>
            </a:pPr>
            <a:endParaRPr sz="1100">
              <a:solidFill>
                <a:schemeClr val="dk1"/>
              </a:solidFill>
            </a:endParaRPr>
          </a:p>
          <a:p>
            <a:pPr marL="0" lvl="0" indent="0" algn="l" rtl="0">
              <a:lnSpc>
                <a:spcPct val="100000"/>
              </a:lnSpc>
              <a:spcBef>
                <a:spcPts val="0"/>
              </a:spcBef>
              <a:spcAft>
                <a:spcPts val="0"/>
              </a:spcAft>
              <a:buSzPts val="1100"/>
              <a:buNone/>
            </a:pPr>
            <a:r>
              <a:rPr lang="tr-TR" sz="1100">
                <a:solidFill>
                  <a:schemeClr val="dk1"/>
                </a:solidFill>
              </a:rPr>
              <a:t>Dün ne yaptın </a:t>
            </a:r>
            <a:endParaRPr/>
          </a:p>
          <a:p>
            <a:pPr marL="0" lvl="0" indent="0" algn="l" rtl="0">
              <a:lnSpc>
                <a:spcPct val="100000"/>
              </a:lnSpc>
              <a:spcBef>
                <a:spcPts val="0"/>
              </a:spcBef>
              <a:spcAft>
                <a:spcPts val="0"/>
              </a:spcAft>
              <a:buSzPts val="1100"/>
              <a:buNone/>
            </a:pPr>
            <a:r>
              <a:rPr lang="tr-TR" sz="1100">
                <a:solidFill>
                  <a:schemeClr val="dk1"/>
                </a:solidFill>
              </a:rPr>
              <a:t>Bu gün ne yapacaksın</a:t>
            </a:r>
            <a:endParaRPr/>
          </a:p>
          <a:p>
            <a:pPr marL="0" lvl="0" indent="0" algn="l" rtl="0">
              <a:lnSpc>
                <a:spcPct val="100000"/>
              </a:lnSpc>
              <a:spcBef>
                <a:spcPts val="0"/>
              </a:spcBef>
              <a:spcAft>
                <a:spcPts val="0"/>
              </a:spcAft>
              <a:buSzPts val="1100"/>
              <a:buNone/>
            </a:pPr>
            <a:r>
              <a:rPr lang="tr-TR" sz="1100">
                <a:solidFill>
                  <a:schemeClr val="dk1"/>
                </a:solidFill>
              </a:rPr>
              <a:t>Dün yaşadığın bir sorun oldu mu</a:t>
            </a:r>
            <a:endParaRPr/>
          </a:p>
          <a:p>
            <a:pPr marL="0" lvl="0" indent="0" algn="l" rtl="0">
              <a:lnSpc>
                <a:spcPct val="100000"/>
              </a:lnSpc>
              <a:spcBef>
                <a:spcPts val="0"/>
              </a:spcBef>
              <a:spcAft>
                <a:spcPts val="0"/>
              </a:spcAft>
              <a:buSzPts val="1100"/>
              <a:buNone/>
            </a:pPr>
            <a:r>
              <a:rPr lang="tr-TR" sz="1100">
                <a:solidFill>
                  <a:schemeClr val="dk1"/>
                </a:solidFill>
              </a:rPr>
              <a:t>Login ekranına başladım  çevresel etik iş kuralı ile ilgili sorun çıkmış olabilir.</a:t>
            </a:r>
            <a:endParaRPr/>
          </a:p>
          <a:p>
            <a:pPr marL="0" lvl="0" indent="0" algn="l" rtl="0">
              <a:lnSpc>
                <a:spcPct val="100000"/>
              </a:lnSpc>
              <a:spcBef>
                <a:spcPts val="0"/>
              </a:spcBef>
              <a:spcAft>
                <a:spcPts val="0"/>
              </a:spcAft>
              <a:buSzPts val="1100"/>
              <a:buNone/>
            </a:pPr>
            <a:endParaRPr sz="1100">
              <a:solidFill>
                <a:schemeClr val="dk1"/>
              </a:solidFill>
            </a:endParaRPr>
          </a:p>
          <a:p>
            <a:pPr marL="0" lvl="0" indent="0" algn="l" rtl="0">
              <a:lnSpc>
                <a:spcPct val="100000"/>
              </a:lnSpc>
              <a:spcBef>
                <a:spcPts val="0"/>
              </a:spcBef>
              <a:spcAft>
                <a:spcPts val="0"/>
              </a:spcAft>
              <a:buSzPts val="1100"/>
              <a:buNone/>
            </a:pPr>
            <a:r>
              <a:rPr lang="tr-TR" sz="1100">
                <a:solidFill>
                  <a:schemeClr val="dk1"/>
                </a:solidFill>
              </a:rPr>
              <a:t>Artifats yani eserler </a:t>
            </a:r>
            <a:endParaRPr/>
          </a:p>
          <a:p>
            <a:pPr marL="0" lvl="0" indent="0" algn="l" rtl="0">
              <a:lnSpc>
                <a:spcPct val="100000"/>
              </a:lnSpc>
              <a:spcBef>
                <a:spcPts val="0"/>
              </a:spcBef>
              <a:spcAft>
                <a:spcPts val="0"/>
              </a:spcAft>
              <a:buSzPts val="1100"/>
              <a:buNone/>
            </a:pPr>
            <a:r>
              <a:rPr lang="tr-TR" sz="1100">
                <a:solidFill>
                  <a:schemeClr val="dk1"/>
                </a:solidFill>
              </a:rPr>
              <a:t>Bütün iş listesi product backlog da</a:t>
            </a:r>
            <a:endParaRPr/>
          </a:p>
          <a:p>
            <a:pPr marL="0" lvl="0" indent="0" algn="l" rtl="0">
              <a:lnSpc>
                <a:spcPct val="100000"/>
              </a:lnSpc>
              <a:spcBef>
                <a:spcPts val="0"/>
              </a:spcBef>
              <a:spcAft>
                <a:spcPts val="0"/>
              </a:spcAft>
              <a:buSzPts val="1100"/>
              <a:buNone/>
            </a:pPr>
            <a:r>
              <a:rPr lang="tr-TR" sz="1100">
                <a:solidFill>
                  <a:schemeClr val="dk1"/>
                </a:solidFill>
              </a:rPr>
              <a:t>bunu hazırlayan kişinin alan bilgisi olması lazım domain bilgisi </a:t>
            </a:r>
            <a:endParaRPr/>
          </a:p>
          <a:p>
            <a:pPr marL="0" lvl="0" indent="0" algn="l" rtl="0">
              <a:lnSpc>
                <a:spcPct val="100000"/>
              </a:lnSpc>
              <a:spcBef>
                <a:spcPts val="0"/>
              </a:spcBef>
              <a:spcAft>
                <a:spcPts val="0"/>
              </a:spcAft>
              <a:buSzPts val="1100"/>
              <a:buNone/>
            </a:pPr>
            <a:r>
              <a:rPr lang="tr-TR" sz="1100">
                <a:solidFill>
                  <a:schemeClr val="dk1"/>
                </a:solidFill>
              </a:rPr>
              <a:t>Talepleri ve neler yapılması gerektiğini biliyor.</a:t>
            </a:r>
            <a:endParaRPr/>
          </a:p>
          <a:p>
            <a:pPr marL="0" lvl="0" indent="0" algn="l" rtl="0">
              <a:lnSpc>
                <a:spcPct val="100000"/>
              </a:lnSpc>
              <a:spcBef>
                <a:spcPts val="0"/>
              </a:spcBef>
              <a:spcAft>
                <a:spcPts val="0"/>
              </a:spcAft>
              <a:buSzPts val="1100"/>
              <a:buNone/>
            </a:pPr>
            <a:r>
              <a:rPr lang="tr-TR" sz="1100">
                <a:solidFill>
                  <a:schemeClr val="dk1"/>
                </a:solidFill>
              </a:rPr>
              <a:t>Scrum master bunları oluşturulurken jiraya işlenirken vb yardım ediyor</a:t>
            </a:r>
            <a:endParaRPr/>
          </a:p>
          <a:p>
            <a:pPr marL="0" lvl="0" indent="0" algn="l" rtl="0">
              <a:lnSpc>
                <a:spcPct val="100000"/>
              </a:lnSpc>
              <a:spcBef>
                <a:spcPts val="0"/>
              </a:spcBef>
              <a:spcAft>
                <a:spcPts val="0"/>
              </a:spcAft>
              <a:buSzPts val="1100"/>
              <a:buNone/>
            </a:pPr>
            <a:r>
              <a:rPr lang="tr-TR" sz="1100">
                <a:solidFill>
                  <a:schemeClr val="dk1"/>
                </a:solidFill>
              </a:rPr>
              <a:t>Backlog da iş lerin ve neler olduğu işlerin zorluk derecesi belirlenir</a:t>
            </a:r>
            <a:endParaRPr/>
          </a:p>
          <a:p>
            <a:pPr marL="0" lvl="0" indent="0" algn="l" rtl="0">
              <a:lnSpc>
                <a:spcPct val="100000"/>
              </a:lnSpc>
              <a:spcBef>
                <a:spcPts val="0"/>
              </a:spcBef>
              <a:spcAft>
                <a:spcPts val="0"/>
              </a:spcAft>
              <a:buSzPts val="1100"/>
              <a:buNone/>
            </a:pPr>
            <a:r>
              <a:rPr lang="tr-TR" sz="1100">
                <a:solidFill>
                  <a:schemeClr val="dk1"/>
                </a:solidFill>
              </a:rPr>
              <a:t>Acil olanlar sprint backloga alınır </a:t>
            </a:r>
            <a:endParaRPr/>
          </a:p>
          <a:p>
            <a:pPr marL="0" lvl="0" indent="0" algn="l" rtl="0">
              <a:lnSpc>
                <a:spcPct val="100000"/>
              </a:lnSpc>
              <a:spcBef>
                <a:spcPts val="0"/>
              </a:spcBef>
              <a:spcAft>
                <a:spcPts val="0"/>
              </a:spcAft>
              <a:buSzPts val="1100"/>
              <a:buNone/>
            </a:pPr>
            <a:r>
              <a:rPr lang="tr-TR" sz="1100">
                <a:solidFill>
                  <a:schemeClr val="dk1"/>
                </a:solidFill>
              </a:rPr>
              <a:t>Team spri. </a:t>
            </a:r>
            <a:endParaRPr/>
          </a:p>
          <a:p>
            <a:pPr marL="0" lvl="0" indent="0" algn="l" rtl="0">
              <a:lnSpc>
                <a:spcPct val="100000"/>
              </a:lnSpc>
              <a:spcBef>
                <a:spcPts val="0"/>
              </a:spcBef>
              <a:spcAft>
                <a:spcPts val="0"/>
              </a:spcAft>
              <a:buSzPts val="1100"/>
              <a:buNone/>
            </a:pPr>
            <a:r>
              <a:rPr lang="tr-TR" sz="1100">
                <a:solidFill>
                  <a:schemeClr val="dk1"/>
                </a:solidFill>
              </a:rPr>
              <a:t>Backlogda gördüğü işleri alır yapar</a:t>
            </a:r>
            <a:endParaRPr/>
          </a:p>
          <a:p>
            <a:pPr marL="0" lvl="0" indent="0" algn="l" rtl="0">
              <a:lnSpc>
                <a:spcPct val="100000"/>
              </a:lnSpc>
              <a:spcBef>
                <a:spcPts val="0"/>
              </a:spcBef>
              <a:spcAft>
                <a:spcPts val="0"/>
              </a:spcAft>
              <a:buSzPts val="1100"/>
              <a:buNone/>
            </a:pPr>
            <a:r>
              <a:rPr lang="tr-TR" sz="1100">
                <a:solidFill>
                  <a:schemeClr val="dk1"/>
                </a:solidFill>
              </a:rPr>
              <a:t>Genelde en fazla ihtiyaç duyulan kısımlar önce bitiriliyor</a:t>
            </a:r>
            <a:endParaRPr/>
          </a:p>
          <a:p>
            <a:pPr marL="0" lvl="0" indent="0" algn="l" rtl="0">
              <a:lnSpc>
                <a:spcPct val="100000"/>
              </a:lnSpc>
              <a:spcBef>
                <a:spcPts val="0"/>
              </a:spcBef>
              <a:spcAft>
                <a:spcPts val="0"/>
              </a:spcAft>
              <a:buSzPts val="1100"/>
              <a:buNone/>
            </a:pPr>
            <a:endParaRPr sz="1100">
              <a:solidFill>
                <a:schemeClr val="dk1"/>
              </a:solidFill>
            </a:endParaRPr>
          </a:p>
          <a:p>
            <a:pPr marL="0" lvl="0" indent="0" algn="l" rtl="0">
              <a:lnSpc>
                <a:spcPct val="100000"/>
              </a:lnSpc>
              <a:spcBef>
                <a:spcPts val="0"/>
              </a:spcBef>
              <a:spcAft>
                <a:spcPts val="0"/>
              </a:spcAft>
              <a:buSzPts val="1100"/>
              <a:buNone/>
            </a:pPr>
            <a:r>
              <a:rPr lang="tr-TR" sz="1100">
                <a:solidFill>
                  <a:schemeClr val="dk1"/>
                </a:solidFill>
              </a:rPr>
              <a:t>Sprint bitince neler yapıldı</a:t>
            </a:r>
            <a:endParaRPr/>
          </a:p>
          <a:p>
            <a:pPr marL="0" lvl="0" indent="0" algn="l" rtl="0">
              <a:lnSpc>
                <a:spcPct val="100000"/>
              </a:lnSpc>
              <a:spcBef>
                <a:spcPts val="0"/>
              </a:spcBef>
              <a:spcAft>
                <a:spcPts val="0"/>
              </a:spcAft>
              <a:buSzPts val="1100"/>
              <a:buNone/>
            </a:pPr>
            <a:r>
              <a:rPr lang="tr-TR" sz="1100">
                <a:solidFill>
                  <a:schemeClr val="dk1"/>
                </a:solidFill>
              </a:rPr>
              <a:t>Neler yapılmadı neler iyileştirilmeli</a:t>
            </a:r>
            <a:endParaRPr/>
          </a:p>
          <a:p>
            <a:pPr marL="0" lvl="0" indent="0" algn="l" rtl="0">
              <a:lnSpc>
                <a:spcPct val="100000"/>
              </a:lnSpc>
              <a:spcBef>
                <a:spcPts val="0"/>
              </a:spcBef>
              <a:spcAft>
                <a:spcPts val="0"/>
              </a:spcAft>
              <a:buSzPts val="1100"/>
              <a:buNone/>
            </a:pPr>
            <a:r>
              <a:rPr lang="tr-TR" sz="1100">
                <a:solidFill>
                  <a:schemeClr val="dk1"/>
                </a:solidFill>
              </a:rPr>
              <a:t>Pythonda ilk projemdi vb</a:t>
            </a:r>
            <a:endParaRPr sz="1100">
              <a:solidFill>
                <a:schemeClr val="dk1"/>
              </a:solidFill>
            </a:endParaRPr>
          </a:p>
          <a:p>
            <a:pPr marL="0" lvl="0" indent="0" algn="l" rtl="0">
              <a:lnSpc>
                <a:spcPct val="100000"/>
              </a:lnSpc>
              <a:spcBef>
                <a:spcPts val="0"/>
              </a:spcBef>
              <a:spcAft>
                <a:spcPts val="0"/>
              </a:spcAft>
              <a:buSzPts val="1100"/>
              <a:buNone/>
            </a:pPr>
            <a:r>
              <a:rPr lang="tr-TR" sz="1100">
                <a:solidFill>
                  <a:schemeClr val="dk1"/>
                </a:solidFill>
              </a:rPr>
              <a:t>Tartışma eleştiri vb. yok</a:t>
            </a:r>
            <a:endParaRPr/>
          </a:p>
          <a:p>
            <a:pPr marL="0" lvl="0" indent="0" algn="l" rtl="0">
              <a:lnSpc>
                <a:spcPct val="100000"/>
              </a:lnSpc>
              <a:spcBef>
                <a:spcPts val="0"/>
              </a:spcBef>
              <a:spcAft>
                <a:spcPts val="0"/>
              </a:spcAft>
              <a:buSzPts val="1100"/>
              <a:buNone/>
            </a:pPr>
            <a:endParaRPr sz="1100">
              <a:solidFill>
                <a:schemeClr val="dk1"/>
              </a:solidFill>
            </a:endParaRPr>
          </a:p>
          <a:p>
            <a:pPr marL="0" lvl="0" indent="0" algn="l" rtl="0">
              <a:lnSpc>
                <a:spcPct val="100000"/>
              </a:lnSpc>
              <a:spcBef>
                <a:spcPts val="0"/>
              </a:spcBef>
              <a:spcAft>
                <a:spcPts val="0"/>
              </a:spcAft>
              <a:buSzPts val="1100"/>
              <a:buNone/>
            </a:pPr>
            <a:r>
              <a:rPr lang="tr-TR" sz="1100">
                <a:solidFill>
                  <a:schemeClr val="dk1"/>
                </a:solidFill>
              </a:rPr>
              <a:t>Hızlı bir özet geçelim;Scrum, ekiplerin birlikte çalışmasına yardımcı olan bir çerçevedir. Bu bir çerçevedir.Çevik olan, bir zihniyet, bir zihniyet ve bir dizi değerdi.Scrum çerçevesi, Scrum Takımlarından ve bunlarla ilişkili rollerden, olaylardan, eserlerden ve kurallardan oluşur.Çerçeve içindeki her bileşen belirli bir amaca hizmet eder ve Scrum'ın başarısı ve kullanımı için esastır.Scrum, ekipleri bir problem üzerinde çalışırken deneyim yoluyla öğrenmeye, kendi kendini organize etmeye teşvik eder.Sürekli gelişmek için kazançlarınızı ve kayıplarınızı düşünmenizi sağlarBahsettiğimiz Scrum daha çok yazılım geliştirme ekipleri tarafından kullanılırken, prensipleri ve dersleri her türlü takım çalışmasına uygulanabilir.</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Scrumın yazılım geliştirme ekipleri tarafından kullanıldığını söyledim,ancak ilkeleri ve dersleri her türlü takım çalışmasına uygulanabilir.(slayttan göster)</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This slide is the summary of scrum.</a:t>
            </a:r>
            <a:endParaRPr/>
          </a:p>
          <a:p>
            <a:pPr marL="0" lvl="0" indent="0" algn="l" rtl="0">
              <a:lnSpc>
                <a:spcPct val="100000"/>
              </a:lnSpc>
              <a:spcBef>
                <a:spcPts val="0"/>
              </a:spcBef>
              <a:spcAft>
                <a:spcPts val="0"/>
              </a:spcAft>
              <a:buClr>
                <a:schemeClr val="dk1"/>
              </a:buClr>
              <a:buSzPts val="1100"/>
              <a:buFont typeface="Arial"/>
              <a:buNone/>
            </a:pPr>
            <a:r>
              <a:rPr lang="tr-TR" sz="1050">
                <a:solidFill>
                  <a:srgbClr val="202122"/>
                </a:solidFill>
                <a:highlight>
                  <a:schemeClr val="lt1"/>
                </a:highlight>
              </a:rPr>
              <a:t>Scrum project roles:</a:t>
            </a:r>
            <a:endParaRPr sz="1050">
              <a:solidFill>
                <a:srgbClr val="202122"/>
              </a:solidFill>
              <a:highlight>
                <a:schemeClr val="lt1"/>
              </a:highlight>
            </a:endParaRPr>
          </a:p>
          <a:p>
            <a:pPr marL="685800" lvl="0" indent="-295275" algn="l" rtl="0">
              <a:lnSpc>
                <a:spcPct val="115000"/>
              </a:lnSpc>
              <a:spcBef>
                <a:spcPts val="600"/>
              </a:spcBef>
              <a:spcAft>
                <a:spcPts val="0"/>
              </a:spcAft>
              <a:buClr>
                <a:srgbClr val="202122"/>
              </a:buClr>
              <a:buSzPts val="1050"/>
              <a:buChar char="●"/>
            </a:pPr>
            <a:r>
              <a:rPr lang="tr-TR" sz="1050">
                <a:solidFill>
                  <a:srgbClr val="202122"/>
                </a:solidFill>
                <a:highlight>
                  <a:schemeClr val="lt1"/>
                </a:highlight>
              </a:rPr>
              <a:t>Product Owner (Product Owner)</a:t>
            </a:r>
            <a:endParaRPr sz="1050">
              <a:solidFill>
                <a:srgbClr val="202122"/>
              </a:solidFill>
              <a:highlight>
                <a:schemeClr val="lt1"/>
              </a:highlight>
            </a:endParaRPr>
          </a:p>
          <a:p>
            <a:pPr marL="685800" lvl="0" indent="-295275" algn="l" rtl="0">
              <a:lnSpc>
                <a:spcPct val="115000"/>
              </a:lnSpc>
              <a:spcBef>
                <a:spcPts val="0"/>
              </a:spcBef>
              <a:spcAft>
                <a:spcPts val="0"/>
              </a:spcAft>
              <a:buClr>
                <a:srgbClr val="202122"/>
              </a:buClr>
              <a:buSzPts val="1050"/>
              <a:buChar char="●"/>
            </a:pPr>
            <a:r>
              <a:rPr lang="tr-TR" sz="1050">
                <a:solidFill>
                  <a:srgbClr val="202122"/>
                </a:solidFill>
                <a:highlight>
                  <a:schemeClr val="lt1"/>
                </a:highlight>
              </a:rPr>
              <a:t>Development Team (Takım)</a:t>
            </a:r>
            <a:endParaRPr sz="1050">
              <a:solidFill>
                <a:srgbClr val="202122"/>
              </a:solidFill>
              <a:highlight>
                <a:schemeClr val="lt1"/>
              </a:highlight>
            </a:endParaRPr>
          </a:p>
          <a:p>
            <a:pPr marL="685800" lvl="0" indent="-295275" algn="l" rtl="0">
              <a:lnSpc>
                <a:spcPct val="115000"/>
              </a:lnSpc>
              <a:spcBef>
                <a:spcPts val="0"/>
              </a:spcBef>
              <a:spcAft>
                <a:spcPts val="0"/>
              </a:spcAft>
              <a:buClr>
                <a:srgbClr val="202122"/>
              </a:buClr>
              <a:buSzPts val="1050"/>
              <a:buChar char="●"/>
            </a:pPr>
            <a:r>
              <a:rPr lang="tr-TR" sz="1050">
                <a:solidFill>
                  <a:srgbClr val="202122"/>
                </a:solidFill>
                <a:highlight>
                  <a:schemeClr val="lt1"/>
                </a:highlight>
              </a:rPr>
              <a:t>ScrumMaster (Scrum Ustası)</a:t>
            </a:r>
            <a:endParaRPr sz="105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Scrum requires a Scrum Master to foster an environment where: </a:t>
            </a:r>
            <a:endParaRPr sz="105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1. A Product Owner orders the work for a complex problem into a Product Backlog. </a:t>
            </a:r>
            <a:endParaRPr sz="105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2. The Scrum Team turns a selection of the work into an Increment of value during a Sprint. </a:t>
            </a:r>
            <a:endParaRPr sz="105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3. The Scrum Team and its stakeholders inspect the results and adjust for the next Sprint. </a:t>
            </a:r>
            <a:endParaRPr sz="1050">
              <a:solidFill>
                <a:srgbClr val="202122"/>
              </a:solidFill>
              <a:highlight>
                <a:schemeClr val="lt1"/>
              </a:highlight>
            </a:endParaRPr>
          </a:p>
          <a:p>
            <a:pPr marL="0" lvl="0" indent="0" algn="l" rtl="0">
              <a:lnSpc>
                <a:spcPct val="115000"/>
              </a:lnSpc>
              <a:spcBef>
                <a:spcPts val="500"/>
              </a:spcBef>
              <a:spcAft>
                <a:spcPts val="0"/>
              </a:spcAft>
              <a:buClr>
                <a:schemeClr val="dk1"/>
              </a:buClr>
              <a:buSzPts val="1100"/>
              <a:buFont typeface="Arial"/>
              <a:buNone/>
            </a:pPr>
            <a:r>
              <a:rPr lang="tr-TR" sz="1050">
                <a:solidFill>
                  <a:srgbClr val="202122"/>
                </a:solidFill>
                <a:highlight>
                  <a:schemeClr val="lt1"/>
                </a:highlight>
              </a:rPr>
              <a:t>4. Repeat</a:t>
            </a:r>
            <a:endParaRPr sz="1050">
              <a:solidFill>
                <a:srgbClr val="202122"/>
              </a:solidFill>
              <a:highlight>
                <a:schemeClr val="lt1"/>
              </a:highlight>
            </a:endParaRPr>
          </a:p>
          <a:p>
            <a:pPr marL="0" lvl="0" indent="0" algn="l" rtl="0">
              <a:lnSpc>
                <a:spcPct val="115000"/>
              </a:lnSpc>
              <a:spcBef>
                <a:spcPts val="500"/>
              </a:spcBef>
              <a:spcAft>
                <a:spcPts val="0"/>
              </a:spcAft>
              <a:buClr>
                <a:schemeClr val="dk1"/>
              </a:buClr>
              <a:buSzPts val="1100"/>
              <a:buFont typeface="Arial"/>
              <a:buNone/>
            </a:pPr>
            <a:r>
              <a:rPr lang="tr-TR" sz="1050">
                <a:solidFill>
                  <a:srgbClr val="202122"/>
                </a:solidFill>
                <a:highlight>
                  <a:schemeClr val="lt1"/>
                </a:highlight>
              </a:rPr>
              <a:t>Scrum is simple. Rather than provide people with detailed instructions, the rules of Scrum guide their relationships and interactions.</a:t>
            </a:r>
            <a:endParaRPr/>
          </a:p>
          <a:p>
            <a:pPr marL="0" lvl="0" indent="0" algn="l" rtl="0">
              <a:lnSpc>
                <a:spcPct val="115000"/>
              </a:lnSpc>
              <a:spcBef>
                <a:spcPts val="500"/>
              </a:spcBef>
              <a:spcAft>
                <a:spcPts val="0"/>
              </a:spcAft>
              <a:buClr>
                <a:schemeClr val="dk1"/>
              </a:buClr>
              <a:buSzPts val="1100"/>
              <a:buFont typeface="Arial"/>
              <a:buNone/>
            </a:pPr>
            <a:endParaRPr sz="1050">
              <a:solidFill>
                <a:srgbClr val="202122"/>
              </a:solidFill>
              <a:highlight>
                <a:schemeClr val="lt1"/>
              </a:highlight>
            </a:endParaRPr>
          </a:p>
          <a:p>
            <a:pPr marL="0" lvl="0" indent="0" algn="l" rtl="0">
              <a:lnSpc>
                <a:spcPct val="100000"/>
              </a:lnSpc>
              <a:spcBef>
                <a:spcPts val="0"/>
              </a:spcBef>
              <a:spcAft>
                <a:spcPts val="0"/>
              </a:spcAft>
              <a:buSzPts val="1100"/>
              <a:buNone/>
            </a:pPr>
            <a:endParaRPr sz="1050">
              <a:solidFill>
                <a:schemeClr val="dk1"/>
              </a:solidFill>
            </a:endParaRPr>
          </a:p>
          <a:p>
            <a:pPr marL="0" lvl="0" indent="0" algn="l" rtl="0">
              <a:lnSpc>
                <a:spcPct val="100000"/>
              </a:lnSpc>
              <a:spcBef>
                <a:spcPts val="0"/>
              </a:spcBef>
              <a:spcAft>
                <a:spcPts val="0"/>
              </a:spcAft>
              <a:buSzPts val="1100"/>
              <a:buNone/>
            </a:pPr>
            <a:r>
              <a:rPr lang="tr-TR" sz="1050">
                <a:solidFill>
                  <a:schemeClr val="dk1"/>
                </a:solidFill>
              </a:rPr>
              <a:t>Lets make a quick recap;</a:t>
            </a:r>
            <a:endParaRPr/>
          </a:p>
          <a:p>
            <a:pPr marL="0" lvl="0" indent="0" algn="l" rtl="0">
              <a:lnSpc>
                <a:spcPct val="100000"/>
              </a:lnSpc>
              <a:spcBef>
                <a:spcPts val="0"/>
              </a:spcBef>
              <a:spcAft>
                <a:spcPts val="0"/>
              </a:spcAft>
              <a:buSzPts val="1100"/>
              <a:buNone/>
            </a:pPr>
            <a:r>
              <a:rPr lang="tr-TR" sz="1050">
                <a:solidFill>
                  <a:schemeClr val="dk1"/>
                </a:solidFill>
              </a:rPr>
              <a:t>Scrum is a framework that helps teams work together. It is a framework. </a:t>
            </a:r>
            <a:endParaRPr/>
          </a:p>
          <a:p>
            <a:pPr marL="0" lvl="0" indent="0" algn="l" rtl="0">
              <a:lnSpc>
                <a:spcPct val="100000"/>
              </a:lnSpc>
              <a:spcBef>
                <a:spcPts val="0"/>
              </a:spcBef>
              <a:spcAft>
                <a:spcPts val="0"/>
              </a:spcAft>
              <a:buSzPts val="1100"/>
              <a:buNone/>
            </a:pPr>
            <a:r>
              <a:rPr lang="tr-TR" sz="1050">
                <a:solidFill>
                  <a:schemeClr val="dk1"/>
                </a:solidFill>
              </a:rPr>
              <a:t>What Agile was, it was a mindset, a mindset and a set of values.</a:t>
            </a:r>
            <a:endParaRPr/>
          </a:p>
          <a:p>
            <a:pPr marL="0" lvl="0" indent="0" algn="l" rtl="0">
              <a:lnSpc>
                <a:spcPct val="100000"/>
              </a:lnSpc>
              <a:spcBef>
                <a:spcPts val="0"/>
              </a:spcBef>
              <a:spcAft>
                <a:spcPts val="0"/>
              </a:spcAft>
              <a:buClr>
                <a:srgbClr val="3A3F50"/>
              </a:buClr>
              <a:buSzPts val="1100"/>
              <a:buFont typeface="Arial"/>
              <a:buNone/>
            </a:pPr>
            <a:r>
              <a:rPr lang="tr-TR" sz="1050">
                <a:solidFill>
                  <a:schemeClr val="dk1"/>
                </a:solidFill>
              </a:rPr>
              <a:t>The Scrum framework consists of Scrum Teams and their associated roles, events, artifacts, and rules. </a:t>
            </a:r>
            <a:endParaRPr/>
          </a:p>
          <a:p>
            <a:pPr marL="0" lvl="0" indent="0" algn="l" rtl="0">
              <a:lnSpc>
                <a:spcPct val="100000"/>
              </a:lnSpc>
              <a:spcBef>
                <a:spcPts val="0"/>
              </a:spcBef>
              <a:spcAft>
                <a:spcPts val="0"/>
              </a:spcAft>
              <a:buClr>
                <a:srgbClr val="3A3F50"/>
              </a:buClr>
              <a:buSzPts val="1100"/>
              <a:buFont typeface="Arial"/>
              <a:buNone/>
            </a:pPr>
            <a:r>
              <a:rPr lang="tr-TR" sz="1050">
                <a:solidFill>
                  <a:schemeClr val="dk1"/>
                </a:solidFill>
              </a:rPr>
              <a:t>Each component within the framework serves a specific purpose and is essential to Scrum’s success and usage.</a:t>
            </a:r>
            <a:endParaRPr/>
          </a:p>
          <a:p>
            <a:pPr marL="0" lvl="0" indent="0" algn="l" rtl="0">
              <a:lnSpc>
                <a:spcPct val="100000"/>
              </a:lnSpc>
              <a:spcBef>
                <a:spcPts val="0"/>
              </a:spcBef>
              <a:spcAft>
                <a:spcPts val="0"/>
              </a:spcAft>
              <a:buClr>
                <a:srgbClr val="3A3F50"/>
              </a:buClr>
              <a:buSzPts val="1100"/>
              <a:buFont typeface="Arial"/>
              <a:buNone/>
            </a:pPr>
            <a:r>
              <a:rPr lang="tr-TR" sz="1050">
                <a:solidFill>
                  <a:schemeClr val="dk1"/>
                </a:solidFill>
              </a:rPr>
              <a:t>Scrum encourages teams to learn through experience, to self-organize while working on a problem.</a:t>
            </a:r>
            <a:endParaRPr/>
          </a:p>
          <a:p>
            <a:pPr marL="0" lvl="0" indent="0" algn="l" rtl="0">
              <a:lnSpc>
                <a:spcPct val="100000"/>
              </a:lnSpc>
              <a:spcBef>
                <a:spcPts val="0"/>
              </a:spcBef>
              <a:spcAft>
                <a:spcPts val="0"/>
              </a:spcAft>
              <a:buClr>
                <a:srgbClr val="3A3F50"/>
              </a:buClr>
              <a:buSzPts val="1100"/>
              <a:buFont typeface="Arial"/>
              <a:buNone/>
            </a:pPr>
            <a:r>
              <a:rPr lang="tr-TR" sz="1050">
                <a:solidFill>
                  <a:schemeClr val="dk1"/>
                </a:solidFill>
              </a:rPr>
              <a:t>Makes you think about your gains and losses to improve continuously</a:t>
            </a:r>
            <a:endParaRPr sz="105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sz="1050">
                <a:solidFill>
                  <a:schemeClr val="dk1"/>
                </a:solidFill>
              </a:rPr>
              <a:t>While the Scrum we mentioned is mostly used by software development teams, its principles and lessons can be applied to any kind of teamwork.</a:t>
            </a:r>
            <a:endParaRPr/>
          </a:p>
          <a:p>
            <a:pPr marL="0" lvl="0" indent="0" algn="l" rtl="0">
              <a:lnSpc>
                <a:spcPct val="115000"/>
              </a:lnSpc>
              <a:spcBef>
                <a:spcPts val="500"/>
              </a:spcBef>
              <a:spcAft>
                <a:spcPts val="0"/>
              </a:spcAft>
              <a:buClr>
                <a:schemeClr val="dk1"/>
              </a:buClr>
              <a:buSzPts val="1100"/>
              <a:buFont typeface="Arial"/>
              <a:buNone/>
            </a:pPr>
            <a:endParaRPr sz="1050">
              <a:solidFill>
                <a:srgbClr val="202122"/>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a:solidFill>
                  <a:schemeClr val="dk1"/>
                </a:solidFill>
              </a:rPr>
              <a:t>I said scrum is used by software development teams,</a:t>
            </a:r>
            <a:endParaRPr/>
          </a:p>
          <a:p>
            <a:pPr marL="0" lvl="0" indent="0" algn="l" rtl="0">
              <a:lnSpc>
                <a:spcPct val="100000"/>
              </a:lnSpc>
              <a:spcBef>
                <a:spcPts val="0"/>
              </a:spcBef>
              <a:spcAft>
                <a:spcPts val="0"/>
              </a:spcAft>
              <a:buClr>
                <a:schemeClr val="dk1"/>
              </a:buClr>
              <a:buSzPts val="1100"/>
              <a:buFont typeface="Arial"/>
              <a:buNone/>
            </a:pPr>
            <a:r>
              <a:rPr lang="tr-TR">
                <a:solidFill>
                  <a:schemeClr val="dk1"/>
                </a:solidFill>
              </a:rPr>
              <a:t>but  its principles and lessons can be applied to any kind of teamwork.</a:t>
            </a:r>
            <a:endParaRPr/>
          </a:p>
          <a:p>
            <a:pPr marL="0" lvl="0" indent="0" algn="l" rtl="0">
              <a:lnSpc>
                <a:spcPct val="100000"/>
              </a:lnSpc>
              <a:spcBef>
                <a:spcPts val="0"/>
              </a:spcBef>
              <a:spcAft>
                <a:spcPts val="0"/>
              </a:spcAft>
              <a:buClr>
                <a:schemeClr val="dk1"/>
              </a:buClr>
              <a:buSzPts val="1100"/>
              <a:buFont typeface="Arial"/>
              <a:buNone/>
            </a:pPr>
            <a:r>
              <a:rPr lang="tr-TR">
                <a:solidFill>
                  <a:schemeClr val="dk1"/>
                </a:solidFill>
              </a:rPr>
              <a:t>(show from slide)</a:t>
            </a:r>
            <a:endParaRPr/>
          </a:p>
          <a:p>
            <a:pPr marL="0" lvl="0" indent="0" algn="l" rtl="0">
              <a:lnSpc>
                <a:spcPct val="100000"/>
              </a:lnSpc>
              <a:spcBef>
                <a:spcPts val="50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solidFill>
                  <a:schemeClr val="dk1"/>
                </a:solidFill>
              </a:rPr>
              <a:t>🍐 This is a Pear Deck Multiple Choice Slide. Your current options are: A: Phases, B: Sprints, C: Milestones, D: Rolling wave planning, </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A: Aşamalar, B: Sprintler, C: Kilometre Taşları, D: Yuvarlanan dalga planlaması</a:t>
            </a:r>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sz="2200">
                <a:solidFill>
                  <a:srgbClr val="0A3534"/>
                </a:solidFill>
                <a:latin typeface="Proxima Nova Semibold"/>
                <a:ea typeface="Proxima Nova Semibold"/>
                <a:cs typeface="Proxima Nova Semibold"/>
                <a:sym typeface="Proxima Nova Semibold"/>
              </a:rPr>
              <a:t>Scrum Project</a:t>
            </a:r>
            <a:endParaRPr/>
          </a:p>
          <a:p>
            <a:pPr marL="0" lvl="0" indent="0" algn="l" rtl="0">
              <a:lnSpc>
                <a:spcPct val="100000"/>
              </a:lnSpc>
              <a:spcBef>
                <a:spcPts val="0"/>
              </a:spcBef>
              <a:spcAft>
                <a:spcPts val="0"/>
              </a:spcAft>
              <a:buClr>
                <a:schemeClr val="dk1"/>
              </a:buClr>
              <a:buSzPts val="1100"/>
              <a:buFont typeface="Arial"/>
              <a:buNone/>
            </a:pPr>
            <a:r>
              <a:rPr lang="tr-TR" sz="2200">
                <a:solidFill>
                  <a:srgbClr val="0A3534"/>
                </a:solidFill>
                <a:latin typeface="Proxima Nova Semibold"/>
                <a:ea typeface="Proxima Nova Semibold"/>
                <a:cs typeface="Proxima Nova Semibold"/>
                <a:sym typeface="Proxima Nova Semibold"/>
              </a:rPr>
              <a:t>are divided into:..... Sprints</a:t>
            </a:r>
            <a:endParaRPr sz="2200">
              <a:solidFill>
                <a:srgbClr val="0A3534"/>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Clr>
                <a:schemeClr val="dk1"/>
              </a:buClr>
              <a:buSzPts val="1100"/>
              <a:buFont typeface="Arial"/>
              <a:buNone/>
            </a:pPr>
            <a:endParaRPr sz="2200" b="1">
              <a:solidFill>
                <a:srgbClr val="0A3534"/>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Clr>
                <a:schemeClr val="dk1"/>
              </a:buClr>
              <a:buSzPts val="1100"/>
              <a:buFont typeface="Arial"/>
              <a:buNone/>
            </a:pPr>
            <a:r>
              <a:rPr lang="tr-TR" sz="800">
                <a:solidFill>
                  <a:srgbClr val="0A3534"/>
                </a:solidFill>
                <a:latin typeface="Proxima Nova Semibold"/>
                <a:ea typeface="Proxima Nova Semibold"/>
                <a:cs typeface="Proxima Nova Semibold"/>
                <a:sym typeface="Proxima Nova Semibold"/>
              </a:rPr>
              <a:t>Sprintte bitmez ise ne olur</a:t>
            </a:r>
            <a:endParaRPr sz="100" b="1">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solidFill>
                  <a:schemeClr val="dk1"/>
                </a:solidFill>
              </a:rPr>
              <a:t>🍐 This is a Pear Deck Multiple Choice Slide. Your current options are: A: Mindset, B: Framework, C: Umbrella, </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Can you please write about scrum? </a:t>
            </a:r>
            <a:endParaRPr/>
          </a:p>
          <a:p>
            <a:pPr marL="0" lvl="0" indent="0" algn="l" rtl="0">
              <a:lnSpc>
                <a:spcPct val="100000"/>
              </a:lnSpc>
              <a:spcBef>
                <a:spcPts val="0"/>
              </a:spcBef>
              <a:spcAft>
                <a:spcPts val="0"/>
              </a:spcAft>
              <a:buSzPts val="1400"/>
              <a:buNone/>
            </a:pPr>
            <a:r>
              <a:rPr lang="tr-TR" b="1">
                <a:solidFill>
                  <a:schemeClr val="dk1"/>
                </a:solidFill>
              </a:rPr>
              <a:t>İş listesini sırayla sprinte alıp </a:t>
            </a:r>
            <a:endParaRPr/>
          </a:p>
          <a:p>
            <a:pPr marL="0" lvl="0" indent="0" algn="l" rtl="0">
              <a:lnSpc>
                <a:spcPct val="100000"/>
              </a:lnSpc>
              <a:spcBef>
                <a:spcPts val="0"/>
              </a:spcBef>
              <a:spcAft>
                <a:spcPts val="0"/>
              </a:spcAft>
              <a:buSzPts val="1400"/>
              <a:buNone/>
            </a:pPr>
            <a:endParaRPr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Bu Scrum terminolojisidir. </a:t>
            </a:r>
            <a:endParaRPr/>
          </a:p>
          <a:p>
            <a:pPr marL="0" lvl="0" indent="0" algn="l" rtl="0">
              <a:lnSpc>
                <a:spcPct val="100000"/>
              </a:lnSpc>
              <a:spcBef>
                <a:spcPts val="0"/>
              </a:spcBef>
              <a:spcAft>
                <a:spcPts val="0"/>
              </a:spcAft>
              <a:buSzPts val="1400"/>
              <a:buNone/>
            </a:pPr>
            <a:r>
              <a:rPr lang="tr-TR" b="1"/>
              <a:t>3 kategoriye </a:t>
            </a:r>
            <a:r>
              <a:rPr lang="tr-TR"/>
              <a:t>ayrılmıştır</a:t>
            </a:r>
            <a:endParaRPr/>
          </a:p>
          <a:p>
            <a:pPr marL="0" lvl="0" indent="0" algn="l" rtl="0">
              <a:lnSpc>
                <a:spcPct val="100000"/>
              </a:lnSpc>
              <a:spcBef>
                <a:spcPts val="0"/>
              </a:spcBef>
              <a:spcAft>
                <a:spcPts val="0"/>
              </a:spcAft>
              <a:buSzPts val="1400"/>
              <a:buNone/>
            </a:pPr>
            <a:r>
              <a:rPr lang="tr-TR"/>
              <a:t>3 rol, 5 tören ve 3 eser var </a:t>
            </a:r>
            <a:endParaRPr/>
          </a:p>
          <a:p>
            <a:pPr marL="0" lvl="0" indent="0" algn="l" rtl="0">
              <a:lnSpc>
                <a:spcPct val="100000"/>
              </a:lnSpc>
              <a:spcBef>
                <a:spcPts val="0"/>
              </a:spcBef>
              <a:spcAft>
                <a:spcPts val="0"/>
              </a:spcAft>
              <a:buSzPts val="1400"/>
              <a:buNone/>
            </a:pPr>
            <a:r>
              <a:rPr lang="tr-TR"/>
              <a:t>roller var</a:t>
            </a:r>
            <a:endParaRPr/>
          </a:p>
          <a:p>
            <a:pPr marL="0" lvl="0" indent="0" algn="l" rtl="0">
              <a:lnSpc>
                <a:spcPct val="100000"/>
              </a:lnSpc>
              <a:spcBef>
                <a:spcPts val="0"/>
              </a:spcBef>
              <a:spcAft>
                <a:spcPts val="0"/>
              </a:spcAft>
              <a:buSzPts val="1400"/>
              <a:buNone/>
            </a:pPr>
            <a:r>
              <a:rPr lang="tr-TR"/>
              <a:t>seramoniler - bunlar aslında toplantılar</a:t>
            </a:r>
            <a:endParaRPr/>
          </a:p>
          <a:p>
            <a:pPr marL="0" lvl="0" indent="0" algn="l" rtl="0">
              <a:lnSpc>
                <a:spcPct val="100000"/>
              </a:lnSpc>
              <a:spcBef>
                <a:spcPts val="0"/>
              </a:spcBef>
              <a:spcAft>
                <a:spcPts val="0"/>
              </a:spcAft>
              <a:buSzPts val="1400"/>
              <a:buNone/>
            </a:pPr>
            <a:r>
              <a:rPr lang="tr-TR"/>
              <a:t>Artifact - Scrum'daki belgeler de diyebileceğimiz.</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This is the Scrum terminology. Divided into 3 categories.</a:t>
            </a:r>
            <a:endParaRPr/>
          </a:p>
          <a:p>
            <a:pPr marL="0" lvl="0" indent="0" algn="l" rtl="0">
              <a:lnSpc>
                <a:spcPct val="100000"/>
              </a:lnSpc>
              <a:spcBef>
                <a:spcPts val="0"/>
              </a:spcBef>
              <a:spcAft>
                <a:spcPts val="0"/>
              </a:spcAft>
              <a:buSzPts val="1400"/>
              <a:buNone/>
            </a:pPr>
            <a:r>
              <a:rPr lang="tr-TR"/>
              <a:t>there are 3 roles , 5 ceremonies and 3 artifacts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Today </a:t>
            </a:r>
            <a:endParaRPr/>
          </a:p>
          <a:p>
            <a:pPr marL="0" lvl="0" indent="0" algn="l" rtl="0">
              <a:lnSpc>
                <a:spcPct val="100000"/>
              </a:lnSpc>
              <a:spcBef>
                <a:spcPts val="0"/>
              </a:spcBef>
              <a:spcAft>
                <a:spcPts val="0"/>
              </a:spcAft>
              <a:buSzPts val="1400"/>
              <a:buNone/>
            </a:pPr>
            <a:r>
              <a:rPr lang="tr-TR"/>
              <a:t>we will see roles </a:t>
            </a:r>
            <a:endParaRPr/>
          </a:p>
          <a:p>
            <a:pPr marL="0" lvl="0" indent="0" algn="l" rtl="0">
              <a:lnSpc>
                <a:spcPct val="100000"/>
              </a:lnSpc>
              <a:spcBef>
                <a:spcPts val="0"/>
              </a:spcBef>
              <a:spcAft>
                <a:spcPts val="0"/>
              </a:spcAft>
              <a:buSzPts val="1400"/>
              <a:buNone/>
            </a:pPr>
            <a:r>
              <a:rPr lang="tr-TR"/>
              <a:t>we will learn ceremonies </a:t>
            </a:r>
            <a:endParaRPr/>
          </a:p>
          <a:p>
            <a:pPr marL="0" lvl="0" indent="0" algn="l" rtl="0">
              <a:lnSpc>
                <a:spcPct val="100000"/>
              </a:lnSpc>
              <a:spcBef>
                <a:spcPts val="0"/>
              </a:spcBef>
              <a:spcAft>
                <a:spcPts val="0"/>
              </a:spcAft>
              <a:buSzPts val="1400"/>
              <a:buNone/>
            </a:pPr>
            <a:r>
              <a:rPr lang="tr-TR"/>
              <a:t>and artifacts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who remembers scrum roles?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you can write in class chat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solidFill>
                  <a:schemeClr val="dk1"/>
                </a:solidFill>
              </a:rPr>
              <a:t>🍐 This is a Pear Deck Multiple Choice Slide. Your current options are: A: I finished completely., B: I finished partially., C: No, I didn't finish., </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This is the Scrum terminology. As I mentioned in previous slide.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There are  3 main elements.</a:t>
            </a:r>
            <a:endParaRPr/>
          </a:p>
          <a:p>
            <a:pPr marL="0" lvl="0" indent="0" algn="l" rtl="0">
              <a:lnSpc>
                <a:spcPct val="100000"/>
              </a:lnSpc>
              <a:spcBef>
                <a:spcPts val="0"/>
              </a:spcBef>
              <a:spcAft>
                <a:spcPts val="0"/>
              </a:spcAft>
              <a:buSzPts val="1400"/>
              <a:buNone/>
            </a:pPr>
            <a:r>
              <a:rPr lang="tr-TR"/>
              <a:t>Roles</a:t>
            </a:r>
            <a:endParaRPr/>
          </a:p>
          <a:p>
            <a:pPr marL="0" lvl="0" indent="0" algn="l" rtl="0">
              <a:lnSpc>
                <a:spcPct val="100000"/>
              </a:lnSpc>
              <a:spcBef>
                <a:spcPts val="0"/>
              </a:spcBef>
              <a:spcAft>
                <a:spcPts val="0"/>
              </a:spcAft>
              <a:buSzPts val="1400"/>
              <a:buNone/>
            </a:pPr>
            <a:r>
              <a:rPr lang="tr-TR"/>
              <a:t>Ceremonies</a:t>
            </a:r>
            <a:endParaRPr/>
          </a:p>
          <a:p>
            <a:pPr marL="0" lvl="0" indent="0" algn="l" rtl="0">
              <a:lnSpc>
                <a:spcPct val="100000"/>
              </a:lnSpc>
              <a:spcBef>
                <a:spcPts val="0"/>
              </a:spcBef>
              <a:spcAft>
                <a:spcPts val="0"/>
              </a:spcAft>
              <a:buSzPts val="1400"/>
              <a:buNone/>
            </a:pPr>
            <a:r>
              <a:rPr lang="tr-TR"/>
              <a:t>Artifacts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1" name="Google Shape;62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A3F50"/>
              </a:buClr>
              <a:buSzPts val="1100"/>
              <a:buFont typeface="Arial"/>
              <a:buNone/>
            </a:pPr>
            <a:r>
              <a:rPr lang="tr-TR">
                <a:solidFill>
                  <a:schemeClr val="dk1"/>
                </a:solidFill>
              </a:rPr>
              <a:t>Scrum Takımı Ürün Sahibi, Geliştirme Takımı ve Scrum Master'dan oluşur.</a:t>
            </a:r>
            <a:endParaRPr/>
          </a:p>
          <a:p>
            <a:pPr marL="0" lvl="0" indent="0" algn="l" rtl="0">
              <a:lnSpc>
                <a:spcPct val="100000"/>
              </a:lnSpc>
              <a:spcBef>
                <a:spcPts val="0"/>
              </a:spcBef>
              <a:spcAft>
                <a:spcPts val="0"/>
              </a:spcAft>
              <a:buClr>
                <a:srgbClr val="3A3F50"/>
              </a:buClr>
              <a:buSzPts val="1100"/>
              <a:buFont typeface="Arial"/>
              <a:buNone/>
            </a:pPr>
            <a:endParaRPr>
              <a:solidFill>
                <a:schemeClr val="dk1"/>
              </a:solidFill>
            </a:endParaRPr>
          </a:p>
          <a:p>
            <a:pPr marL="0" lvl="0" indent="0" algn="l" rtl="0">
              <a:lnSpc>
                <a:spcPct val="100000"/>
              </a:lnSpc>
              <a:spcBef>
                <a:spcPts val="0"/>
              </a:spcBef>
              <a:spcAft>
                <a:spcPts val="0"/>
              </a:spcAft>
              <a:buClr>
                <a:srgbClr val="3A3F50"/>
              </a:buClr>
              <a:buSzPts val="1100"/>
              <a:buFont typeface="Arial"/>
              <a:buNone/>
            </a:pPr>
            <a:r>
              <a:rPr lang="tr-TR">
                <a:solidFill>
                  <a:schemeClr val="dk1"/>
                </a:solidFill>
              </a:rPr>
              <a:t>Ürün Sahibi – </a:t>
            </a:r>
            <a:endParaRPr/>
          </a:p>
          <a:p>
            <a:pPr marL="0" lvl="0" indent="0" algn="l" rtl="0">
              <a:lnSpc>
                <a:spcPct val="100000"/>
              </a:lnSpc>
              <a:spcBef>
                <a:spcPts val="0"/>
              </a:spcBef>
              <a:spcAft>
                <a:spcPts val="0"/>
              </a:spcAft>
              <a:buClr>
                <a:srgbClr val="3A3F50"/>
              </a:buClr>
              <a:buSzPts val="1100"/>
              <a:buFont typeface="Arial"/>
              <a:buNone/>
            </a:pPr>
            <a:r>
              <a:rPr lang="tr-TR">
                <a:solidFill>
                  <a:schemeClr val="dk1"/>
                </a:solidFill>
              </a:rPr>
              <a:t>Proje vizyonunu, gereksinimlerini ve önceliklerini tanımlayarak projenin başarısından sorumlu kişi.</a:t>
            </a:r>
            <a:endParaRPr/>
          </a:p>
          <a:p>
            <a:pPr marL="0" lvl="0" indent="0" algn="l" rtl="0">
              <a:lnSpc>
                <a:spcPct val="100000"/>
              </a:lnSpc>
              <a:spcBef>
                <a:spcPts val="0"/>
              </a:spcBef>
              <a:spcAft>
                <a:spcPts val="0"/>
              </a:spcAft>
              <a:buClr>
                <a:srgbClr val="3A3F50"/>
              </a:buClr>
              <a:buSzPts val="1100"/>
              <a:buFont typeface="Arial"/>
              <a:buNone/>
            </a:pPr>
            <a:endParaRPr>
              <a:solidFill>
                <a:schemeClr val="dk1"/>
              </a:solidFill>
            </a:endParaRPr>
          </a:p>
          <a:p>
            <a:pPr marL="0" lvl="0" indent="0" algn="l" rtl="0">
              <a:lnSpc>
                <a:spcPct val="100000"/>
              </a:lnSpc>
              <a:spcBef>
                <a:spcPts val="0"/>
              </a:spcBef>
              <a:spcAft>
                <a:spcPts val="0"/>
              </a:spcAft>
              <a:buClr>
                <a:srgbClr val="3A3F50"/>
              </a:buClr>
              <a:buSzPts val="1100"/>
              <a:buFont typeface="Arial"/>
              <a:buNone/>
            </a:pPr>
            <a:r>
              <a:rPr lang="tr-TR">
                <a:solidFill>
                  <a:schemeClr val="dk1"/>
                </a:solidFill>
              </a:rPr>
              <a:t>Scrum Master – </a:t>
            </a:r>
            <a:endParaRPr/>
          </a:p>
          <a:p>
            <a:pPr marL="0" lvl="0" indent="0" algn="l" rtl="0">
              <a:lnSpc>
                <a:spcPct val="100000"/>
              </a:lnSpc>
              <a:spcBef>
                <a:spcPts val="0"/>
              </a:spcBef>
              <a:spcAft>
                <a:spcPts val="0"/>
              </a:spcAft>
              <a:buClr>
                <a:srgbClr val="3A3F50"/>
              </a:buClr>
              <a:buSzPts val="1100"/>
              <a:buFont typeface="Arial"/>
              <a:buNone/>
            </a:pPr>
            <a:r>
              <a:rPr lang="tr-TR">
                <a:solidFill>
                  <a:schemeClr val="dk1"/>
                </a:solidFill>
              </a:rPr>
              <a:t>Geliştirme ekibinin hedefe ulaşmasını engelleyen engelleri kaldırmaktan sorumlu kişi.</a:t>
            </a:r>
            <a:endParaRPr/>
          </a:p>
          <a:p>
            <a:pPr marL="0" lvl="0" indent="0" algn="l" rtl="0">
              <a:lnSpc>
                <a:spcPct val="100000"/>
              </a:lnSpc>
              <a:spcBef>
                <a:spcPts val="0"/>
              </a:spcBef>
              <a:spcAft>
                <a:spcPts val="0"/>
              </a:spcAft>
              <a:buClr>
                <a:srgbClr val="3A3F50"/>
              </a:buClr>
              <a:buSzPts val="1100"/>
              <a:buFont typeface="Arial"/>
              <a:buNone/>
            </a:pPr>
            <a:r>
              <a:rPr lang="tr-TR" b="0" i="1">
                <a:solidFill>
                  <a:srgbClr val="292929"/>
                </a:solidFill>
                <a:latin typeface="Source Serif Pro"/>
                <a:ea typeface="Source Serif Pro"/>
                <a:cs typeface="Source Serif Pro"/>
                <a:sym typeface="Source Serif Pro"/>
              </a:rPr>
              <a:t>The Scrum Master is a servant-leader for the Scrum Team.</a:t>
            </a:r>
            <a:br>
              <a:rPr lang="tr-TR"/>
            </a:br>
            <a:r>
              <a:rPr lang="tr-TR" b="0" i="1">
                <a:solidFill>
                  <a:srgbClr val="292929"/>
                </a:solidFill>
                <a:latin typeface="Source Serif Pro"/>
                <a:ea typeface="Source Serif Pro"/>
                <a:cs typeface="Source Serif Pro"/>
                <a:sym typeface="Source Serif Pro"/>
              </a:rPr>
              <a:t>—</a:t>
            </a:r>
            <a:br>
              <a:rPr lang="tr-TR"/>
            </a:br>
            <a:r>
              <a:rPr lang="tr-TR" b="0" i="1">
                <a:solidFill>
                  <a:srgbClr val="292929"/>
                </a:solidFill>
                <a:latin typeface="Source Serif Pro"/>
                <a:ea typeface="Source Serif Pro"/>
                <a:cs typeface="Source Serif Pro"/>
                <a:sym typeface="Source Serif Pro"/>
              </a:rPr>
              <a:t>Scrum Master Scrum Team için bir hizmetkar liderdir.</a:t>
            </a:r>
            <a:endParaRPr b="0" i="1">
              <a:solidFill>
                <a:srgbClr val="292929"/>
              </a:solidFill>
              <a:latin typeface="Source Serif Pro"/>
              <a:ea typeface="Source Serif Pro"/>
              <a:cs typeface="Source Serif Pro"/>
              <a:sym typeface="Source Serif Pro"/>
            </a:endParaRPr>
          </a:p>
          <a:p>
            <a:pPr marL="0" lvl="0" indent="0" algn="l" rtl="0">
              <a:lnSpc>
                <a:spcPct val="100000"/>
              </a:lnSpc>
              <a:spcBef>
                <a:spcPts val="0"/>
              </a:spcBef>
              <a:spcAft>
                <a:spcPts val="0"/>
              </a:spcAft>
              <a:buClr>
                <a:srgbClr val="3A3F50"/>
              </a:buClr>
              <a:buSzPts val="1100"/>
              <a:buFont typeface="Arial"/>
              <a:buNone/>
            </a:pPr>
            <a:endParaRPr>
              <a:solidFill>
                <a:schemeClr val="dk1"/>
              </a:solidFill>
            </a:endParaRPr>
          </a:p>
          <a:p>
            <a:pPr marL="0" lvl="0" indent="0" algn="l" rtl="0">
              <a:lnSpc>
                <a:spcPct val="100000"/>
              </a:lnSpc>
              <a:spcBef>
                <a:spcPts val="0"/>
              </a:spcBef>
              <a:spcAft>
                <a:spcPts val="0"/>
              </a:spcAft>
              <a:buClr>
                <a:srgbClr val="3A3F50"/>
              </a:buClr>
              <a:buSzPts val="1100"/>
              <a:buFont typeface="Arial"/>
              <a:buNone/>
            </a:pPr>
            <a:r>
              <a:rPr lang="tr-TR">
                <a:solidFill>
                  <a:schemeClr val="dk1"/>
                </a:solidFill>
              </a:rPr>
              <a:t>Geliştirme Ekibi -</a:t>
            </a:r>
            <a:endParaRPr/>
          </a:p>
          <a:p>
            <a:pPr marL="0" lvl="0" indent="0" algn="l" rtl="0">
              <a:lnSpc>
                <a:spcPct val="100000"/>
              </a:lnSpc>
              <a:spcBef>
                <a:spcPts val="0"/>
              </a:spcBef>
              <a:spcAft>
                <a:spcPts val="0"/>
              </a:spcAft>
              <a:buClr>
                <a:srgbClr val="3A3F50"/>
              </a:buClr>
              <a:buSzPts val="1100"/>
              <a:buFont typeface="Arial"/>
              <a:buNone/>
            </a:pPr>
            <a:r>
              <a:rPr lang="tr-TR">
                <a:solidFill>
                  <a:schemeClr val="dk1"/>
                </a:solidFill>
              </a:rPr>
              <a:t> Ekip, farklı rollerden 3-9 kişiden oluşur, Ürün Sahibinin hedeflerine en iyi nasıl ulaşılacağını belirlemek için kendini düzenler.</a:t>
            </a:r>
            <a:endParaRPr/>
          </a:p>
          <a:p>
            <a:pPr marL="0" lvl="0" indent="0" algn="l" rtl="0">
              <a:lnSpc>
                <a:spcPct val="100000"/>
              </a:lnSpc>
              <a:spcBef>
                <a:spcPts val="0"/>
              </a:spcBef>
              <a:spcAft>
                <a:spcPts val="0"/>
              </a:spcAft>
              <a:buClr>
                <a:srgbClr val="3A3F50"/>
              </a:buClr>
              <a:buSzPts val="1100"/>
              <a:buFont typeface="Arial"/>
              <a:buNone/>
            </a:pPr>
            <a:endParaRPr>
              <a:solidFill>
                <a:schemeClr val="dk1"/>
              </a:solidFill>
            </a:endParaRPr>
          </a:p>
          <a:p>
            <a:pPr marL="0" lvl="0" indent="0" algn="l" rtl="0">
              <a:lnSpc>
                <a:spcPct val="100000"/>
              </a:lnSpc>
              <a:spcBef>
                <a:spcPts val="0"/>
              </a:spcBef>
              <a:spcAft>
                <a:spcPts val="0"/>
              </a:spcAft>
              <a:buClr>
                <a:srgbClr val="3A3F50"/>
              </a:buClr>
              <a:buSzPts val="1100"/>
              <a:buFont typeface="Arial"/>
              <a:buNone/>
            </a:pPr>
            <a:r>
              <a:rPr lang="tr-TR">
                <a:solidFill>
                  <a:schemeClr val="dk1"/>
                </a:solidFill>
              </a:rPr>
              <a:t>Scrum Takımları, işi yapan Kendi kendini organize eden takımlardır.</a:t>
            </a:r>
            <a:endParaRPr/>
          </a:p>
          <a:p>
            <a:pPr marL="0" lvl="0" indent="0" algn="l" rtl="0">
              <a:lnSpc>
                <a:spcPct val="100000"/>
              </a:lnSpc>
              <a:spcBef>
                <a:spcPts val="0"/>
              </a:spcBef>
              <a:spcAft>
                <a:spcPts val="0"/>
              </a:spcAft>
              <a:buClr>
                <a:srgbClr val="3A3F50"/>
              </a:buClr>
              <a:buSzPts val="1100"/>
              <a:buFont typeface="Arial"/>
              <a:buNone/>
            </a:pPr>
            <a:endParaRPr>
              <a:solidFill>
                <a:schemeClr val="dk1"/>
              </a:solidFill>
            </a:endParaRPr>
          </a:p>
          <a:p>
            <a:pPr marL="0" lvl="0" indent="0" algn="l" rtl="0">
              <a:lnSpc>
                <a:spcPct val="100000"/>
              </a:lnSpc>
              <a:spcBef>
                <a:spcPts val="0"/>
              </a:spcBef>
              <a:spcAft>
                <a:spcPts val="0"/>
              </a:spcAft>
              <a:buClr>
                <a:srgbClr val="3A3F50"/>
              </a:buClr>
              <a:buSzPts val="1100"/>
              <a:buFont typeface="Arial"/>
              <a:buNone/>
            </a:pPr>
            <a:r>
              <a:rPr lang="tr-TR">
                <a:solidFill>
                  <a:schemeClr val="dk1"/>
                </a:solidFill>
              </a:rPr>
              <a:t>The Scrum Team consists of a Product Owner, Development Team and a Scrum Master.</a:t>
            </a:r>
            <a:endParaRPr>
              <a:solidFill>
                <a:schemeClr val="dk1"/>
              </a:solidFill>
            </a:endParaRPr>
          </a:p>
          <a:p>
            <a:pPr marL="0" lvl="0" indent="0" algn="l" rtl="0">
              <a:lnSpc>
                <a:spcPct val="100000"/>
              </a:lnSpc>
              <a:spcBef>
                <a:spcPts val="0"/>
              </a:spcBef>
              <a:spcAft>
                <a:spcPts val="0"/>
              </a:spcAft>
              <a:buClr>
                <a:srgbClr val="3A3F50"/>
              </a:buClr>
              <a:buSzPts val="1100"/>
              <a:buFont typeface="Arial"/>
              <a:buNone/>
            </a:pPr>
            <a:endParaRPr>
              <a:solidFill>
                <a:schemeClr val="dk1"/>
              </a:solidFill>
            </a:endParaRPr>
          </a:p>
          <a:p>
            <a:pPr marL="0" lvl="0" indent="0" algn="l" rtl="0">
              <a:lnSpc>
                <a:spcPct val="100000"/>
              </a:lnSpc>
              <a:spcBef>
                <a:spcPts val="0"/>
              </a:spcBef>
              <a:spcAft>
                <a:spcPts val="0"/>
              </a:spcAft>
              <a:buClr>
                <a:srgbClr val="3A3F50"/>
              </a:buClr>
              <a:buSzPts val="1100"/>
              <a:buFont typeface="Arial"/>
              <a:buNone/>
            </a:pPr>
            <a:r>
              <a:rPr lang="tr-TR">
                <a:solidFill>
                  <a:schemeClr val="dk1"/>
                </a:solidFill>
              </a:rPr>
              <a:t>Product Owner - The person responsible for the success of the project by defining the project vision, requirements and priorities.</a:t>
            </a:r>
            <a:endParaRPr>
              <a:solidFill>
                <a:schemeClr val="dk1"/>
              </a:solidFill>
            </a:endParaRPr>
          </a:p>
          <a:p>
            <a:pPr marL="0" lvl="0" indent="0" algn="l" rtl="0">
              <a:lnSpc>
                <a:spcPct val="100000"/>
              </a:lnSpc>
              <a:spcBef>
                <a:spcPts val="0"/>
              </a:spcBef>
              <a:spcAft>
                <a:spcPts val="0"/>
              </a:spcAft>
              <a:buClr>
                <a:srgbClr val="3A3F50"/>
              </a:buClr>
              <a:buSzPts val="1100"/>
              <a:buFont typeface="Arial"/>
              <a:buNone/>
            </a:pPr>
            <a:endParaRPr>
              <a:solidFill>
                <a:schemeClr val="dk1"/>
              </a:solidFill>
            </a:endParaRPr>
          </a:p>
          <a:p>
            <a:pPr marL="0" lvl="0" indent="0" algn="l" rtl="0">
              <a:lnSpc>
                <a:spcPct val="100000"/>
              </a:lnSpc>
              <a:spcBef>
                <a:spcPts val="0"/>
              </a:spcBef>
              <a:spcAft>
                <a:spcPts val="0"/>
              </a:spcAft>
              <a:buClr>
                <a:srgbClr val="3A3F50"/>
              </a:buClr>
              <a:buSzPts val="1100"/>
              <a:buFont typeface="Arial"/>
              <a:buNone/>
            </a:pPr>
            <a:r>
              <a:rPr lang="tr-TR">
                <a:solidFill>
                  <a:schemeClr val="dk1"/>
                </a:solidFill>
              </a:rPr>
              <a:t>Scrum Master - The person responsible for removing obstacles that prevent the development team from achieving the goal.</a:t>
            </a:r>
            <a:endParaRPr>
              <a:solidFill>
                <a:schemeClr val="dk1"/>
              </a:solidFill>
            </a:endParaRPr>
          </a:p>
          <a:p>
            <a:pPr marL="0" lvl="0" indent="0" algn="l" rtl="0">
              <a:lnSpc>
                <a:spcPct val="100000"/>
              </a:lnSpc>
              <a:spcBef>
                <a:spcPts val="0"/>
              </a:spcBef>
              <a:spcAft>
                <a:spcPts val="0"/>
              </a:spcAft>
              <a:buClr>
                <a:srgbClr val="3A3F50"/>
              </a:buClr>
              <a:buSzPts val="1100"/>
              <a:buFont typeface="Arial"/>
              <a:buNone/>
            </a:pPr>
            <a:endParaRPr>
              <a:solidFill>
                <a:schemeClr val="dk1"/>
              </a:solidFill>
            </a:endParaRPr>
          </a:p>
          <a:p>
            <a:pPr marL="0" lvl="0" indent="0" algn="l" rtl="0">
              <a:lnSpc>
                <a:spcPct val="100000"/>
              </a:lnSpc>
              <a:spcBef>
                <a:spcPts val="0"/>
              </a:spcBef>
              <a:spcAft>
                <a:spcPts val="0"/>
              </a:spcAft>
              <a:buClr>
                <a:srgbClr val="3A3F50"/>
              </a:buClr>
              <a:buSzPts val="1100"/>
              <a:buFont typeface="Arial"/>
              <a:buNone/>
            </a:pPr>
            <a:r>
              <a:rPr lang="tr-TR">
                <a:solidFill>
                  <a:schemeClr val="dk1"/>
                </a:solidFill>
              </a:rPr>
              <a:t>Development Team - The team consists of 3-9 people from different roles, it organizes itself to determine how best to achieve the goals of the Product Owner.</a:t>
            </a:r>
            <a:endParaRPr>
              <a:solidFill>
                <a:schemeClr val="dk1"/>
              </a:solidFill>
            </a:endParaRPr>
          </a:p>
          <a:p>
            <a:pPr marL="0" lvl="0" indent="0" algn="l" rtl="0">
              <a:lnSpc>
                <a:spcPct val="100000"/>
              </a:lnSpc>
              <a:spcBef>
                <a:spcPts val="0"/>
              </a:spcBef>
              <a:spcAft>
                <a:spcPts val="0"/>
              </a:spcAft>
              <a:buClr>
                <a:srgbClr val="3A3F50"/>
              </a:buClr>
              <a:buSzPts val="1100"/>
              <a:buFont typeface="Arial"/>
              <a:buNone/>
            </a:pPr>
            <a:endParaRPr>
              <a:solidFill>
                <a:schemeClr val="dk1"/>
              </a:solidFill>
            </a:endParaRPr>
          </a:p>
          <a:p>
            <a:pPr marL="0" lvl="0" indent="0" algn="l" rtl="0">
              <a:lnSpc>
                <a:spcPct val="100000"/>
              </a:lnSpc>
              <a:spcBef>
                <a:spcPts val="0"/>
              </a:spcBef>
              <a:spcAft>
                <a:spcPts val="0"/>
              </a:spcAft>
              <a:buClr>
                <a:srgbClr val="3A3F50"/>
              </a:buClr>
              <a:buSzPts val="1100"/>
              <a:buFont typeface="Arial"/>
              <a:buNone/>
            </a:pPr>
            <a:r>
              <a:rPr lang="tr-TR">
                <a:solidFill>
                  <a:schemeClr val="dk1"/>
                </a:solidFill>
              </a:rPr>
              <a:t>Scrum Teams, they are the Self-organizing teams, doing the job.</a:t>
            </a:r>
            <a:endParaRPr/>
          </a:p>
          <a:p>
            <a:pPr marL="0" lvl="0" indent="0" algn="l" rtl="0">
              <a:lnSpc>
                <a:spcPct val="100000"/>
              </a:lnSpc>
              <a:spcBef>
                <a:spcPts val="0"/>
              </a:spcBef>
              <a:spcAft>
                <a:spcPts val="0"/>
              </a:spcAft>
              <a:buClr>
                <a:srgbClr val="3A3F50"/>
              </a:buClr>
              <a:buSzPts val="1100"/>
              <a:buFont typeface="Arial"/>
              <a:buNone/>
            </a:pPr>
            <a:endParaRPr>
              <a:solidFill>
                <a:schemeClr val="dk1"/>
              </a:solidFill>
            </a:endParaRPr>
          </a:p>
          <a:p>
            <a:pPr marL="0" lvl="0" indent="0" algn="l" rtl="0">
              <a:lnSpc>
                <a:spcPct val="100000"/>
              </a:lnSpc>
              <a:spcBef>
                <a:spcPts val="0"/>
              </a:spcBef>
              <a:spcAft>
                <a:spcPts val="0"/>
              </a:spcAft>
              <a:buClr>
                <a:srgbClr val="3A3F50"/>
              </a:buClr>
              <a:buSzPts val="1100"/>
              <a:buFont typeface="Arial"/>
              <a:buNone/>
            </a:pPr>
            <a:endParaRPr>
              <a:solidFill>
                <a:schemeClr val="dk1"/>
              </a:solidFill>
            </a:endParaRPr>
          </a:p>
          <a:p>
            <a:pPr marL="0" lvl="0" indent="0" algn="l" rtl="0">
              <a:lnSpc>
                <a:spcPct val="100000"/>
              </a:lnSpc>
              <a:spcBef>
                <a:spcPts val="0"/>
              </a:spcBef>
              <a:spcAft>
                <a:spcPts val="0"/>
              </a:spcAft>
              <a:buClr>
                <a:srgbClr val="3A3F50"/>
              </a:buClr>
              <a:buSzPts val="1100"/>
              <a:buFont typeface="Arial"/>
              <a:buNone/>
            </a:pPr>
            <a:endParaRPr>
              <a:solidFill>
                <a:schemeClr val="dk1"/>
              </a:solidFill>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Product Owner ile başlayalım. </a:t>
            </a:r>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PO ekipteki iş temsilcisidir.</a:t>
            </a:r>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Ürünün ve müşterinin </a:t>
            </a:r>
            <a:r>
              <a:rPr lang="tr-TR" sz="1200" b="1">
                <a:solidFill>
                  <a:srgbClr val="3C3B37"/>
                </a:solidFill>
                <a:latin typeface="Roboto"/>
                <a:ea typeface="Roboto"/>
                <a:cs typeface="Roboto"/>
                <a:sym typeface="Roboto"/>
              </a:rPr>
              <a:t>paydaşlarının sesini </a:t>
            </a:r>
            <a:r>
              <a:rPr lang="tr-TR" sz="1200">
                <a:solidFill>
                  <a:srgbClr val="3C3B37"/>
                </a:solidFill>
                <a:latin typeface="Roboto"/>
                <a:ea typeface="Roboto"/>
                <a:cs typeface="Roboto"/>
                <a:sym typeface="Roboto"/>
              </a:rPr>
              <a:t>temsil eder. </a:t>
            </a:r>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Product Owner, Geliştirme Ekibinin çalışmasından kaynaklanan </a:t>
            </a:r>
            <a:r>
              <a:rPr lang="tr-TR" sz="1200" b="1">
                <a:solidFill>
                  <a:srgbClr val="3C3B37"/>
                </a:solidFill>
                <a:latin typeface="Roboto"/>
                <a:ea typeface="Roboto"/>
                <a:cs typeface="Roboto"/>
                <a:sym typeface="Roboto"/>
              </a:rPr>
              <a:t>ürünün değerini maksimize etmekten sorumludur</a:t>
            </a:r>
            <a:r>
              <a:rPr lang="tr-TR" sz="1200">
                <a:solidFill>
                  <a:srgbClr val="3C3B37"/>
                </a:solidFill>
                <a:latin typeface="Roboto"/>
                <a:ea typeface="Roboto"/>
                <a:cs typeface="Roboto"/>
                <a:sym typeface="Roboto"/>
              </a:rPr>
              <a:t>. </a:t>
            </a:r>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Bunun nasıl yapıldığı organizasyonlar, Scrum Takımları ve bireyler arasında farklılık gösterebilir.</a:t>
            </a:r>
            <a:endParaRPr/>
          </a:p>
          <a:p>
            <a:pPr marL="0" lvl="0" indent="0" algn="l" rtl="0">
              <a:lnSpc>
                <a:spcPct val="115000"/>
              </a:lnSpc>
              <a:spcBef>
                <a:spcPts val="0"/>
              </a:spcBef>
              <a:spcAft>
                <a:spcPts val="0"/>
              </a:spcAft>
              <a:buClr>
                <a:schemeClr val="dk1"/>
              </a:buClr>
              <a:buSzPts val="1100"/>
              <a:buFont typeface="Arial"/>
              <a:buNone/>
            </a:pP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Bir Product Owner ideal olarak aşağıdaki </a:t>
            </a:r>
            <a:r>
              <a:rPr lang="tr-TR" sz="1200" b="1">
                <a:solidFill>
                  <a:srgbClr val="3C3B37"/>
                </a:solidFill>
                <a:latin typeface="Roboto"/>
                <a:ea typeface="Roboto"/>
                <a:cs typeface="Roboto"/>
                <a:sym typeface="Roboto"/>
              </a:rPr>
              <a:t>özelliklere sahip olmalıdır</a:t>
            </a:r>
            <a:r>
              <a:rPr lang="tr-TR" sz="1200">
                <a:solidFill>
                  <a:srgbClr val="3C3B37"/>
                </a:solidFill>
                <a:latin typeface="Roboto"/>
                <a:ea typeface="Roboto"/>
                <a:cs typeface="Roboto"/>
                <a:sym typeface="Roboto"/>
              </a:rPr>
              <a:t>: </a:t>
            </a:r>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Available : Planlama ve açıklama için her zaman kullanılabilir. </a:t>
            </a:r>
            <a:endParaRPr/>
          </a:p>
          <a:p>
            <a:pPr marL="0" lvl="0" indent="0" algn="l" rtl="0">
              <a:lnSpc>
                <a:spcPct val="115000"/>
              </a:lnSpc>
              <a:spcBef>
                <a:spcPts val="0"/>
              </a:spcBef>
              <a:spcAft>
                <a:spcPts val="0"/>
              </a:spcAft>
              <a:buClr>
                <a:schemeClr val="dk1"/>
              </a:buClr>
              <a:buSzPts val="1100"/>
              <a:buFont typeface="Arial"/>
              <a:buNone/>
            </a:pPr>
            <a:r>
              <a:rPr lang="tr-TR" sz="1200" b="1">
                <a:solidFill>
                  <a:srgbClr val="3C3B37"/>
                </a:solidFill>
                <a:latin typeface="Roboto"/>
                <a:ea typeface="Roboto"/>
                <a:cs typeface="Roboto"/>
                <a:sym typeface="Roboto"/>
              </a:rPr>
              <a:t>İş Deneyimi</a:t>
            </a:r>
            <a:r>
              <a:rPr lang="tr-TR" sz="1200">
                <a:solidFill>
                  <a:srgbClr val="3C3B37"/>
                </a:solidFill>
                <a:latin typeface="Roboto"/>
                <a:ea typeface="Roboto"/>
                <a:cs typeface="Roboto"/>
                <a:sym typeface="Roboto"/>
              </a:rPr>
              <a:t>: İş veya o alan hakkında derin bir anlayışa sahip olacak.</a:t>
            </a:r>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İletişim: İyi bir dinleyicidir, paydaşlara kolayca ulaşma ve mesajı karşı tarafa uyarlama becerisine sahip olacaktır. </a:t>
            </a:r>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Yetkilendirilmiş: Karar verme yetkisine sahip olacak ve onlardan sorumlu tutulabilecek. </a:t>
            </a:r>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Kararlı / belirleyici: Ürünün yönüne karar verebilecektir..</a:t>
            </a:r>
            <a:endParaRPr/>
          </a:p>
          <a:p>
            <a:pPr marL="0" lvl="0" indent="0" algn="l" rtl="0">
              <a:lnSpc>
                <a:spcPct val="115000"/>
              </a:lnSpc>
              <a:spcBef>
                <a:spcPts val="0"/>
              </a:spcBef>
              <a:spcAft>
                <a:spcPts val="0"/>
              </a:spcAft>
              <a:buClr>
                <a:schemeClr val="dk1"/>
              </a:buClr>
              <a:buSzPts val="1100"/>
              <a:buFont typeface="Arial"/>
              <a:buNone/>
            </a:pP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Let's start with the product owner. P.O. </a:t>
            </a:r>
            <a:r>
              <a:rPr lang="tr-TR" sz="1200" b="1">
                <a:solidFill>
                  <a:srgbClr val="3C3B37"/>
                </a:solidFill>
                <a:latin typeface="Roboto"/>
                <a:ea typeface="Roboto"/>
                <a:cs typeface="Roboto"/>
                <a:sym typeface="Roboto"/>
              </a:rPr>
              <a:t>is the business representative </a:t>
            </a:r>
            <a:r>
              <a:rPr lang="tr-TR" sz="1200">
                <a:solidFill>
                  <a:srgbClr val="3C3B37"/>
                </a:solidFill>
                <a:latin typeface="Roboto"/>
                <a:ea typeface="Roboto"/>
                <a:cs typeface="Roboto"/>
                <a:sym typeface="Roboto"/>
              </a:rPr>
              <a:t>on the team.</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C3B37"/>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tr-TR"/>
              <a:t>It represents the voice of the stakeholders of the product and the customer. The Product Owner is responsible for maximizing the value of the product resulting from the Development Team's work. How this is done may differ between organizations, Scrum Teams and individuals.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A Product Owner should ideally have the following characteristics:</a:t>
            </a:r>
            <a:endParaRPr/>
          </a:p>
          <a:p>
            <a:pPr marL="0" lvl="0" indent="0" algn="l" rtl="0">
              <a:lnSpc>
                <a:spcPct val="100000"/>
              </a:lnSpc>
              <a:spcBef>
                <a:spcPts val="0"/>
              </a:spcBef>
              <a:spcAft>
                <a:spcPts val="0"/>
              </a:spcAft>
              <a:buClr>
                <a:schemeClr val="dk1"/>
              </a:buClr>
              <a:buSzPts val="1100"/>
              <a:buFont typeface="Arial"/>
              <a:buNone/>
            </a:pPr>
            <a:r>
              <a:rPr lang="tr-TR"/>
              <a:t>Available: Always available for planning and disclosure.</a:t>
            </a:r>
            <a:endParaRPr/>
          </a:p>
          <a:p>
            <a:pPr marL="0" lvl="0" indent="0" algn="l" rtl="0">
              <a:lnSpc>
                <a:spcPct val="100000"/>
              </a:lnSpc>
              <a:spcBef>
                <a:spcPts val="0"/>
              </a:spcBef>
              <a:spcAft>
                <a:spcPts val="0"/>
              </a:spcAft>
              <a:buClr>
                <a:schemeClr val="dk1"/>
              </a:buClr>
              <a:buSzPts val="1100"/>
              <a:buFont typeface="Arial"/>
              <a:buNone/>
            </a:pPr>
            <a:r>
              <a:rPr lang="tr-TR"/>
              <a:t>Work Experience: Will have a deep understanding of the job or that area.</a:t>
            </a:r>
            <a:endParaRPr/>
          </a:p>
          <a:p>
            <a:pPr marL="0" lvl="0" indent="0" algn="l" rtl="0">
              <a:lnSpc>
                <a:spcPct val="100000"/>
              </a:lnSpc>
              <a:spcBef>
                <a:spcPts val="0"/>
              </a:spcBef>
              <a:spcAft>
                <a:spcPts val="0"/>
              </a:spcAft>
              <a:buClr>
                <a:schemeClr val="dk1"/>
              </a:buClr>
              <a:buSzPts val="1100"/>
              <a:buFont typeface="Arial"/>
              <a:buNone/>
            </a:pPr>
            <a:r>
              <a:rPr lang="tr-TR"/>
              <a:t>Communication: It is a good listener, it will have the ability to easily reach stakeholders and adapt the message to the other party.</a:t>
            </a:r>
            <a:endParaRPr/>
          </a:p>
          <a:p>
            <a:pPr marL="0" lvl="0" indent="0" algn="l" rtl="0">
              <a:lnSpc>
                <a:spcPct val="100000"/>
              </a:lnSpc>
              <a:spcBef>
                <a:spcPts val="0"/>
              </a:spcBef>
              <a:spcAft>
                <a:spcPts val="0"/>
              </a:spcAft>
              <a:buClr>
                <a:schemeClr val="dk1"/>
              </a:buClr>
              <a:buSzPts val="1100"/>
              <a:buFont typeface="Arial"/>
              <a:buNone/>
            </a:pPr>
            <a:r>
              <a:rPr lang="tr-TR"/>
              <a:t>Empowered: Will have the power to make decisions and can be held responsible for them.</a:t>
            </a:r>
            <a:endParaRPr/>
          </a:p>
          <a:p>
            <a:pPr marL="0" lvl="0" indent="0" algn="l" rtl="0">
              <a:lnSpc>
                <a:spcPct val="100000"/>
              </a:lnSpc>
              <a:spcBef>
                <a:spcPts val="0"/>
              </a:spcBef>
              <a:spcAft>
                <a:spcPts val="0"/>
              </a:spcAft>
              <a:buSzPts val="1400"/>
              <a:buNone/>
            </a:pPr>
            <a:r>
              <a:rPr lang="tr-TR"/>
              <a:t>Decisive: Will be able to decide on the direction of the product.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tr-TR" sz="1200">
                <a:solidFill>
                  <a:srgbClr val="3C3B37"/>
                </a:solidFill>
                <a:latin typeface="Roboto"/>
                <a:ea typeface="Roboto"/>
                <a:cs typeface="Roboto"/>
                <a:sym typeface="Roboto"/>
              </a:rPr>
              <a:t>- Ürün İş Listesi kalemlerini açıkça ifade etmek</a:t>
            </a:r>
            <a:endParaRPr/>
          </a:p>
          <a:p>
            <a:pPr marL="171450" marR="0" lvl="0" indent="-171450" algn="l" rtl="0">
              <a:lnSpc>
                <a:spcPct val="115000"/>
              </a:lnSpc>
              <a:spcBef>
                <a:spcPts val="0"/>
              </a:spcBef>
              <a:spcAft>
                <a:spcPts val="0"/>
              </a:spcAft>
              <a:buClr>
                <a:srgbClr val="000000"/>
              </a:buClr>
              <a:buSzPts val="1400"/>
              <a:buFont typeface="Roboto"/>
              <a:buChar char="-"/>
            </a:pPr>
            <a:r>
              <a:rPr lang="tr-TR" sz="1200">
                <a:solidFill>
                  <a:srgbClr val="3C3B37"/>
                </a:solidFill>
                <a:latin typeface="Roboto"/>
                <a:ea typeface="Roboto"/>
                <a:cs typeface="Roboto"/>
                <a:sym typeface="Roboto"/>
              </a:rPr>
              <a:t>Hedeflere ve misyonlara en iyi şekilde ulaşmak için Ürün İş Listesindeki öğeleri sıralama</a:t>
            </a:r>
            <a:endParaRPr/>
          </a:p>
          <a:p>
            <a:pPr marL="0" marR="0" lvl="0" indent="0" algn="l" rtl="0">
              <a:lnSpc>
                <a:spcPct val="115000"/>
              </a:lnSpc>
              <a:spcBef>
                <a:spcPts val="0"/>
              </a:spcBef>
              <a:spcAft>
                <a:spcPts val="0"/>
              </a:spcAft>
              <a:buClr>
                <a:srgbClr val="000000"/>
              </a:buClr>
              <a:buSzPts val="1400"/>
              <a:buFont typeface="Roboto"/>
              <a:buNone/>
            </a:pPr>
            <a:r>
              <a:rPr lang="tr-TR" sz="1200">
                <a:solidFill>
                  <a:srgbClr val="3C3B37"/>
                </a:solidFill>
                <a:latin typeface="Roboto"/>
                <a:ea typeface="Roboto"/>
                <a:cs typeface="Roboto"/>
                <a:sym typeface="Roboto"/>
              </a:rPr>
              <a:t>	her </a:t>
            </a:r>
            <a:r>
              <a:rPr lang="tr-TR" sz="1200" b="1">
                <a:solidFill>
                  <a:srgbClr val="3C3B37"/>
                </a:solidFill>
                <a:latin typeface="Roboto"/>
                <a:ea typeface="Roboto"/>
                <a:cs typeface="Roboto"/>
                <a:sym typeface="Roboto"/>
              </a:rPr>
              <a:t>işin bir öncelik sırası olmasını sağlamak </a:t>
            </a:r>
            <a:endParaRPr sz="1200">
              <a:solidFill>
                <a:srgbClr val="3C3B37"/>
              </a:solidFill>
              <a:latin typeface="Roboto"/>
              <a:ea typeface="Roboto"/>
              <a:cs typeface="Roboto"/>
              <a:sym typeface="Roboto"/>
            </a:endParaRPr>
          </a:p>
          <a:p>
            <a:pPr marL="171450" marR="0" lvl="0" indent="-171450" algn="l" rtl="0">
              <a:lnSpc>
                <a:spcPct val="115000"/>
              </a:lnSpc>
              <a:spcBef>
                <a:spcPts val="0"/>
              </a:spcBef>
              <a:spcAft>
                <a:spcPts val="0"/>
              </a:spcAft>
              <a:buClr>
                <a:srgbClr val="000000"/>
              </a:buClr>
              <a:buSzPts val="1400"/>
              <a:buFont typeface="Roboto"/>
              <a:buChar char="-"/>
            </a:pPr>
            <a:r>
              <a:rPr lang="tr-TR" sz="1200">
                <a:solidFill>
                  <a:srgbClr val="3C3B37"/>
                </a:solidFill>
                <a:latin typeface="Roboto"/>
                <a:ea typeface="Roboto"/>
                <a:cs typeface="Roboto"/>
                <a:sym typeface="Roboto"/>
              </a:rPr>
              <a:t>Geliştirme Ekibinin gerçekleştirdiği işin değerini optimize etmek</a:t>
            </a:r>
            <a:endParaRPr/>
          </a:p>
          <a:p>
            <a:pPr marL="171450" marR="0" lvl="0" indent="-171450" algn="l" rtl="0">
              <a:lnSpc>
                <a:spcPct val="115000"/>
              </a:lnSpc>
              <a:spcBef>
                <a:spcPts val="0"/>
              </a:spcBef>
              <a:spcAft>
                <a:spcPts val="0"/>
              </a:spcAft>
              <a:buClr>
                <a:srgbClr val="000000"/>
              </a:buClr>
              <a:buSzPts val="1400"/>
              <a:buFont typeface="Roboto"/>
              <a:buChar char="-"/>
            </a:pPr>
            <a:r>
              <a:rPr lang="tr-TR" sz="1200">
                <a:solidFill>
                  <a:srgbClr val="3C3B37"/>
                </a:solidFill>
                <a:latin typeface="Roboto"/>
                <a:ea typeface="Roboto"/>
                <a:cs typeface="Roboto"/>
                <a:sym typeface="Roboto"/>
              </a:rPr>
              <a:t>Ürün İş Listesinin görünür, şeffaf ve herkes tarafından anlaşılır olmasını ve Scrum Takımının bundan sonra ne üzerinde çalışacağını göstermesini sağlamak</a:t>
            </a:r>
            <a:endParaRPr/>
          </a:p>
          <a:p>
            <a:pPr marL="171450" marR="0" lvl="0" indent="-171450" algn="l" rtl="0">
              <a:lnSpc>
                <a:spcPct val="115000"/>
              </a:lnSpc>
              <a:spcBef>
                <a:spcPts val="0"/>
              </a:spcBef>
              <a:spcAft>
                <a:spcPts val="0"/>
              </a:spcAft>
              <a:buClr>
                <a:srgbClr val="000000"/>
              </a:buClr>
              <a:buSzPts val="1400"/>
              <a:buFont typeface="Roboto"/>
              <a:buChar char="-"/>
            </a:pPr>
            <a:r>
              <a:rPr lang="tr-TR" sz="1200">
                <a:solidFill>
                  <a:srgbClr val="3C3B37"/>
                </a:solidFill>
                <a:latin typeface="Roboto"/>
                <a:ea typeface="Roboto"/>
                <a:cs typeface="Roboto"/>
                <a:sym typeface="Roboto"/>
              </a:rPr>
              <a:t>Geliştirme Ekibinin Ürün İş Listesindeki öğeleri gereken düzeyde anladığından emin olmak</a:t>
            </a:r>
            <a:endParaRPr/>
          </a:p>
          <a:p>
            <a:pPr marL="0" marR="0" lvl="0" indent="0" algn="l" rtl="0">
              <a:lnSpc>
                <a:spcPct val="115000"/>
              </a:lnSpc>
              <a:spcBef>
                <a:spcPts val="0"/>
              </a:spcBef>
              <a:spcAft>
                <a:spcPts val="0"/>
              </a:spcAft>
              <a:buClr>
                <a:srgbClr val="000000"/>
              </a:buClr>
              <a:buSzPts val="1400"/>
              <a:buFont typeface="Arial"/>
              <a:buNone/>
            </a:pPr>
            <a:r>
              <a:rPr lang="tr-TR" sz="1200">
                <a:solidFill>
                  <a:srgbClr val="3C3B37"/>
                </a:solidFill>
                <a:latin typeface="Roboto"/>
                <a:ea typeface="Roboto"/>
                <a:cs typeface="Roboto"/>
                <a:sym typeface="Roboto"/>
              </a:rPr>
              <a:t> </a:t>
            </a:r>
            <a:endParaRPr/>
          </a:p>
          <a:p>
            <a:pPr marL="0" marR="0" lvl="0" indent="0" algn="l" rtl="0">
              <a:lnSpc>
                <a:spcPct val="115000"/>
              </a:lnSpc>
              <a:spcBef>
                <a:spcPts val="0"/>
              </a:spcBef>
              <a:spcAft>
                <a:spcPts val="0"/>
              </a:spcAft>
              <a:buClr>
                <a:srgbClr val="000000"/>
              </a:buClr>
              <a:buSzPts val="1400"/>
              <a:buFont typeface="Arial"/>
              <a:buNone/>
            </a:pPr>
            <a:r>
              <a:rPr lang="tr-TR" sz="1200" b="0" i="0" u="none" strike="noStrike" cap="none">
                <a:solidFill>
                  <a:srgbClr val="000000"/>
                </a:solidFill>
                <a:latin typeface="Montserrat Medium"/>
                <a:ea typeface="Montserrat Medium"/>
                <a:cs typeface="Montserrat Medium"/>
                <a:sym typeface="Montserrat Medium"/>
              </a:rPr>
              <a:t>Clearly expressing Product Backlog items</a:t>
            </a:r>
            <a:endParaRPr sz="1200" b="0" i="0" u="none" strike="noStrike" cap="none">
              <a:solidFill>
                <a:srgbClr val="000000"/>
              </a:solidFill>
              <a:latin typeface="Montserrat Medium"/>
              <a:ea typeface="Montserrat Medium"/>
              <a:cs typeface="Montserrat Medium"/>
              <a:sym typeface="Montserrat Medium"/>
            </a:endParaRPr>
          </a:p>
          <a:p>
            <a:pPr marL="0" marR="0" lvl="0" indent="0" algn="l" rtl="0">
              <a:lnSpc>
                <a:spcPct val="115000"/>
              </a:lnSpc>
              <a:spcBef>
                <a:spcPts val="0"/>
              </a:spcBef>
              <a:spcAft>
                <a:spcPts val="0"/>
              </a:spcAft>
              <a:buClr>
                <a:srgbClr val="000000"/>
              </a:buClr>
              <a:buSzPts val="1400"/>
              <a:buFont typeface="Arial"/>
              <a:buNone/>
            </a:pPr>
            <a:r>
              <a:rPr lang="tr-TR" sz="1200" b="0" i="0" u="none" strike="noStrike" cap="none">
                <a:solidFill>
                  <a:srgbClr val="000000"/>
                </a:solidFill>
                <a:latin typeface="Montserrat Medium"/>
                <a:ea typeface="Montserrat Medium"/>
                <a:cs typeface="Montserrat Medium"/>
                <a:sym typeface="Montserrat Medium"/>
              </a:rPr>
              <a:t>Ordering the items in the Product Backlog to best achieve goals and missions</a:t>
            </a:r>
            <a:endParaRPr/>
          </a:p>
          <a:p>
            <a:pPr marL="0" marR="0" lvl="0" indent="0" algn="l" rtl="0">
              <a:lnSpc>
                <a:spcPct val="115000"/>
              </a:lnSpc>
              <a:spcBef>
                <a:spcPts val="0"/>
              </a:spcBef>
              <a:spcAft>
                <a:spcPts val="0"/>
              </a:spcAft>
              <a:buClr>
                <a:srgbClr val="000000"/>
              </a:buClr>
              <a:buSzPts val="1400"/>
              <a:buFont typeface="Arial"/>
              <a:buNone/>
            </a:pPr>
            <a:r>
              <a:rPr lang="tr-TR" sz="1200" b="0" i="0" u="none" strike="noStrike" cap="none">
                <a:solidFill>
                  <a:srgbClr val="000000"/>
                </a:solidFill>
                <a:latin typeface="Montserrat Medium"/>
                <a:ea typeface="Montserrat Medium"/>
                <a:cs typeface="Montserrat Medium"/>
                <a:sym typeface="Montserrat Medium"/>
              </a:rPr>
              <a:t>Optimizing the value of the work the Development Team performs</a:t>
            </a:r>
            <a:endParaRPr/>
          </a:p>
          <a:p>
            <a:pPr marL="0" marR="0" lvl="0" indent="0" algn="l" rtl="0">
              <a:lnSpc>
                <a:spcPct val="115000"/>
              </a:lnSpc>
              <a:spcBef>
                <a:spcPts val="0"/>
              </a:spcBef>
              <a:spcAft>
                <a:spcPts val="0"/>
              </a:spcAft>
              <a:buClr>
                <a:srgbClr val="000000"/>
              </a:buClr>
              <a:buSzPts val="1400"/>
              <a:buFont typeface="Arial"/>
              <a:buNone/>
            </a:pPr>
            <a:r>
              <a:rPr lang="tr-TR" sz="1200" b="0" i="0" u="none" strike="noStrike" cap="none">
                <a:solidFill>
                  <a:srgbClr val="000000"/>
                </a:solidFill>
                <a:latin typeface="Montserrat Medium"/>
                <a:ea typeface="Montserrat Medium"/>
                <a:cs typeface="Montserrat Medium"/>
                <a:sym typeface="Montserrat Medium"/>
              </a:rPr>
              <a:t>Ensuring that the Product Backlog is visible, transparent, and clear to all, and shows what the Scrum Team will work on next</a:t>
            </a:r>
            <a:endParaRPr/>
          </a:p>
          <a:p>
            <a:pPr marL="0" marR="0" lvl="0" indent="0" algn="l" rtl="0">
              <a:lnSpc>
                <a:spcPct val="115000"/>
              </a:lnSpc>
              <a:spcBef>
                <a:spcPts val="0"/>
              </a:spcBef>
              <a:spcAft>
                <a:spcPts val="0"/>
              </a:spcAft>
              <a:buClr>
                <a:srgbClr val="000000"/>
              </a:buClr>
              <a:buSzPts val="1400"/>
              <a:buFont typeface="Arial"/>
              <a:buNone/>
            </a:pPr>
            <a:r>
              <a:rPr lang="tr-TR" sz="1200" b="0" i="0" u="none" strike="noStrike" cap="none">
                <a:solidFill>
                  <a:srgbClr val="000000"/>
                </a:solidFill>
                <a:latin typeface="Montserrat Medium"/>
                <a:ea typeface="Montserrat Medium"/>
                <a:cs typeface="Montserrat Medium"/>
                <a:sym typeface="Montserrat Medium"/>
              </a:rPr>
              <a:t>Ensuring the Development Team understands items in the Product Backlog to the level needed</a:t>
            </a:r>
            <a:endParaRPr/>
          </a:p>
          <a:p>
            <a:pPr marL="0" marR="0" lvl="0" indent="0" algn="l" rtl="0">
              <a:lnSpc>
                <a:spcPct val="115000"/>
              </a:lnSpc>
              <a:spcBef>
                <a:spcPts val="0"/>
              </a:spcBef>
              <a:spcAft>
                <a:spcPts val="0"/>
              </a:spcAft>
              <a:buClr>
                <a:srgbClr val="000000"/>
              </a:buClr>
              <a:buSzPts val="1400"/>
              <a:buFont typeface="Arial"/>
              <a:buNone/>
            </a:pPr>
            <a:endParaRPr sz="1200" b="0" i="0" u="none" strike="noStrike" cap="none">
              <a:solidFill>
                <a:srgbClr val="000000"/>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SzPts val="1400"/>
              <a:buNone/>
            </a:pP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SzPts val="1400"/>
              <a:buNone/>
            </a:pPr>
            <a:r>
              <a:rPr lang="tr-TR" sz="1200">
                <a:solidFill>
                  <a:srgbClr val="3C3B37"/>
                </a:solidFill>
                <a:latin typeface="Roboto"/>
                <a:ea typeface="Roboto"/>
                <a:cs typeface="Roboto"/>
                <a:sym typeface="Roboto"/>
              </a:rPr>
              <a:t>PO her zaman </a:t>
            </a:r>
            <a:r>
              <a:rPr lang="tr-TR" sz="1200" b="1">
                <a:solidFill>
                  <a:srgbClr val="3C3B37"/>
                </a:solidFill>
                <a:latin typeface="Roboto"/>
                <a:ea typeface="Roboto"/>
                <a:cs typeface="Roboto"/>
                <a:sym typeface="Roboto"/>
              </a:rPr>
              <a:t>ekibin</a:t>
            </a:r>
            <a:r>
              <a:rPr lang="tr-TR" sz="1200">
                <a:solidFill>
                  <a:srgbClr val="3C3B37"/>
                </a:solidFill>
                <a:latin typeface="Roboto"/>
                <a:ea typeface="Roboto"/>
                <a:cs typeface="Roboto"/>
                <a:sym typeface="Roboto"/>
              </a:rPr>
              <a:t> kendilerinden beklenen işlerler ile ilgili </a:t>
            </a:r>
            <a:r>
              <a:rPr lang="tr-TR" sz="1200" b="1">
                <a:solidFill>
                  <a:srgbClr val="3C3B37"/>
                </a:solidFill>
                <a:latin typeface="Roboto"/>
                <a:ea typeface="Roboto"/>
                <a:cs typeface="Roboto"/>
                <a:sym typeface="Roboto"/>
              </a:rPr>
              <a:t>ayrıntılara hakim olmasını sağlar</a:t>
            </a:r>
            <a:r>
              <a:rPr lang="tr-TR" sz="1200">
                <a:solidFill>
                  <a:srgbClr val="3C3B37"/>
                </a:solidFill>
                <a:latin typeface="Roboto"/>
                <a:ea typeface="Roboto"/>
                <a:cs typeface="Roboto"/>
                <a:sym typeface="Roboto"/>
              </a:rPr>
              <a:t>.</a:t>
            </a:r>
            <a:endParaRPr/>
          </a:p>
          <a:p>
            <a:pPr marL="0" lvl="0" indent="0" algn="l" rtl="0">
              <a:lnSpc>
                <a:spcPct val="115000"/>
              </a:lnSpc>
              <a:spcBef>
                <a:spcPts val="0"/>
              </a:spcBef>
              <a:spcAft>
                <a:spcPts val="0"/>
              </a:spcAft>
              <a:buSzPts val="1400"/>
              <a:buNone/>
            </a:pPr>
            <a:r>
              <a:rPr lang="tr-TR" sz="1200">
                <a:solidFill>
                  <a:srgbClr val="3C3B37"/>
                </a:solidFill>
                <a:latin typeface="Roboto"/>
                <a:ea typeface="Roboto"/>
                <a:cs typeface="Roboto"/>
                <a:sym typeface="Roboto"/>
              </a:rPr>
              <a:t> ayrıca her </a:t>
            </a:r>
            <a:r>
              <a:rPr lang="tr-TR" sz="1200" b="1">
                <a:solidFill>
                  <a:srgbClr val="3C3B37"/>
                </a:solidFill>
                <a:latin typeface="Roboto"/>
                <a:ea typeface="Roboto"/>
                <a:cs typeface="Roboto"/>
                <a:sym typeface="Roboto"/>
              </a:rPr>
              <a:t>işin bir öncelik sırası olmasını sağlamak </a:t>
            </a:r>
            <a:r>
              <a:rPr lang="tr-TR" sz="1200">
                <a:solidFill>
                  <a:srgbClr val="3C3B37"/>
                </a:solidFill>
                <a:latin typeface="Roboto"/>
                <a:ea typeface="Roboto"/>
                <a:cs typeface="Roboto"/>
                <a:sym typeface="Roboto"/>
              </a:rPr>
              <a:t>için sipariş verir ve çalışır. </a:t>
            </a:r>
            <a:endParaRPr/>
          </a:p>
          <a:p>
            <a:pPr marL="0" lvl="0" indent="0" algn="l" rtl="0">
              <a:lnSpc>
                <a:spcPct val="115000"/>
              </a:lnSpc>
              <a:spcBef>
                <a:spcPts val="0"/>
              </a:spcBef>
              <a:spcAft>
                <a:spcPts val="0"/>
              </a:spcAft>
              <a:buSzPts val="1400"/>
              <a:buNone/>
            </a:pPr>
            <a:r>
              <a:rPr lang="tr-TR" sz="1200">
                <a:solidFill>
                  <a:srgbClr val="3C3B37"/>
                </a:solidFill>
                <a:latin typeface="Roboto"/>
                <a:ea typeface="Roboto"/>
                <a:cs typeface="Roboto"/>
                <a:sym typeface="Roboto"/>
              </a:rPr>
              <a:t>Ayrıca </a:t>
            </a:r>
            <a:r>
              <a:rPr lang="tr-TR" sz="1200" b="1">
                <a:solidFill>
                  <a:srgbClr val="3C3B37"/>
                </a:solidFill>
                <a:latin typeface="Roboto"/>
                <a:ea typeface="Roboto"/>
                <a:cs typeface="Roboto"/>
                <a:sym typeface="Roboto"/>
              </a:rPr>
              <a:t>paydaşlarla günlük </a:t>
            </a:r>
            <a:r>
              <a:rPr lang="tr-TR" sz="1200">
                <a:solidFill>
                  <a:srgbClr val="3C3B37"/>
                </a:solidFill>
                <a:latin typeface="Roboto"/>
                <a:ea typeface="Roboto"/>
                <a:cs typeface="Roboto"/>
                <a:sym typeface="Roboto"/>
              </a:rPr>
              <a:t>olarak </a:t>
            </a:r>
            <a:r>
              <a:rPr lang="tr-TR" sz="1200" b="1">
                <a:solidFill>
                  <a:srgbClr val="3C3B37"/>
                </a:solidFill>
                <a:latin typeface="Roboto"/>
                <a:ea typeface="Roboto"/>
                <a:cs typeface="Roboto"/>
                <a:sym typeface="Roboto"/>
              </a:rPr>
              <a:t>etkileşim halindedirler. </a:t>
            </a:r>
            <a:endParaRPr/>
          </a:p>
          <a:p>
            <a:pPr marL="0" lvl="0" indent="0" algn="l" rtl="0">
              <a:lnSpc>
                <a:spcPct val="115000"/>
              </a:lnSpc>
              <a:spcBef>
                <a:spcPts val="0"/>
              </a:spcBef>
              <a:spcAft>
                <a:spcPts val="0"/>
              </a:spcAft>
              <a:buSzPts val="1400"/>
              <a:buNone/>
            </a:pPr>
            <a:r>
              <a:rPr lang="tr-TR" sz="1200">
                <a:solidFill>
                  <a:srgbClr val="3C3B37"/>
                </a:solidFill>
                <a:latin typeface="Roboto"/>
                <a:ea typeface="Roboto"/>
                <a:cs typeface="Roboto"/>
                <a:sym typeface="Roboto"/>
              </a:rPr>
              <a:t>İnsanların bir ekiple etkileşime girmesi yeterli değil.</a:t>
            </a:r>
            <a:endParaRPr/>
          </a:p>
          <a:p>
            <a:pPr marL="0" lvl="0" indent="0" algn="l" rtl="0">
              <a:lnSpc>
                <a:spcPct val="115000"/>
              </a:lnSpc>
              <a:spcBef>
                <a:spcPts val="0"/>
              </a:spcBef>
              <a:spcAft>
                <a:spcPts val="0"/>
              </a:spcAft>
              <a:buSzPts val="1400"/>
              <a:buNone/>
            </a:pPr>
            <a:r>
              <a:rPr lang="tr-TR" sz="1200">
                <a:solidFill>
                  <a:srgbClr val="3C3B37"/>
                </a:solidFill>
                <a:latin typeface="Roboto"/>
                <a:ea typeface="Roboto"/>
                <a:cs typeface="Roboto"/>
                <a:sym typeface="Roboto"/>
              </a:rPr>
              <a:t>Ayrıca, iş bağlamında meydana gelen tüm değişikliklerle uyumlu olmalıdırlar. </a:t>
            </a:r>
            <a:endParaRPr/>
          </a:p>
          <a:p>
            <a:pPr marL="0" lvl="0" indent="0" algn="l" rtl="0">
              <a:lnSpc>
                <a:spcPct val="115000"/>
              </a:lnSpc>
              <a:spcBef>
                <a:spcPts val="0"/>
              </a:spcBef>
              <a:spcAft>
                <a:spcPts val="0"/>
              </a:spcAft>
              <a:buSzPts val="1400"/>
              <a:buNone/>
            </a:pP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SzPts val="1400"/>
              <a:buNone/>
            </a:pPr>
            <a:r>
              <a:rPr lang="tr-TR" sz="1200">
                <a:solidFill>
                  <a:srgbClr val="3C3B37"/>
                </a:solidFill>
                <a:latin typeface="Roboto"/>
                <a:ea typeface="Roboto"/>
                <a:cs typeface="Roboto"/>
                <a:sym typeface="Roboto"/>
              </a:rPr>
              <a:t>Sonuç olarak, ürün vizyonunun koruyucusu, yapılacak işlerin birikmesini tanımlar ve yönetir ve bu iş öğelerine öncelik verir.</a:t>
            </a:r>
            <a:endParaRPr/>
          </a:p>
          <a:p>
            <a:pPr marL="0" lvl="0" indent="0" algn="l" rtl="0">
              <a:lnSpc>
                <a:spcPct val="115000"/>
              </a:lnSpc>
              <a:spcBef>
                <a:spcPts val="0"/>
              </a:spcBef>
              <a:spcAft>
                <a:spcPts val="0"/>
              </a:spcAft>
              <a:buSzPts val="1400"/>
              <a:buNone/>
            </a:pPr>
            <a:r>
              <a:rPr lang="tr-TR" sz="1200">
                <a:solidFill>
                  <a:srgbClr val="3C3B37"/>
                </a:solidFill>
                <a:latin typeface="Roboto"/>
                <a:ea typeface="Roboto"/>
                <a:cs typeface="Roboto"/>
                <a:sym typeface="Roboto"/>
              </a:rPr>
              <a:t>PO, işin sürekli olarak en yüksek değere göre sıralanması gerektiğinin acı bir şekilde farkındadır.</a:t>
            </a:r>
            <a:endParaRPr/>
          </a:p>
          <a:p>
            <a:pPr marL="0" lvl="0" indent="0" algn="l" rtl="0">
              <a:lnSpc>
                <a:spcPct val="115000"/>
              </a:lnSpc>
              <a:spcBef>
                <a:spcPts val="0"/>
              </a:spcBef>
              <a:spcAft>
                <a:spcPts val="0"/>
              </a:spcAft>
              <a:buSzPts val="1400"/>
              <a:buNone/>
            </a:pPr>
            <a:r>
              <a:rPr lang="tr-TR" sz="1200">
                <a:solidFill>
                  <a:srgbClr val="3C3B37"/>
                </a:solidFill>
                <a:latin typeface="Roboto"/>
                <a:ea typeface="Roboto"/>
                <a:cs typeface="Roboto"/>
                <a:sym typeface="Roboto"/>
              </a:rPr>
              <a:t>Ayrıca ekibi </a:t>
            </a:r>
            <a:r>
              <a:rPr lang="tr-TR" sz="1200" b="1">
                <a:solidFill>
                  <a:srgbClr val="3C3B37"/>
                </a:solidFill>
                <a:latin typeface="Roboto"/>
                <a:ea typeface="Roboto"/>
                <a:cs typeface="Roboto"/>
                <a:sym typeface="Roboto"/>
              </a:rPr>
              <a:t>her sprint döneminde mümkün olduğu kadar çok işi tamamlamaya zorluyor</a:t>
            </a:r>
            <a:r>
              <a:rPr lang="tr-TR" sz="1200">
                <a:solidFill>
                  <a:srgbClr val="3C3B37"/>
                </a:solidFill>
                <a:latin typeface="Roboto"/>
                <a:ea typeface="Roboto"/>
                <a:cs typeface="Roboto"/>
                <a:sym typeface="Roboto"/>
              </a:rPr>
              <a:t>.</a:t>
            </a:r>
            <a:endParaRPr/>
          </a:p>
          <a:p>
            <a:pPr marL="0" lvl="0" indent="0" algn="l" rtl="0">
              <a:lnSpc>
                <a:spcPct val="115000"/>
              </a:lnSpc>
              <a:spcBef>
                <a:spcPts val="0"/>
              </a:spcBef>
              <a:spcAft>
                <a:spcPts val="0"/>
              </a:spcAft>
              <a:buSzPts val="1400"/>
              <a:buNone/>
            </a:pP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SzPts val="1400"/>
              <a:buNone/>
            </a:pP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SzPts val="1400"/>
              <a:buNone/>
            </a:pPr>
            <a:r>
              <a:rPr lang="tr-TR" sz="1200">
                <a:solidFill>
                  <a:srgbClr val="3C3B37"/>
                </a:solidFill>
                <a:latin typeface="Roboto"/>
                <a:ea typeface="Roboto"/>
                <a:cs typeface="Roboto"/>
                <a:sym typeface="Roboto"/>
              </a:rPr>
              <a:t>P.O. always is ordering and working to ensure that the team has the clearly understood details of every request and also that each request is an order of priority.</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SzPts val="1400"/>
              <a:buNone/>
            </a:pPr>
            <a:r>
              <a:rPr lang="tr-TR" sz="1200">
                <a:solidFill>
                  <a:srgbClr val="3C3B37"/>
                </a:solidFill>
                <a:latin typeface="Roboto"/>
                <a:ea typeface="Roboto"/>
                <a:cs typeface="Roboto"/>
                <a:sym typeface="Roboto"/>
              </a:rPr>
              <a:t>They are also interacting on a daily basis with stakeholders. It's not enough for the people to interact with a team. </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SzPts val="1400"/>
              <a:buNone/>
            </a:pPr>
            <a:r>
              <a:rPr lang="tr-TR" sz="1200">
                <a:solidFill>
                  <a:srgbClr val="3C3B37"/>
                </a:solidFill>
                <a:latin typeface="Roboto"/>
                <a:ea typeface="Roboto"/>
                <a:cs typeface="Roboto"/>
                <a:sym typeface="Roboto"/>
              </a:rPr>
              <a:t>They must also be in tune with all the changes that are occurring within the business context.</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 As a result the keeper of the product vision he or she defines and manages the backlog of work to be done and prioritizes these work items.</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The PO is painfully aware that the work must be continuously sorted to the highest value.</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There are also pushing the team to complete as much work as possible in each short delivery period.</a:t>
            </a:r>
            <a:endParaRPr sz="1200">
              <a:solidFill>
                <a:srgbClr val="3C3B37"/>
              </a:solidFill>
              <a:latin typeface="Roboto"/>
              <a:ea typeface="Roboto"/>
              <a:cs typeface="Roboto"/>
              <a:sym typeface="Roboto"/>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Şimdi, </a:t>
            </a:r>
            <a:r>
              <a:rPr lang="tr-TR" sz="1200" b="1">
                <a:solidFill>
                  <a:srgbClr val="3C3B37"/>
                </a:solidFill>
                <a:latin typeface="Roboto"/>
                <a:ea typeface="Roboto"/>
                <a:cs typeface="Roboto"/>
                <a:sym typeface="Roboto"/>
              </a:rPr>
              <a:t>ekibin</a:t>
            </a:r>
            <a:r>
              <a:rPr lang="tr-TR" sz="1200">
                <a:solidFill>
                  <a:srgbClr val="3C3B37"/>
                </a:solidFill>
                <a:latin typeface="Roboto"/>
                <a:ea typeface="Roboto"/>
                <a:cs typeface="Roboto"/>
                <a:sym typeface="Roboto"/>
              </a:rPr>
              <a:t> bu </a:t>
            </a:r>
            <a:r>
              <a:rPr lang="tr-TR" sz="1200" b="1">
                <a:solidFill>
                  <a:srgbClr val="3C3B37"/>
                </a:solidFill>
                <a:latin typeface="Roboto"/>
                <a:ea typeface="Roboto"/>
                <a:cs typeface="Roboto"/>
                <a:sym typeface="Roboto"/>
              </a:rPr>
              <a:t>taleplere nasıl ayak uydurabileceğini </a:t>
            </a:r>
            <a:r>
              <a:rPr lang="tr-TR" sz="1200">
                <a:solidFill>
                  <a:srgbClr val="3C3B37"/>
                </a:solidFill>
                <a:latin typeface="Roboto"/>
                <a:ea typeface="Roboto"/>
                <a:cs typeface="Roboto"/>
                <a:sym typeface="Roboto"/>
              </a:rPr>
              <a:t>merak ediyorsanız, yalnız değilsiniz.</a:t>
            </a:r>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Scrumın kurucuları, “</a:t>
            </a:r>
            <a:r>
              <a:rPr lang="tr-TR" sz="1200" b="1">
                <a:solidFill>
                  <a:srgbClr val="3C3B37"/>
                </a:solidFill>
                <a:latin typeface="Roboto"/>
                <a:ea typeface="Roboto"/>
                <a:cs typeface="Roboto"/>
                <a:sym typeface="Roboto"/>
              </a:rPr>
              <a:t>Product Owner” rolüne karşı denge ihtiyacının </a:t>
            </a:r>
            <a:r>
              <a:rPr lang="tr-TR" sz="1200">
                <a:solidFill>
                  <a:srgbClr val="3C3B37"/>
                </a:solidFill>
                <a:latin typeface="Roboto"/>
                <a:ea typeface="Roboto"/>
                <a:cs typeface="Roboto"/>
                <a:sym typeface="Roboto"/>
              </a:rPr>
              <a:t>farkındadır.</a:t>
            </a:r>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Böylece bir usta rolü yarattılar. </a:t>
            </a:r>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Scrum master </a:t>
            </a:r>
            <a:r>
              <a:rPr lang="tr-TR" sz="1200" b="1">
                <a:solidFill>
                  <a:srgbClr val="3C3B37"/>
                </a:solidFill>
                <a:latin typeface="Roboto"/>
                <a:ea typeface="Roboto"/>
                <a:cs typeface="Roboto"/>
                <a:sym typeface="Roboto"/>
              </a:rPr>
              <a:t>ekibi korur ve süreci </a:t>
            </a:r>
            <a:r>
              <a:rPr lang="tr-TR" sz="1200">
                <a:solidFill>
                  <a:srgbClr val="3C3B37"/>
                </a:solidFill>
                <a:latin typeface="Roboto"/>
                <a:ea typeface="Roboto"/>
                <a:cs typeface="Roboto"/>
                <a:sym typeface="Roboto"/>
              </a:rPr>
              <a:t>korur.</a:t>
            </a:r>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Scrum Masters, herkesin Scrum teorisini, uygulamalarını, kurallarını ve değerlerini anlamasına yardımcı olarak bu sorumlulukları yerine getirir.</a:t>
            </a:r>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İnsanların talepleri ile ekibin ihtiyaçları arasında denge kurarlar.</a:t>
            </a:r>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Bu rol, ekiplerin sürdürülebilir bir seviyede performans göstermesini sağlayan ilk emniyet supabıdır. </a:t>
            </a:r>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Bitiş çizgisine ulaşmadan önce yanmalarını istemiyoruz.</a:t>
            </a:r>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Dolayısıyla Scrum Master'ların ideal olarak şunlara sahip olması gerekir:</a:t>
            </a:r>
            <a:endParaRPr/>
          </a:p>
          <a:p>
            <a:pPr marL="0" lvl="0" indent="0" algn="l" rtl="0">
              <a:lnSpc>
                <a:spcPct val="115000"/>
              </a:lnSpc>
              <a:spcBef>
                <a:spcPts val="0"/>
              </a:spcBef>
              <a:spcAft>
                <a:spcPts val="0"/>
              </a:spcAft>
              <a:buClr>
                <a:schemeClr val="dk1"/>
              </a:buClr>
              <a:buSzPts val="1100"/>
              <a:buFont typeface="Arial"/>
              <a:buNone/>
            </a:pPr>
            <a:r>
              <a:rPr lang="tr-TR" sz="1200" b="1">
                <a:solidFill>
                  <a:srgbClr val="3C3B37"/>
                </a:solidFill>
                <a:latin typeface="Roboto"/>
                <a:ea typeface="Roboto"/>
                <a:cs typeface="Roboto"/>
                <a:sym typeface="Roboto"/>
              </a:rPr>
              <a:t>Sorumlu</a:t>
            </a:r>
            <a:r>
              <a:rPr lang="tr-TR" sz="1200">
                <a:solidFill>
                  <a:srgbClr val="3C3B37"/>
                </a:solidFill>
                <a:latin typeface="Roboto"/>
                <a:ea typeface="Roboto"/>
                <a:cs typeface="Roboto"/>
                <a:sym typeface="Roboto"/>
              </a:rPr>
              <a:t>: Ekibi etkinleştirmek ve ekip çıktısını en üst düzeye çıkarmak</a:t>
            </a:r>
            <a:endParaRPr/>
          </a:p>
          <a:p>
            <a:pPr marL="0" lvl="0" indent="0" algn="l" rtl="0">
              <a:lnSpc>
                <a:spcPct val="115000"/>
              </a:lnSpc>
              <a:spcBef>
                <a:spcPts val="0"/>
              </a:spcBef>
              <a:spcAft>
                <a:spcPts val="0"/>
              </a:spcAft>
              <a:buClr>
                <a:schemeClr val="dk1"/>
              </a:buClr>
              <a:buSzPts val="1100"/>
              <a:buFont typeface="Arial"/>
              <a:buNone/>
            </a:pPr>
            <a:r>
              <a:rPr lang="tr-TR" sz="1200" b="1">
                <a:solidFill>
                  <a:srgbClr val="3C3B37"/>
                </a:solidFill>
                <a:latin typeface="Roboto"/>
                <a:ea typeface="Roboto"/>
                <a:cs typeface="Roboto"/>
                <a:sym typeface="Roboto"/>
              </a:rPr>
              <a:t>Mütevazı</a:t>
            </a:r>
            <a:r>
              <a:rPr lang="tr-TR" sz="1200">
                <a:solidFill>
                  <a:srgbClr val="3C3B37"/>
                </a:solidFill>
                <a:latin typeface="Roboto"/>
                <a:ea typeface="Roboto"/>
                <a:cs typeface="Roboto"/>
                <a:sym typeface="Roboto"/>
              </a:rPr>
              <a:t>: Takımın egoya izin vermeden zafere ulaşmasını sağlar</a:t>
            </a:r>
            <a:endParaRPr/>
          </a:p>
          <a:p>
            <a:pPr marL="0" lvl="0" indent="0" algn="l" rtl="0">
              <a:lnSpc>
                <a:spcPct val="115000"/>
              </a:lnSpc>
              <a:spcBef>
                <a:spcPts val="0"/>
              </a:spcBef>
              <a:spcAft>
                <a:spcPts val="0"/>
              </a:spcAft>
              <a:buClr>
                <a:schemeClr val="dk1"/>
              </a:buClr>
              <a:buSzPts val="1100"/>
              <a:buFont typeface="Arial"/>
              <a:buNone/>
            </a:pPr>
            <a:r>
              <a:rPr lang="tr-TR" sz="1200" b="1">
                <a:solidFill>
                  <a:srgbClr val="3C3B37"/>
                </a:solidFill>
                <a:latin typeface="Roboto"/>
                <a:ea typeface="Roboto"/>
                <a:cs typeface="Roboto"/>
                <a:sym typeface="Roboto"/>
              </a:rPr>
              <a:t>İşbirlikçi</a:t>
            </a:r>
            <a:r>
              <a:rPr lang="tr-TR" sz="1200">
                <a:solidFill>
                  <a:srgbClr val="3C3B37"/>
                </a:solidFill>
                <a:latin typeface="Roboto"/>
                <a:ea typeface="Roboto"/>
                <a:cs typeface="Roboto"/>
                <a:sym typeface="Roboto"/>
              </a:rPr>
              <a:t>: Takımda bir işbirliği kültürü yaratır</a:t>
            </a:r>
            <a:endParaRPr/>
          </a:p>
          <a:p>
            <a:pPr marL="0" lvl="0" indent="0" algn="l" rtl="0">
              <a:lnSpc>
                <a:spcPct val="115000"/>
              </a:lnSpc>
              <a:spcBef>
                <a:spcPts val="0"/>
              </a:spcBef>
              <a:spcAft>
                <a:spcPts val="0"/>
              </a:spcAft>
              <a:buClr>
                <a:schemeClr val="dk1"/>
              </a:buClr>
              <a:buSzPts val="1100"/>
              <a:buFont typeface="Arial"/>
              <a:buNone/>
            </a:pPr>
            <a:r>
              <a:rPr lang="tr-TR" sz="1200" b="1">
                <a:solidFill>
                  <a:srgbClr val="3C3B37"/>
                </a:solidFill>
                <a:latin typeface="Roboto"/>
                <a:ea typeface="Roboto"/>
                <a:cs typeface="Roboto"/>
                <a:sym typeface="Roboto"/>
              </a:rPr>
              <a:t>Bağlılık</a:t>
            </a:r>
            <a:r>
              <a:rPr lang="tr-TR" sz="1200">
                <a:solidFill>
                  <a:srgbClr val="3C3B37"/>
                </a:solidFill>
                <a:latin typeface="Roboto"/>
                <a:ea typeface="Roboto"/>
                <a:cs typeface="Roboto"/>
                <a:sym typeface="Roboto"/>
              </a:rPr>
              <a:t>: tam zamanlı Scrum Masters olmasalar bile takıma %100 bağlılık gösterin</a:t>
            </a:r>
            <a:endParaRPr/>
          </a:p>
          <a:p>
            <a:pPr marL="0" lvl="0" indent="0" algn="l" rtl="0">
              <a:lnSpc>
                <a:spcPct val="115000"/>
              </a:lnSpc>
              <a:spcBef>
                <a:spcPts val="0"/>
              </a:spcBef>
              <a:spcAft>
                <a:spcPts val="0"/>
              </a:spcAft>
              <a:buClr>
                <a:schemeClr val="dk1"/>
              </a:buClr>
              <a:buSzPts val="1100"/>
              <a:buFont typeface="Arial"/>
              <a:buNone/>
            </a:pPr>
            <a:r>
              <a:rPr lang="tr-TR" sz="1200" b="1">
                <a:solidFill>
                  <a:srgbClr val="3C3B37"/>
                </a:solidFill>
                <a:latin typeface="Roboto"/>
                <a:ea typeface="Roboto"/>
                <a:cs typeface="Roboto"/>
                <a:sym typeface="Roboto"/>
              </a:rPr>
              <a:t>Etkili</a:t>
            </a:r>
            <a:r>
              <a:rPr lang="tr-TR" sz="1200">
                <a:solidFill>
                  <a:srgbClr val="3C3B37"/>
                </a:solidFill>
                <a:latin typeface="Roboto"/>
                <a:ea typeface="Roboto"/>
                <a:cs typeface="Roboto"/>
                <a:sym typeface="Roboto"/>
              </a:rPr>
              <a:t>, Yetkisiz etki yapabilmek</a:t>
            </a:r>
            <a:endParaRPr/>
          </a:p>
          <a:p>
            <a:pPr marL="0" lvl="0" indent="0" algn="l" rtl="0">
              <a:lnSpc>
                <a:spcPct val="115000"/>
              </a:lnSpc>
              <a:spcBef>
                <a:spcPts val="0"/>
              </a:spcBef>
              <a:spcAft>
                <a:spcPts val="0"/>
              </a:spcAft>
              <a:buClr>
                <a:schemeClr val="dk1"/>
              </a:buClr>
              <a:buSzPts val="1100"/>
              <a:buFont typeface="Arial"/>
              <a:buNone/>
            </a:pPr>
            <a:r>
              <a:rPr lang="tr-TR" sz="1200" b="1">
                <a:solidFill>
                  <a:srgbClr val="3C3B37"/>
                </a:solidFill>
                <a:latin typeface="Roboto"/>
                <a:ea typeface="Roboto"/>
                <a:cs typeface="Roboto"/>
                <a:sym typeface="Roboto"/>
              </a:rPr>
              <a:t>Bilgili</a:t>
            </a:r>
            <a:r>
              <a:rPr lang="tr-TR" sz="1200">
                <a:solidFill>
                  <a:srgbClr val="3C3B37"/>
                </a:solidFill>
                <a:latin typeface="Roboto"/>
                <a:ea typeface="Roboto"/>
                <a:cs typeface="Roboto"/>
                <a:sym typeface="Roboto"/>
              </a:rPr>
              <a:t>: Scrum uzmanı ve teknik çevre bilgisi.</a:t>
            </a:r>
            <a:endParaRPr/>
          </a:p>
          <a:p>
            <a:pPr marL="0" lvl="0" indent="0" algn="l" rtl="0">
              <a:lnSpc>
                <a:spcPct val="115000"/>
              </a:lnSpc>
              <a:spcBef>
                <a:spcPts val="0"/>
              </a:spcBef>
              <a:spcAft>
                <a:spcPts val="0"/>
              </a:spcAft>
              <a:buClr>
                <a:schemeClr val="dk1"/>
              </a:buClr>
              <a:buSzPts val="1100"/>
              <a:buFont typeface="Arial"/>
              <a:buNone/>
            </a:pP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Now </a:t>
            </a:r>
            <a:r>
              <a:rPr lang="tr-TR" sz="1200" b="1">
                <a:solidFill>
                  <a:srgbClr val="3C3B37"/>
                </a:solidFill>
                <a:latin typeface="Roboto"/>
                <a:ea typeface="Roboto"/>
                <a:cs typeface="Roboto"/>
                <a:sym typeface="Roboto"/>
              </a:rPr>
              <a:t>if you're wondering how on earth the team can keep up with these demands you're not alone.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tr-TR" sz="1200" b="1">
                <a:solidFill>
                  <a:srgbClr val="3C3B37"/>
                </a:solidFill>
                <a:latin typeface="Roboto"/>
                <a:ea typeface="Roboto"/>
                <a:cs typeface="Roboto"/>
                <a:sym typeface="Roboto"/>
              </a:rPr>
              <a:t>The founders of scrum recognises the need for counter-balance to the “product owner” role.</a:t>
            </a:r>
            <a:endParaRPr sz="1200" b="1">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b="1">
                <a:solidFill>
                  <a:srgbClr val="3C3B37"/>
                </a:solidFill>
                <a:latin typeface="Roboto"/>
                <a:ea typeface="Roboto"/>
                <a:cs typeface="Roboto"/>
                <a:sym typeface="Roboto"/>
              </a:rPr>
              <a:t>So they created a role of master. </a:t>
            </a:r>
            <a:endParaRPr sz="1200" b="1">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b="1">
                <a:solidFill>
                  <a:srgbClr val="3C3B37"/>
                </a:solidFill>
                <a:latin typeface="Roboto"/>
                <a:ea typeface="Roboto"/>
                <a:cs typeface="Roboto"/>
                <a:sym typeface="Roboto"/>
              </a:rPr>
              <a:t> the scrum master</a:t>
            </a:r>
            <a:r>
              <a:rPr lang="tr-TR" sz="1200">
                <a:solidFill>
                  <a:srgbClr val="3C3B37"/>
                </a:solidFill>
                <a:latin typeface="Roboto"/>
                <a:ea typeface="Roboto"/>
                <a:cs typeface="Roboto"/>
                <a:sym typeface="Roboto"/>
              </a:rPr>
              <a:t> protects the team and protects the process.</a:t>
            </a:r>
            <a:endParaRPr sz="1200">
              <a:solidFill>
                <a:srgbClr val="3C3B37"/>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Scrum Masters fulfill these responsibilities by helping everyone understand Scrum theory, practices, rules, and values.</a:t>
            </a:r>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They balance the demands of the people against the needs of the team.</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This role is the first safety valve to ensure that teams are performing to a sustainable level. We don't want them to get burned out before they reach the finish line.</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C3B37"/>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tr-TR"/>
              <a:t>So Scrum Masters should ideally have: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Responsible: Activating the team and maximizing team output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Humble: Allows the team to achieve victory without letting the ego</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Collaborative: Creates a culture of collaboration in the team</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Commitment: show 100% commitment to the team, even if they are not full-time Scrum Masters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Influential, said: Being able to make an impact without authority</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Knowledgeable: Scrum expert and technical environmental knowledge</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t>Ürün Sahibine Scrum Master Hizmeti</a:t>
            </a:r>
            <a:endParaRPr/>
          </a:p>
          <a:p>
            <a:pPr marL="0" lvl="0" indent="0" algn="l" rtl="0">
              <a:lnSpc>
                <a:spcPct val="100000"/>
              </a:lnSpc>
              <a:spcBef>
                <a:spcPts val="0"/>
              </a:spcBef>
              <a:spcAft>
                <a:spcPts val="0"/>
              </a:spcAft>
              <a:buSzPts val="1400"/>
              <a:buNone/>
            </a:pPr>
            <a:r>
              <a:rPr lang="tr-TR"/>
              <a:t>Hedeflerin, kapsamın ve ürün alanının anlaşılmasını sağlamak</a:t>
            </a:r>
            <a:endParaRPr/>
          </a:p>
          <a:p>
            <a:pPr marL="0" lvl="0" indent="0" algn="l" rtl="0">
              <a:lnSpc>
                <a:spcPct val="100000"/>
              </a:lnSpc>
              <a:spcBef>
                <a:spcPts val="0"/>
              </a:spcBef>
              <a:spcAft>
                <a:spcPts val="0"/>
              </a:spcAft>
              <a:buSzPts val="1400"/>
              <a:buNone/>
            </a:pPr>
            <a:r>
              <a:rPr lang="tr-TR"/>
              <a:t>Etkili Ürün İş Listesi yönetimi için teknikler bulma</a:t>
            </a:r>
            <a:endParaRPr/>
          </a:p>
          <a:p>
            <a:pPr marL="0" lvl="0" indent="0" algn="l" rtl="0">
              <a:lnSpc>
                <a:spcPct val="100000"/>
              </a:lnSpc>
              <a:spcBef>
                <a:spcPts val="0"/>
              </a:spcBef>
              <a:spcAft>
                <a:spcPts val="0"/>
              </a:spcAft>
              <a:buSzPts val="1400"/>
              <a:buNone/>
            </a:pPr>
            <a:r>
              <a:rPr lang="tr-TR"/>
              <a:t>Scrum </a:t>
            </a:r>
            <a:r>
              <a:rPr lang="tr-TR" b="1"/>
              <a:t>Takımının</a:t>
            </a:r>
            <a:r>
              <a:rPr lang="tr-TR"/>
              <a:t> açık ve özlü Ürün </a:t>
            </a:r>
            <a:r>
              <a:rPr lang="tr-TR" b="1"/>
              <a:t>İş Listesi kalemlerine olan ihtiyacı anlamasına yardımcı olmak</a:t>
            </a:r>
            <a:endParaRPr/>
          </a:p>
          <a:p>
            <a:pPr marL="0" lvl="0" indent="0" algn="l" rtl="0">
              <a:lnSpc>
                <a:spcPct val="100000"/>
              </a:lnSpc>
              <a:spcBef>
                <a:spcPts val="0"/>
              </a:spcBef>
              <a:spcAft>
                <a:spcPts val="0"/>
              </a:spcAft>
              <a:buSzPts val="1400"/>
              <a:buNone/>
            </a:pPr>
            <a:r>
              <a:rPr lang="tr-TR"/>
              <a:t>Ampirik(deneysel) bir ortamda ürün planlamasını anlama</a:t>
            </a:r>
            <a:endParaRPr/>
          </a:p>
          <a:p>
            <a:pPr marL="0" lvl="0" indent="0" algn="l" rtl="0">
              <a:lnSpc>
                <a:spcPct val="100000"/>
              </a:lnSpc>
              <a:spcBef>
                <a:spcPts val="0"/>
              </a:spcBef>
              <a:spcAft>
                <a:spcPts val="0"/>
              </a:spcAft>
              <a:buSzPts val="1400"/>
              <a:buNone/>
            </a:pPr>
            <a:r>
              <a:rPr lang="tr-TR"/>
              <a:t>Ürün Sahibinin, değeri en üst düzeye çıkarmak için Ürün İş Listesini nasıl düzenleyeceğini bilmesini sağlamak</a:t>
            </a:r>
            <a:endParaRPr/>
          </a:p>
          <a:p>
            <a:pPr marL="0" lvl="0" indent="0" algn="l" rtl="0">
              <a:lnSpc>
                <a:spcPct val="100000"/>
              </a:lnSpc>
              <a:spcBef>
                <a:spcPts val="0"/>
              </a:spcBef>
              <a:spcAft>
                <a:spcPts val="0"/>
              </a:spcAft>
              <a:buSzPts val="1400"/>
              <a:buNone/>
            </a:pPr>
            <a:r>
              <a:rPr lang="tr-TR"/>
              <a:t>Çevikliği anlamak ve uygulamak İstendiği veya gerektiği gibi </a:t>
            </a:r>
            <a:endParaRPr/>
          </a:p>
          <a:p>
            <a:pPr marL="0" lvl="0" indent="0" algn="l" rtl="0">
              <a:lnSpc>
                <a:spcPct val="100000"/>
              </a:lnSpc>
              <a:spcBef>
                <a:spcPts val="0"/>
              </a:spcBef>
              <a:spcAft>
                <a:spcPts val="0"/>
              </a:spcAft>
              <a:buSzPts val="1400"/>
              <a:buNone/>
            </a:pPr>
            <a:r>
              <a:rPr lang="tr-TR"/>
              <a:t>Scrum etkinliklerini kolaylaştırmak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 Scrum Master serves to the Product Owner in different ways, including:</a:t>
            </a:r>
            <a:endParaRPr/>
          </a:p>
          <a:p>
            <a:pPr marL="457200" lvl="0" indent="-323850" algn="l" rtl="0">
              <a:lnSpc>
                <a:spcPct val="115000"/>
              </a:lnSpc>
              <a:spcBef>
                <a:spcPts val="380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Guaranteeing that everyone on the Scrum Team understands the aims, scope, and product domain as much as possible.</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Seeking strategies for efficient handling of Product Backlog.</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Helping the Scrum team appreciate the need for a product backlog list to be transparent and descriptive.</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Knowing product planning within an analytical framework.</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Ensuring the Company Owner understands how the product backlog can be managed to optimize profit.</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Comprehension and practice of agility.</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Offering scrum events as needed or necessary</a:t>
            </a:r>
            <a:endParaRPr sz="1500">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380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2" name="Google Shape;71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t>Scrum Master, Geliştirme Takımına </a:t>
            </a:r>
            <a:r>
              <a:rPr lang="tr-TR"/>
              <a:t>aşağıdakiler dahil olmak üzere farklı şekillerde </a:t>
            </a:r>
            <a:r>
              <a:rPr lang="tr-TR" b="1"/>
              <a:t>hizmet eder</a:t>
            </a:r>
            <a:r>
              <a:rPr lang="tr-TR"/>
              <a:t>:</a:t>
            </a:r>
            <a:endParaRPr/>
          </a:p>
          <a:p>
            <a:pPr marL="0" lvl="0" indent="0" algn="l" rtl="0">
              <a:lnSpc>
                <a:spcPct val="100000"/>
              </a:lnSpc>
              <a:spcBef>
                <a:spcPts val="0"/>
              </a:spcBef>
              <a:spcAft>
                <a:spcPts val="0"/>
              </a:spcAft>
              <a:buSzPts val="1400"/>
              <a:buNone/>
            </a:pPr>
            <a:endParaRPr b="0"/>
          </a:p>
          <a:p>
            <a:pPr marL="0" lvl="0" indent="0" algn="l" rtl="0">
              <a:lnSpc>
                <a:spcPct val="100000"/>
              </a:lnSpc>
              <a:spcBef>
                <a:spcPts val="0"/>
              </a:spcBef>
              <a:spcAft>
                <a:spcPts val="0"/>
              </a:spcAft>
              <a:buSzPts val="1400"/>
              <a:buNone/>
            </a:pPr>
            <a:r>
              <a:rPr lang="tr-TR" b="0"/>
              <a:t>Geliştirme Ekibine kendi kendine organizasyon ve işlevler arası koçluk yapma</a:t>
            </a:r>
            <a:endParaRPr/>
          </a:p>
          <a:p>
            <a:pPr marL="0" lvl="0" indent="0" algn="l" rtl="0">
              <a:lnSpc>
                <a:spcPct val="100000"/>
              </a:lnSpc>
              <a:spcBef>
                <a:spcPts val="0"/>
              </a:spcBef>
              <a:spcAft>
                <a:spcPts val="0"/>
              </a:spcAft>
              <a:buSzPts val="1400"/>
              <a:buNone/>
            </a:pPr>
            <a:r>
              <a:rPr lang="tr-TR" b="0"/>
              <a:t>Geliştirme Ekibinin yüksek değerli ürünler yaratmasına yardımcı olmak</a:t>
            </a:r>
            <a:endParaRPr/>
          </a:p>
          <a:p>
            <a:pPr marL="0" lvl="0" indent="0" algn="l" rtl="0">
              <a:lnSpc>
                <a:spcPct val="100000"/>
              </a:lnSpc>
              <a:spcBef>
                <a:spcPts val="0"/>
              </a:spcBef>
              <a:spcAft>
                <a:spcPts val="0"/>
              </a:spcAft>
              <a:buSzPts val="1400"/>
              <a:buNone/>
            </a:pPr>
            <a:r>
              <a:rPr lang="tr-TR" b="0"/>
              <a:t>Geliştirme Ekibinin ilerlemesinin / başarısının önündeki engellerin kaldırılması</a:t>
            </a:r>
            <a:endParaRPr/>
          </a:p>
          <a:p>
            <a:pPr marL="0" lvl="0" indent="0" algn="l" rtl="0">
              <a:lnSpc>
                <a:spcPct val="100000"/>
              </a:lnSpc>
              <a:spcBef>
                <a:spcPts val="0"/>
              </a:spcBef>
              <a:spcAft>
                <a:spcPts val="0"/>
              </a:spcAft>
              <a:buSzPts val="1400"/>
              <a:buNone/>
            </a:pPr>
            <a:r>
              <a:rPr lang="tr-TR" b="0"/>
              <a:t>İstendiği veya ihtiyaç duyulduğu şekilde Scrum etkinliklerini sağlamak / kolaylaştırmak</a:t>
            </a:r>
            <a:endParaRPr/>
          </a:p>
          <a:p>
            <a:pPr marL="0" lvl="0" indent="0" algn="l" rtl="0">
              <a:lnSpc>
                <a:spcPct val="100000"/>
              </a:lnSpc>
              <a:spcBef>
                <a:spcPts val="0"/>
              </a:spcBef>
              <a:spcAft>
                <a:spcPts val="0"/>
              </a:spcAft>
              <a:buSzPts val="1400"/>
              <a:buNone/>
            </a:pPr>
            <a:r>
              <a:rPr lang="tr-TR" b="0"/>
              <a:t>Scrum'ın henüz tam olarak benimsenmediği ve anlaşılmadığı organizasyonel ortamlarda Geliştirme Takımına koçluk yapmak</a:t>
            </a:r>
            <a:endParaRPr/>
          </a:p>
          <a:p>
            <a:pPr marL="0" lvl="0" indent="0" algn="l" rtl="0">
              <a:lnSpc>
                <a:spcPct val="100000"/>
              </a:lnSpc>
              <a:spcBef>
                <a:spcPts val="0"/>
              </a:spcBef>
              <a:spcAft>
                <a:spcPts val="0"/>
              </a:spcAft>
              <a:buSzPts val="1400"/>
              <a:buNone/>
            </a:pPr>
            <a:endParaRPr b="0"/>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 Scrum Master serves to the Development Team in different ways, including:</a:t>
            </a:r>
            <a:endParaRPr/>
          </a:p>
          <a:p>
            <a:pPr marL="0" lvl="0" indent="0" algn="l" rtl="0">
              <a:lnSpc>
                <a:spcPct val="100000"/>
              </a:lnSpc>
              <a:spcBef>
                <a:spcPts val="0"/>
              </a:spcBef>
              <a:spcAft>
                <a:spcPts val="0"/>
              </a:spcAft>
              <a:buSzPts val="1400"/>
              <a:buNone/>
            </a:pPr>
            <a:endParaRPr/>
          </a:p>
          <a:p>
            <a:pPr marL="457200" lvl="0" indent="-323850" algn="l" rtl="0">
              <a:lnSpc>
                <a:spcPct val="115000"/>
              </a:lnSpc>
              <a:spcBef>
                <a:spcPts val="380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Helping the marketing team build value-added goods.</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Removing barriers to success from the development Team.</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Providing Scrum events as requested or required.</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Coaching the Development team in corporate environments where Scrum is still not completely implemented and recognized.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solidFill>
                  <a:schemeClr val="dk1"/>
                </a:solidFill>
              </a:rPr>
              <a:t>🍐 This is a Pear Deck Multiple Choice Slide. Your current options are: A: Dictates the development team how to do things, B: Orders the items in the Product Backlog to best achieve goals and missions, C: Serves the development team and shields them from any distractions, </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who is scrum master what is  his or her role? </a:t>
            </a:r>
            <a:endParaRPr/>
          </a:p>
          <a:p>
            <a:pPr marL="0" lvl="0" indent="0" algn="l" rtl="0">
              <a:lnSpc>
                <a:spcPct val="100000"/>
              </a:lnSpc>
              <a:spcBef>
                <a:spcPts val="0"/>
              </a:spcBef>
              <a:spcAft>
                <a:spcPts val="0"/>
              </a:spcAft>
              <a:buSzPts val="1400"/>
              <a:buNone/>
            </a:pPr>
            <a:endParaRPr b="1">
              <a:solidFill>
                <a:schemeClr val="dk1"/>
              </a:solidFill>
            </a:endParaRPr>
          </a:p>
          <a:p>
            <a:pPr marL="0" marR="0" lvl="0" indent="0" algn="l" rtl="0">
              <a:lnSpc>
                <a:spcPct val="100000"/>
              </a:lnSpc>
              <a:spcBef>
                <a:spcPts val="0"/>
              </a:spcBef>
              <a:spcAft>
                <a:spcPts val="0"/>
              </a:spcAft>
              <a:buClr>
                <a:srgbClr val="000000"/>
              </a:buClr>
              <a:buSzPts val="1100"/>
              <a:buFont typeface="Arial"/>
              <a:buNone/>
            </a:pPr>
            <a:r>
              <a:rPr lang="tr-TR" sz="1700" b="0" i="0" u="none" strike="noStrike" cap="none">
                <a:solidFill>
                  <a:srgbClr val="0A3534"/>
                </a:solidFill>
                <a:latin typeface="Proxima Nova Semibold"/>
                <a:ea typeface="Proxima Nova Semibold"/>
                <a:cs typeface="Proxima Nova Semibold"/>
                <a:sym typeface="Proxima Nova Semibold"/>
              </a:rPr>
              <a:t>A : Geliştirme ekibine işlerin nasıl yapılacağını dikte eder,</a:t>
            </a:r>
            <a:endParaRPr/>
          </a:p>
          <a:p>
            <a:pPr marL="0" marR="0" lvl="0" indent="0" algn="l" rtl="0">
              <a:lnSpc>
                <a:spcPct val="100000"/>
              </a:lnSpc>
              <a:spcBef>
                <a:spcPts val="0"/>
              </a:spcBef>
              <a:spcAft>
                <a:spcPts val="0"/>
              </a:spcAft>
              <a:buClr>
                <a:srgbClr val="000000"/>
              </a:buClr>
              <a:buSzPts val="1100"/>
              <a:buFont typeface="Arial"/>
              <a:buNone/>
            </a:pPr>
            <a:r>
              <a:rPr lang="tr-TR" sz="1700" b="0" i="0" u="none" strike="noStrike" cap="none">
                <a:solidFill>
                  <a:srgbClr val="0A3534"/>
                </a:solidFill>
                <a:latin typeface="Proxima Nova Semibold"/>
                <a:ea typeface="Proxima Nova Semibold"/>
                <a:cs typeface="Proxima Nova Semibold"/>
                <a:sym typeface="Proxima Nova Semibold"/>
              </a:rPr>
              <a:t>B: product backlog daki kalemleri hedeflere ve misyonlara en iyi şekilde ulaşmak için sıralar,</a:t>
            </a:r>
            <a:endParaRPr/>
          </a:p>
          <a:p>
            <a:pPr marL="0" marR="0" lvl="0" indent="0" algn="l" rtl="0">
              <a:lnSpc>
                <a:spcPct val="100000"/>
              </a:lnSpc>
              <a:spcBef>
                <a:spcPts val="0"/>
              </a:spcBef>
              <a:spcAft>
                <a:spcPts val="0"/>
              </a:spcAft>
              <a:buClr>
                <a:srgbClr val="000000"/>
              </a:buClr>
              <a:buSzPts val="1100"/>
              <a:buFont typeface="Arial"/>
              <a:buNone/>
            </a:pPr>
            <a:r>
              <a:rPr lang="tr-TR" sz="1700" b="0" i="0" u="none" strike="noStrike" cap="none">
                <a:solidFill>
                  <a:srgbClr val="0A3534"/>
                </a:solidFill>
                <a:latin typeface="Proxima Nova Semibold"/>
                <a:ea typeface="Proxima Nova Semibold"/>
                <a:cs typeface="Proxima Nova Semibold"/>
                <a:sym typeface="Proxima Nova Semibold"/>
              </a:rPr>
              <a:t>C: Geliştirme ekibine hizmet eder ve onları dikkat dağıtıcı şeylerden korur</a:t>
            </a:r>
            <a:endParaRPr/>
          </a:p>
          <a:p>
            <a:pPr marL="0" marR="0" lvl="0" indent="0" algn="l" rtl="0">
              <a:lnSpc>
                <a:spcPct val="100000"/>
              </a:lnSpc>
              <a:spcBef>
                <a:spcPts val="0"/>
              </a:spcBef>
              <a:spcAft>
                <a:spcPts val="0"/>
              </a:spcAft>
              <a:buClr>
                <a:srgbClr val="000000"/>
              </a:buClr>
              <a:buSzPts val="1100"/>
              <a:buFont typeface="Arial"/>
              <a:buNone/>
            </a:pPr>
            <a:endParaRPr sz="1700" b="0" i="0" u="none" strike="noStrike" cap="none">
              <a:solidFill>
                <a:srgbClr val="0A3534"/>
              </a:solidFill>
              <a:latin typeface="Proxima Nova Semibold"/>
              <a:ea typeface="Proxima Nova Semibold"/>
              <a:cs typeface="Proxima Nova Semibold"/>
              <a:sym typeface="Proxima Nova Semibold"/>
            </a:endParaRPr>
          </a:p>
          <a:p>
            <a:pPr marL="0" marR="0" lvl="0" indent="0" algn="l" rtl="0">
              <a:lnSpc>
                <a:spcPct val="100000"/>
              </a:lnSpc>
              <a:spcBef>
                <a:spcPts val="0"/>
              </a:spcBef>
              <a:spcAft>
                <a:spcPts val="0"/>
              </a:spcAft>
              <a:buClr>
                <a:srgbClr val="000000"/>
              </a:buClr>
              <a:buSzPts val="1100"/>
              <a:buFont typeface="Arial"/>
              <a:buNone/>
            </a:pPr>
            <a:r>
              <a:rPr lang="tr-TR" sz="1700" b="0" i="0" u="none" strike="noStrike" cap="none">
                <a:solidFill>
                  <a:srgbClr val="0A3534"/>
                </a:solidFill>
                <a:latin typeface="Proxima Nova Semibold"/>
                <a:ea typeface="Proxima Nova Semibold"/>
                <a:cs typeface="Proxima Nova Semibold"/>
                <a:sym typeface="Proxima Nova Semibold"/>
              </a:rPr>
              <a:t>What is the role of the Scrum Master?</a:t>
            </a:r>
            <a:endParaRPr/>
          </a:p>
          <a:p>
            <a:pPr marL="0" marR="0" lvl="0" indent="0" algn="l" rtl="0">
              <a:lnSpc>
                <a:spcPct val="100000"/>
              </a:lnSpc>
              <a:spcBef>
                <a:spcPts val="0"/>
              </a:spcBef>
              <a:spcAft>
                <a:spcPts val="0"/>
              </a:spcAft>
              <a:buClr>
                <a:srgbClr val="000000"/>
              </a:buClr>
              <a:buSzPts val="1100"/>
              <a:buFont typeface="Arial"/>
              <a:buNone/>
            </a:pPr>
            <a:endParaRPr sz="1700" b="0" i="0" u="none" strike="noStrike" cap="none">
              <a:solidFill>
                <a:srgbClr val="0A3534"/>
              </a:solidFill>
              <a:latin typeface="Proxima Nova Semibold"/>
              <a:ea typeface="Proxima Nova Semibold"/>
              <a:cs typeface="Proxima Nova Semibold"/>
              <a:sym typeface="Proxima Nova Semibold"/>
            </a:endParaRPr>
          </a:p>
          <a:p>
            <a:pPr marL="0" marR="0" lvl="0" indent="0" algn="l" rtl="0">
              <a:lnSpc>
                <a:spcPct val="100000"/>
              </a:lnSpc>
              <a:spcBef>
                <a:spcPts val="0"/>
              </a:spcBef>
              <a:spcAft>
                <a:spcPts val="0"/>
              </a:spcAft>
              <a:buClr>
                <a:srgbClr val="000000"/>
              </a:buClr>
              <a:buSzPts val="1100"/>
              <a:buFont typeface="Arial"/>
              <a:buNone/>
            </a:pPr>
            <a:r>
              <a:rPr lang="tr-TR" sz="1700" b="0" i="0" u="none" strike="noStrike" cap="none">
                <a:solidFill>
                  <a:srgbClr val="0A3534"/>
                </a:solidFill>
                <a:latin typeface="Proxima Nova Semibold"/>
                <a:ea typeface="Proxima Nova Semibold"/>
                <a:cs typeface="Proxima Nova Semibold"/>
                <a:sym typeface="Proxima Nova Semibold"/>
              </a:rPr>
              <a:t>maybe you can say also B is true but the point is scrum master does not order, maybe we can say just guide and follow the process. </a:t>
            </a:r>
            <a:endParaRPr/>
          </a:p>
          <a:p>
            <a:pPr marL="0" marR="0" lvl="0" indent="0" algn="l" rtl="0">
              <a:lnSpc>
                <a:spcPct val="100000"/>
              </a:lnSpc>
              <a:spcBef>
                <a:spcPts val="0"/>
              </a:spcBef>
              <a:spcAft>
                <a:spcPts val="0"/>
              </a:spcAft>
              <a:buClr>
                <a:srgbClr val="000000"/>
              </a:buClr>
              <a:buSzPts val="1100"/>
              <a:buFont typeface="Arial"/>
              <a:buNone/>
            </a:pPr>
            <a:r>
              <a:rPr lang="tr-TR" sz="1700" b="0" i="0" u="none" strike="noStrike" cap="none">
                <a:solidFill>
                  <a:srgbClr val="0A3534"/>
                </a:solidFill>
                <a:latin typeface="Proxima Nova Semibold"/>
                <a:ea typeface="Proxima Nova Semibold"/>
                <a:cs typeface="Proxima Nova Semibold"/>
                <a:sym typeface="Proxima Nova Semibold"/>
              </a:rPr>
              <a:t>so  the answer is C.</a:t>
            </a:r>
            <a:endParaRPr/>
          </a:p>
          <a:p>
            <a:pPr marL="0" lvl="0" indent="0" algn="l" rtl="0">
              <a:lnSpc>
                <a:spcPct val="100000"/>
              </a:lnSpc>
              <a:spcBef>
                <a:spcPts val="0"/>
              </a:spcBef>
              <a:spcAft>
                <a:spcPts val="0"/>
              </a:spcAft>
              <a:buSzPts val="1400"/>
              <a:buNone/>
            </a:pPr>
            <a:endParaRPr b="1">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solidFill>
                  <a:schemeClr val="dk1"/>
                </a:solidFill>
              </a:rPr>
              <a:t>🍐 This is a Pear Deck Multiple Choice Slide. Your current options are: A: Product Owner, B: Scrum Master, </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Lets answer this question</a:t>
            </a: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Hangisi projeye müşterinin bakış açısından bakar?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3" name="Google Shape;75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a:t>Geliştirme Ekibi, </a:t>
            </a:r>
            <a:endParaRPr/>
          </a:p>
          <a:p>
            <a:pPr marL="0" lvl="0" indent="0" algn="l" rtl="0">
              <a:lnSpc>
                <a:spcPct val="100000"/>
              </a:lnSpc>
              <a:spcBef>
                <a:spcPts val="0"/>
              </a:spcBef>
              <a:spcAft>
                <a:spcPts val="0"/>
              </a:spcAft>
              <a:buClr>
                <a:schemeClr val="dk1"/>
              </a:buClr>
              <a:buSzPts val="1100"/>
              <a:buFont typeface="Arial"/>
              <a:buNone/>
            </a:pPr>
            <a:r>
              <a:rPr lang="tr-TR"/>
              <a:t>her Sprint'in (yineleme) sonunda "</a:t>
            </a:r>
            <a:r>
              <a:rPr lang="tr-TR" b="1"/>
              <a:t>Bitti" tanımını karşılayan, ürünün </a:t>
            </a:r>
            <a:r>
              <a:rPr lang="tr-TR"/>
              <a:t>potansiyel olarak serbest bırakılabilir bir bölümünü </a:t>
            </a:r>
            <a:r>
              <a:rPr lang="tr-TR" b="1"/>
              <a:t>teslim etmekten </a:t>
            </a:r>
            <a:r>
              <a:rPr lang="tr-TR"/>
              <a:t>sorumlu profesyonellerden oluşur.</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Sprint İncelemesinde "Bitti" tanımını karşılayan bir ürün parçası gereklidir.</a:t>
            </a:r>
            <a:endParaRPr/>
          </a:p>
          <a:p>
            <a:pPr marL="0" lvl="0" indent="0" algn="l" rtl="0">
              <a:lnSpc>
                <a:spcPct val="100000"/>
              </a:lnSpc>
              <a:spcBef>
                <a:spcPts val="0"/>
              </a:spcBef>
              <a:spcAft>
                <a:spcPts val="0"/>
              </a:spcAft>
              <a:buClr>
                <a:schemeClr val="dk1"/>
              </a:buClr>
              <a:buSzPts val="1100"/>
              <a:buFont typeface="Arial"/>
              <a:buNone/>
            </a:pPr>
            <a:r>
              <a:rPr lang="tr-TR"/>
              <a:t>Ürün Parçasını yalnızca Geliştirme Ekibinin üyeleri geliştirir.</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Geliştirme Ekipleri, kendi çalışmalarını organize etmek ve yönetmek için kuruluş tarafından kurulan ve yetkilendirilen ekiplerdir.</a:t>
            </a:r>
            <a:endParaRPr/>
          </a:p>
          <a:p>
            <a:pPr marL="0" lvl="0" indent="0" algn="l" rtl="0">
              <a:lnSpc>
                <a:spcPct val="100000"/>
              </a:lnSpc>
              <a:spcBef>
                <a:spcPts val="0"/>
              </a:spcBef>
              <a:spcAft>
                <a:spcPts val="0"/>
              </a:spcAft>
              <a:buClr>
                <a:schemeClr val="dk1"/>
              </a:buClr>
              <a:buSzPts val="1100"/>
              <a:buFont typeface="Arial"/>
              <a:buNone/>
            </a:pPr>
            <a:r>
              <a:rPr lang="tr-TR"/>
              <a:t>Ortaya çıkan </a:t>
            </a:r>
            <a:r>
              <a:rPr lang="tr-TR" b="1"/>
              <a:t>sinerji, </a:t>
            </a:r>
            <a:r>
              <a:rPr lang="tr-TR"/>
              <a:t>Geliştirme Ekibinin genel </a:t>
            </a:r>
            <a:r>
              <a:rPr lang="tr-TR" b="1"/>
              <a:t>verimliliğini ve etkinliğini en üst düzeye çıkarır</a:t>
            </a:r>
            <a:r>
              <a:rPr lang="tr-TR"/>
              <a: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The Development Team consists of professionals who are responsible for delivering a potentially releasable part of the product that meets the definition of "Done" at the end of each Sprint (iteration).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A piece of product that meets the definition of "Done" in the Sprint Review is required. Only members of the Development Team develop the Increment.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r>
              <a:rPr lang="tr-TR"/>
              <a:t>Development Teams are teams established and empowered by the organization to organize and manage their own work. The resulting synergy maximizes the Development Team's overall efficiency and effectiveness.</a:t>
            </a:r>
            <a:endParaRPr/>
          </a:p>
          <a:p>
            <a:pPr marL="0" lvl="0" indent="0" algn="l" rtl="0">
              <a:lnSpc>
                <a:spcPct val="100000"/>
              </a:lnSpc>
              <a:spcBef>
                <a:spcPts val="0"/>
              </a:spcBef>
              <a:spcAft>
                <a:spcPts val="0"/>
              </a:spcAft>
              <a:buSzPts val="1400"/>
              <a:buNone/>
            </a:pPr>
            <a:endParaRPr/>
          </a:p>
          <a:p>
            <a:pPr marL="0" lvl="0" indent="0" algn="l" rtl="0">
              <a:lnSpc>
                <a:spcPct val="218181"/>
              </a:lnSpc>
              <a:spcBef>
                <a:spcPts val="1700"/>
              </a:spcBef>
              <a:spcAft>
                <a:spcPts val="0"/>
              </a:spcAft>
              <a:buSzPts val="1400"/>
              <a:buNone/>
            </a:pPr>
            <a:endParaRPr sz="1200">
              <a:solidFill>
                <a:srgbClr val="29292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What do you think about this slide?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6" name="Google Shape;766;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tr-TR" sz="1200" b="1">
                <a:solidFill>
                  <a:srgbClr val="292929"/>
                </a:solidFill>
                <a:highlight>
                  <a:srgbClr val="FFFFFF"/>
                </a:highlight>
                <a:latin typeface="Georgia"/>
                <a:ea typeface="Georgia"/>
                <a:cs typeface="Georgia"/>
                <a:sym typeface="Georgia"/>
              </a:rPr>
              <a:t>Kendilerini organize ediyorlar</a:t>
            </a:r>
            <a:r>
              <a:rPr lang="tr-TR" sz="1200">
                <a:solidFill>
                  <a:srgbClr val="292929"/>
                </a:solidFill>
                <a:highlight>
                  <a:srgbClr val="FFFFFF"/>
                </a:highlight>
                <a:latin typeface="Georgia"/>
                <a:ea typeface="Georgia"/>
                <a:cs typeface="Georgia"/>
                <a:sym typeface="Georgia"/>
              </a:rPr>
              <a:t>. </a:t>
            </a:r>
            <a:endParaRPr/>
          </a:p>
          <a:p>
            <a:pPr marL="0" lvl="0" indent="0" algn="l" rtl="0">
              <a:lnSpc>
                <a:spcPct val="100000"/>
              </a:lnSpc>
              <a:spcBef>
                <a:spcPts val="0"/>
              </a:spcBef>
              <a:spcAft>
                <a:spcPts val="0"/>
              </a:spcAft>
              <a:buClr>
                <a:schemeClr val="dk1"/>
              </a:buClr>
              <a:buSzPts val="1100"/>
              <a:buFont typeface="Arial"/>
              <a:buNone/>
            </a:pPr>
            <a:endParaRPr sz="1200">
              <a:solidFill>
                <a:srgbClr val="29292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Clr>
                <a:schemeClr val="dk1"/>
              </a:buClr>
              <a:buSzPts val="1100"/>
              <a:buFont typeface="Arial"/>
              <a:buNone/>
            </a:pPr>
            <a:r>
              <a:rPr lang="tr-TR" sz="1200">
                <a:solidFill>
                  <a:srgbClr val="292929"/>
                </a:solidFill>
                <a:highlight>
                  <a:srgbClr val="FFFFFF"/>
                </a:highlight>
                <a:latin typeface="Georgia"/>
                <a:ea typeface="Georgia"/>
                <a:cs typeface="Georgia"/>
                <a:sym typeface="Georgia"/>
              </a:rPr>
              <a:t>Geliştirme Takımı üyeleri 'programcılar'dır.</a:t>
            </a:r>
            <a:endParaRPr/>
          </a:p>
          <a:p>
            <a:pPr marL="0" lvl="0" indent="0" algn="l" rtl="0">
              <a:lnSpc>
                <a:spcPct val="100000"/>
              </a:lnSpc>
              <a:spcBef>
                <a:spcPts val="0"/>
              </a:spcBef>
              <a:spcAft>
                <a:spcPts val="0"/>
              </a:spcAft>
              <a:buClr>
                <a:schemeClr val="dk1"/>
              </a:buClr>
              <a:buSzPts val="1100"/>
              <a:buFont typeface="Arial"/>
              <a:buNone/>
            </a:pPr>
            <a:r>
              <a:rPr lang="tr-TR" sz="1200">
                <a:solidFill>
                  <a:srgbClr val="292929"/>
                </a:solidFill>
                <a:highlight>
                  <a:srgbClr val="FFFFFF"/>
                </a:highlight>
                <a:latin typeface="Georgia"/>
                <a:ea typeface="Georgia"/>
                <a:cs typeface="Georgia"/>
                <a:sym typeface="Georgia"/>
              </a:rPr>
              <a:t>Bunun anlamı, Geliştirme Ekibinin tüm üyelerinin karmaşık ortamlarda ürün veya hizmetler geliştirmek için birlikte çalışmasıdır.</a:t>
            </a:r>
            <a:endParaRPr/>
          </a:p>
          <a:p>
            <a:pPr marL="0" lvl="0" indent="0" algn="l" rtl="0">
              <a:lnSpc>
                <a:spcPct val="100000"/>
              </a:lnSpc>
              <a:spcBef>
                <a:spcPts val="0"/>
              </a:spcBef>
              <a:spcAft>
                <a:spcPts val="0"/>
              </a:spcAft>
              <a:buClr>
                <a:schemeClr val="dk1"/>
              </a:buClr>
              <a:buSzPts val="1100"/>
              <a:buFont typeface="Arial"/>
              <a:buNone/>
            </a:pPr>
            <a:r>
              <a:rPr lang="tr-TR" sz="1200">
                <a:solidFill>
                  <a:srgbClr val="292929"/>
                </a:solidFill>
                <a:highlight>
                  <a:srgbClr val="FFFFFF"/>
                </a:highlight>
                <a:latin typeface="Georgia"/>
                <a:ea typeface="Georgia"/>
                <a:cs typeface="Georgia"/>
                <a:sym typeface="Georgia"/>
              </a:rPr>
              <a:t>Geliştirme Takımları aşağıdaki özelliklere sahiptir:</a:t>
            </a:r>
            <a:endParaRPr/>
          </a:p>
          <a:p>
            <a:pPr marL="0" lvl="0" indent="0" algn="l" rtl="0">
              <a:lnSpc>
                <a:spcPct val="100000"/>
              </a:lnSpc>
              <a:spcBef>
                <a:spcPts val="0"/>
              </a:spcBef>
              <a:spcAft>
                <a:spcPts val="0"/>
              </a:spcAft>
              <a:buClr>
                <a:schemeClr val="dk1"/>
              </a:buClr>
              <a:buSzPts val="1100"/>
              <a:buFont typeface="Arial"/>
              <a:buNone/>
            </a:pPr>
            <a:r>
              <a:rPr lang="tr-TR" sz="1200">
                <a:solidFill>
                  <a:srgbClr val="292929"/>
                </a:solidFill>
                <a:highlight>
                  <a:srgbClr val="FFFFFF"/>
                </a:highlight>
                <a:latin typeface="Georgia"/>
                <a:ea typeface="Georgia"/>
                <a:cs typeface="Georgia"/>
                <a:sym typeface="Georgia"/>
              </a:rPr>
              <a:t>Hiç </a:t>
            </a:r>
            <a:r>
              <a:rPr lang="tr-TR" sz="1200" b="1">
                <a:solidFill>
                  <a:srgbClr val="292929"/>
                </a:solidFill>
                <a:highlight>
                  <a:srgbClr val="FFFFFF"/>
                </a:highlight>
                <a:latin typeface="Georgia"/>
                <a:ea typeface="Georgia"/>
                <a:cs typeface="Georgia"/>
                <a:sym typeface="Georgia"/>
              </a:rPr>
              <a:t>kimse (Scrum Master bile</a:t>
            </a:r>
            <a:r>
              <a:rPr lang="tr-TR" sz="1200">
                <a:solidFill>
                  <a:srgbClr val="292929"/>
                </a:solidFill>
                <a:highlight>
                  <a:srgbClr val="FFFFFF"/>
                </a:highlight>
                <a:latin typeface="Georgia"/>
                <a:ea typeface="Georgia"/>
                <a:cs typeface="Georgia"/>
                <a:sym typeface="Georgia"/>
              </a:rPr>
              <a:t>) Geliştirme Takımına Ürün İş Listesini potansiyel olarak yayınlanabilir işlevsellik Parçalarına </a:t>
            </a:r>
            <a:r>
              <a:rPr lang="tr-TR" sz="1200" b="1">
                <a:solidFill>
                  <a:srgbClr val="292929"/>
                </a:solidFill>
                <a:highlight>
                  <a:srgbClr val="FFFFFF"/>
                </a:highlight>
                <a:latin typeface="Georgia"/>
                <a:ea typeface="Georgia"/>
                <a:cs typeface="Georgia"/>
                <a:sym typeface="Georgia"/>
              </a:rPr>
              <a:t>nasıl</a:t>
            </a:r>
            <a:r>
              <a:rPr lang="tr-TR" sz="1200">
                <a:solidFill>
                  <a:srgbClr val="292929"/>
                </a:solidFill>
                <a:highlight>
                  <a:srgbClr val="FFFFFF"/>
                </a:highlight>
                <a:latin typeface="Georgia"/>
                <a:ea typeface="Georgia"/>
                <a:cs typeface="Georgia"/>
                <a:sym typeface="Georgia"/>
              </a:rPr>
              <a:t> dönüştüreceğini </a:t>
            </a:r>
            <a:r>
              <a:rPr lang="tr-TR" sz="1200" b="1">
                <a:solidFill>
                  <a:srgbClr val="292929"/>
                </a:solidFill>
                <a:highlight>
                  <a:srgbClr val="FFFFFF"/>
                </a:highlight>
                <a:latin typeface="Georgia"/>
                <a:ea typeface="Georgia"/>
                <a:cs typeface="Georgia"/>
                <a:sym typeface="Georgia"/>
              </a:rPr>
              <a:t>söylemez</a:t>
            </a:r>
            <a:r>
              <a:rPr lang="tr-TR" sz="1200">
                <a:solidFill>
                  <a:srgbClr val="292929"/>
                </a:solidFill>
                <a:highlight>
                  <a:srgbClr val="FFFFFF"/>
                </a:highlight>
                <a:latin typeface="Georgia"/>
                <a:ea typeface="Georgia"/>
                <a:cs typeface="Georgia"/>
                <a:sym typeface="Georgia"/>
              </a:rPr>
              <a:t>;</a:t>
            </a:r>
            <a:endParaRPr/>
          </a:p>
          <a:p>
            <a:pPr marL="0" lvl="0" indent="0" algn="l" rtl="0">
              <a:lnSpc>
                <a:spcPct val="100000"/>
              </a:lnSpc>
              <a:spcBef>
                <a:spcPts val="0"/>
              </a:spcBef>
              <a:spcAft>
                <a:spcPts val="0"/>
              </a:spcAft>
              <a:buClr>
                <a:schemeClr val="dk1"/>
              </a:buClr>
              <a:buSzPts val="1100"/>
              <a:buFont typeface="Arial"/>
              <a:buNone/>
            </a:pPr>
            <a:r>
              <a:rPr lang="tr-TR" sz="1200">
                <a:solidFill>
                  <a:srgbClr val="292929"/>
                </a:solidFill>
                <a:highlight>
                  <a:srgbClr val="FFFFFF"/>
                </a:highlight>
                <a:latin typeface="Georgia"/>
                <a:ea typeface="Georgia"/>
                <a:cs typeface="Georgia"/>
                <a:sym typeface="Georgia"/>
              </a:rPr>
              <a:t>Geliştirme Ekipleri,</a:t>
            </a:r>
            <a:r>
              <a:rPr lang="tr-TR" sz="1200" b="1">
                <a:solidFill>
                  <a:srgbClr val="292929"/>
                </a:solidFill>
                <a:highlight>
                  <a:srgbClr val="FFFFFF"/>
                </a:highlight>
                <a:latin typeface="Georgia"/>
                <a:ea typeface="Georgia"/>
                <a:cs typeface="Georgia"/>
                <a:sym typeface="Georgia"/>
              </a:rPr>
              <a:t> bir ürün Parçası oluşturmak için gerekli tüm becerilere sahip</a:t>
            </a:r>
            <a:r>
              <a:rPr lang="tr-TR" sz="1200">
                <a:solidFill>
                  <a:srgbClr val="292929"/>
                </a:solidFill>
                <a:highlight>
                  <a:srgbClr val="FFFFFF"/>
                </a:highlight>
                <a:latin typeface="Georgia"/>
                <a:ea typeface="Georgia"/>
                <a:cs typeface="Georgia"/>
                <a:sym typeface="Georgia"/>
              </a:rPr>
              <a:t>, çapraz işlevlidir;</a:t>
            </a:r>
            <a:endParaRPr/>
          </a:p>
          <a:p>
            <a:pPr marL="0" lvl="0" indent="0" algn="l" rtl="0">
              <a:lnSpc>
                <a:spcPct val="100000"/>
              </a:lnSpc>
              <a:spcBef>
                <a:spcPts val="0"/>
              </a:spcBef>
              <a:spcAft>
                <a:spcPts val="0"/>
              </a:spcAft>
              <a:buClr>
                <a:schemeClr val="dk1"/>
              </a:buClr>
              <a:buSzPts val="1100"/>
              <a:buFont typeface="Arial"/>
              <a:buNone/>
            </a:pPr>
            <a:r>
              <a:rPr lang="tr-TR" sz="1200">
                <a:solidFill>
                  <a:srgbClr val="292929"/>
                </a:solidFill>
                <a:highlight>
                  <a:srgbClr val="FFFFFF"/>
                </a:highlight>
                <a:latin typeface="Georgia"/>
                <a:ea typeface="Georgia"/>
                <a:cs typeface="Georgia"/>
                <a:sym typeface="Georgia"/>
              </a:rPr>
              <a:t>Scrum, kişi tarafından gerçekleştirilen işe bakılmaksızın Geliştirme Takımı üyeleri için hiçbir unvan tanımaz;</a:t>
            </a:r>
            <a:endParaRPr/>
          </a:p>
          <a:p>
            <a:pPr marL="0" lvl="0" indent="0" algn="l" rtl="0">
              <a:lnSpc>
                <a:spcPct val="100000"/>
              </a:lnSpc>
              <a:spcBef>
                <a:spcPts val="0"/>
              </a:spcBef>
              <a:spcAft>
                <a:spcPts val="0"/>
              </a:spcAft>
              <a:buClr>
                <a:schemeClr val="dk1"/>
              </a:buClr>
              <a:buSzPts val="1100"/>
              <a:buFont typeface="Arial"/>
              <a:buNone/>
            </a:pPr>
            <a:r>
              <a:rPr lang="tr-TR" sz="1200">
                <a:solidFill>
                  <a:srgbClr val="292929"/>
                </a:solidFill>
                <a:highlight>
                  <a:srgbClr val="FFFFFF"/>
                </a:highlight>
                <a:latin typeface="Georgia"/>
                <a:ea typeface="Georgia"/>
                <a:cs typeface="Georgia"/>
                <a:sym typeface="Georgia"/>
              </a:rPr>
              <a:t>Scrum, test, mimari, operasyonlar veya iş analizi gibi ele alınması gereken alanlardan bağımsız olarak Geliştirme Takımında hiçbir alt takımı tanımaz; ve,</a:t>
            </a:r>
            <a:r>
              <a:rPr lang="tr-TR" sz="1200" b="1">
                <a:solidFill>
                  <a:srgbClr val="292929"/>
                </a:solidFill>
                <a:highlight>
                  <a:srgbClr val="FFFFFF"/>
                </a:highlight>
                <a:latin typeface="Georgia"/>
                <a:ea typeface="Georgia"/>
                <a:cs typeface="Georgia"/>
                <a:sym typeface="Georgia"/>
              </a:rPr>
              <a:t>Bireysel</a:t>
            </a:r>
            <a:r>
              <a:rPr lang="tr-TR" sz="1200">
                <a:solidFill>
                  <a:srgbClr val="292929"/>
                </a:solidFill>
                <a:highlight>
                  <a:srgbClr val="FFFFFF"/>
                </a:highlight>
                <a:latin typeface="Georgia"/>
                <a:ea typeface="Georgia"/>
                <a:cs typeface="Georgia"/>
                <a:sym typeface="Georgia"/>
              </a:rPr>
              <a:t> Geliştirme Ekibi üyelerinin </a:t>
            </a:r>
            <a:r>
              <a:rPr lang="tr-TR" sz="1200" b="1">
                <a:solidFill>
                  <a:srgbClr val="292929"/>
                </a:solidFill>
                <a:highlight>
                  <a:srgbClr val="FFFFFF"/>
                </a:highlight>
                <a:latin typeface="Georgia"/>
                <a:ea typeface="Georgia"/>
                <a:cs typeface="Georgia"/>
                <a:sym typeface="Georgia"/>
              </a:rPr>
              <a:t>özel becerileri ve odak alanları olabilir</a:t>
            </a:r>
            <a:r>
              <a:rPr lang="tr-TR" sz="1200">
                <a:solidFill>
                  <a:srgbClr val="292929"/>
                </a:solidFill>
                <a:highlight>
                  <a:srgbClr val="FFFFFF"/>
                </a:highlight>
                <a:latin typeface="Georgia"/>
                <a:ea typeface="Georgia"/>
                <a:cs typeface="Georgia"/>
                <a:sym typeface="Georgia"/>
              </a:rPr>
              <a:t>, ancak </a:t>
            </a:r>
            <a:r>
              <a:rPr lang="tr-TR" sz="1200" b="1">
                <a:solidFill>
                  <a:srgbClr val="292929"/>
                </a:solidFill>
                <a:highlight>
                  <a:srgbClr val="FFFFFF"/>
                </a:highlight>
                <a:latin typeface="Georgia"/>
                <a:ea typeface="Georgia"/>
                <a:cs typeface="Georgia"/>
                <a:sym typeface="Georgia"/>
              </a:rPr>
              <a:t>hesap verme </a:t>
            </a:r>
            <a:r>
              <a:rPr lang="tr-TR" sz="1200">
                <a:solidFill>
                  <a:srgbClr val="292929"/>
                </a:solidFill>
                <a:highlight>
                  <a:srgbClr val="FFFFFF"/>
                </a:highlight>
                <a:latin typeface="Georgia"/>
                <a:ea typeface="Georgia"/>
                <a:cs typeface="Georgia"/>
                <a:sym typeface="Georgia"/>
              </a:rPr>
              <a:t>sorumluluğu bir bütün olarak </a:t>
            </a:r>
            <a:r>
              <a:rPr lang="tr-TR" sz="1200" b="1">
                <a:solidFill>
                  <a:srgbClr val="292929"/>
                </a:solidFill>
                <a:highlight>
                  <a:srgbClr val="FFFFFF"/>
                </a:highlight>
                <a:latin typeface="Georgia"/>
                <a:ea typeface="Georgia"/>
                <a:cs typeface="Georgia"/>
                <a:sym typeface="Georgia"/>
              </a:rPr>
              <a:t>Geliştirme Ekibine </a:t>
            </a:r>
            <a:r>
              <a:rPr lang="tr-TR" sz="1200">
                <a:solidFill>
                  <a:srgbClr val="292929"/>
                </a:solidFill>
                <a:highlight>
                  <a:srgbClr val="FFFFFF"/>
                </a:highlight>
                <a:latin typeface="Georgia"/>
                <a:ea typeface="Georgia"/>
                <a:cs typeface="Georgia"/>
                <a:sym typeface="Georgia"/>
              </a:rPr>
              <a:t>aittir.</a:t>
            </a:r>
            <a:endParaRPr/>
          </a:p>
          <a:p>
            <a:pPr marL="0" lvl="0" indent="0" algn="l" rtl="0">
              <a:lnSpc>
                <a:spcPct val="100000"/>
              </a:lnSpc>
              <a:spcBef>
                <a:spcPts val="0"/>
              </a:spcBef>
              <a:spcAft>
                <a:spcPts val="0"/>
              </a:spcAft>
              <a:buClr>
                <a:schemeClr val="dk1"/>
              </a:buClr>
              <a:buSzPts val="1100"/>
              <a:buFont typeface="Arial"/>
              <a:buNone/>
            </a:pPr>
            <a:endParaRPr sz="1200">
              <a:solidFill>
                <a:srgbClr val="29292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Clr>
                <a:schemeClr val="dk1"/>
              </a:buClr>
              <a:buSzPts val="1100"/>
              <a:buFont typeface="Arial"/>
              <a:buNone/>
            </a:pPr>
            <a:r>
              <a:rPr lang="tr-TR" sz="1200">
                <a:solidFill>
                  <a:srgbClr val="292929"/>
                </a:solidFill>
                <a:highlight>
                  <a:srgbClr val="FFFFFF"/>
                </a:highlight>
                <a:latin typeface="Georgia"/>
                <a:ea typeface="Georgia"/>
                <a:cs typeface="Georgia"/>
                <a:sym typeface="Georgia"/>
              </a:rPr>
              <a:t>Development Team members are ‘programmers’. </a:t>
            </a:r>
            <a:endParaRPr sz="1200">
              <a:solidFill>
                <a:srgbClr val="29292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Clr>
                <a:schemeClr val="dk1"/>
              </a:buClr>
              <a:buSzPts val="1100"/>
              <a:buFont typeface="Arial"/>
              <a:buNone/>
            </a:pPr>
            <a:r>
              <a:rPr lang="tr-TR" sz="1200">
                <a:solidFill>
                  <a:srgbClr val="292929"/>
                </a:solidFill>
                <a:highlight>
                  <a:srgbClr val="FFFFFF"/>
                </a:highlight>
                <a:latin typeface="Georgia"/>
                <a:ea typeface="Georgia"/>
                <a:cs typeface="Georgia"/>
                <a:sym typeface="Georgia"/>
              </a:rPr>
              <a:t>What it means is that all members of the Development Team are working together to develop products or services in complex environments. </a:t>
            </a:r>
            <a:endParaRPr sz="1200">
              <a:solidFill>
                <a:srgbClr val="29292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Clr>
                <a:schemeClr val="dk1"/>
              </a:buClr>
              <a:buSzPts val="1100"/>
              <a:buFont typeface="Arial"/>
              <a:buNone/>
            </a:pPr>
            <a:r>
              <a:rPr lang="tr-TR" sz="1200">
                <a:solidFill>
                  <a:srgbClr val="292929"/>
                </a:solidFill>
                <a:highlight>
                  <a:srgbClr val="FFFFFF"/>
                </a:highlight>
                <a:latin typeface="Georgia"/>
                <a:ea typeface="Georgia"/>
                <a:cs typeface="Georgia"/>
                <a:sym typeface="Georgia"/>
              </a:rPr>
              <a:t>Development Teams have the following characteristics:</a:t>
            </a:r>
            <a:endParaRPr sz="1200">
              <a:solidFill>
                <a:srgbClr val="292929"/>
              </a:solidFill>
              <a:highlight>
                <a:srgbClr val="FFFFFF"/>
              </a:highlight>
              <a:latin typeface="Georgia"/>
              <a:ea typeface="Georgia"/>
              <a:cs typeface="Georgia"/>
              <a:sym typeface="Georgia"/>
            </a:endParaRPr>
          </a:p>
          <a:p>
            <a:pPr marL="749300" lvl="0" indent="-304800" algn="l" rtl="0">
              <a:lnSpc>
                <a:spcPct val="218181"/>
              </a:lnSpc>
              <a:spcBef>
                <a:spcPts val="3200"/>
              </a:spcBef>
              <a:spcAft>
                <a:spcPts val="0"/>
              </a:spcAft>
              <a:buClr>
                <a:srgbClr val="292929"/>
              </a:buClr>
              <a:buSzPts val="1200"/>
              <a:buFont typeface="Georgia"/>
              <a:buAutoNum type="arabicPeriod"/>
            </a:pPr>
            <a:r>
              <a:rPr lang="tr-TR" sz="1200">
                <a:solidFill>
                  <a:srgbClr val="292929"/>
                </a:solidFill>
                <a:highlight>
                  <a:srgbClr val="FFFFFF"/>
                </a:highlight>
                <a:latin typeface="Georgia"/>
                <a:ea typeface="Georgia"/>
                <a:cs typeface="Georgia"/>
                <a:sym typeface="Georgia"/>
              </a:rPr>
              <a:t>They are self-organizing. No one (not even the Scrum Master) tells the Development Team how to turn Product Backlog into Increments of potentially releasable functionality;</a:t>
            </a:r>
            <a:endParaRPr sz="1200">
              <a:solidFill>
                <a:srgbClr val="292929"/>
              </a:solidFill>
              <a:highlight>
                <a:srgbClr val="FFFFFF"/>
              </a:highlight>
              <a:latin typeface="Georgia"/>
              <a:ea typeface="Georgia"/>
              <a:cs typeface="Georgia"/>
              <a:sym typeface="Georgia"/>
            </a:endParaRPr>
          </a:p>
          <a:p>
            <a:pPr marL="749300" lvl="0" indent="-304800" algn="l" rtl="0">
              <a:lnSpc>
                <a:spcPct val="218181"/>
              </a:lnSpc>
              <a:spcBef>
                <a:spcPts val="0"/>
              </a:spcBef>
              <a:spcAft>
                <a:spcPts val="0"/>
              </a:spcAft>
              <a:buClr>
                <a:srgbClr val="292929"/>
              </a:buClr>
              <a:buSzPts val="1200"/>
              <a:buFont typeface="Georgia"/>
              <a:buAutoNum type="arabicPeriod"/>
            </a:pPr>
            <a:r>
              <a:rPr lang="tr-TR" sz="1200">
                <a:solidFill>
                  <a:srgbClr val="292929"/>
                </a:solidFill>
                <a:highlight>
                  <a:srgbClr val="FFFFFF"/>
                </a:highlight>
                <a:latin typeface="Georgia"/>
                <a:ea typeface="Georgia"/>
                <a:cs typeface="Georgia"/>
                <a:sym typeface="Georgia"/>
              </a:rPr>
              <a:t>Development Teams are cross-functional, with all the skills as a team necessary to create a product Increment;</a:t>
            </a:r>
            <a:endParaRPr sz="1200">
              <a:solidFill>
                <a:srgbClr val="292929"/>
              </a:solidFill>
              <a:highlight>
                <a:srgbClr val="FFFFFF"/>
              </a:highlight>
              <a:latin typeface="Georgia"/>
              <a:ea typeface="Georgia"/>
              <a:cs typeface="Georgia"/>
              <a:sym typeface="Georgia"/>
            </a:endParaRPr>
          </a:p>
          <a:p>
            <a:pPr marL="749300" lvl="0" indent="-304800" algn="l" rtl="0">
              <a:lnSpc>
                <a:spcPct val="218181"/>
              </a:lnSpc>
              <a:spcBef>
                <a:spcPts val="0"/>
              </a:spcBef>
              <a:spcAft>
                <a:spcPts val="0"/>
              </a:spcAft>
              <a:buClr>
                <a:srgbClr val="292929"/>
              </a:buClr>
              <a:buSzPts val="1200"/>
              <a:buFont typeface="Georgia"/>
              <a:buAutoNum type="arabicPeriod"/>
            </a:pPr>
            <a:r>
              <a:rPr lang="tr-TR" sz="1200">
                <a:solidFill>
                  <a:srgbClr val="292929"/>
                </a:solidFill>
                <a:highlight>
                  <a:srgbClr val="FFFFFF"/>
                </a:highlight>
                <a:latin typeface="Georgia"/>
                <a:ea typeface="Georgia"/>
                <a:cs typeface="Georgia"/>
                <a:sym typeface="Georgia"/>
              </a:rPr>
              <a:t>Scrum recognizes no titles for Development Team members, regardless of the work being performed by the person;</a:t>
            </a:r>
            <a:endParaRPr sz="1200">
              <a:solidFill>
                <a:srgbClr val="292929"/>
              </a:solidFill>
              <a:highlight>
                <a:srgbClr val="FFFFFF"/>
              </a:highlight>
              <a:latin typeface="Georgia"/>
              <a:ea typeface="Georgia"/>
              <a:cs typeface="Georgia"/>
              <a:sym typeface="Georgia"/>
            </a:endParaRPr>
          </a:p>
          <a:p>
            <a:pPr marL="749300" lvl="0" indent="-304800" algn="l" rtl="0">
              <a:lnSpc>
                <a:spcPct val="218181"/>
              </a:lnSpc>
              <a:spcBef>
                <a:spcPts val="0"/>
              </a:spcBef>
              <a:spcAft>
                <a:spcPts val="0"/>
              </a:spcAft>
              <a:buClr>
                <a:srgbClr val="292929"/>
              </a:buClr>
              <a:buSzPts val="1200"/>
              <a:buFont typeface="Georgia"/>
              <a:buAutoNum type="arabicPeriod"/>
            </a:pPr>
            <a:r>
              <a:rPr lang="tr-TR" sz="1200">
                <a:solidFill>
                  <a:srgbClr val="292929"/>
                </a:solidFill>
                <a:highlight>
                  <a:srgbClr val="FFFFFF"/>
                </a:highlight>
                <a:latin typeface="Georgia"/>
                <a:ea typeface="Georgia"/>
                <a:cs typeface="Georgia"/>
                <a:sym typeface="Georgia"/>
              </a:rPr>
              <a:t>Scrum recognizes no sub-teams in the Development Team, regardless of domains that need to be addressed like testing, architecture, operations, or business analysis; and,</a:t>
            </a:r>
            <a:endParaRPr sz="1200">
              <a:solidFill>
                <a:srgbClr val="292929"/>
              </a:solidFill>
              <a:highlight>
                <a:srgbClr val="FFFFFF"/>
              </a:highlight>
              <a:latin typeface="Georgia"/>
              <a:ea typeface="Georgia"/>
              <a:cs typeface="Georgia"/>
              <a:sym typeface="Georgia"/>
            </a:endParaRPr>
          </a:p>
          <a:p>
            <a:pPr marL="749300" lvl="0" indent="-304800" algn="l" rtl="0">
              <a:lnSpc>
                <a:spcPct val="218181"/>
              </a:lnSpc>
              <a:spcBef>
                <a:spcPts val="0"/>
              </a:spcBef>
              <a:spcAft>
                <a:spcPts val="0"/>
              </a:spcAft>
              <a:buClr>
                <a:srgbClr val="292929"/>
              </a:buClr>
              <a:buSzPts val="1200"/>
              <a:buFont typeface="Georgia"/>
              <a:buAutoNum type="arabicPeriod"/>
            </a:pPr>
            <a:r>
              <a:rPr lang="tr-TR" sz="1200">
                <a:solidFill>
                  <a:srgbClr val="292929"/>
                </a:solidFill>
                <a:highlight>
                  <a:srgbClr val="FFFFFF"/>
                </a:highlight>
                <a:latin typeface="Georgia"/>
                <a:ea typeface="Georgia"/>
                <a:cs typeface="Georgia"/>
                <a:sym typeface="Georgia"/>
              </a:rPr>
              <a:t>Individual Development Team members may have specialized skills and areas of focus, but accountability belongs to the Development Team as a whole.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2" name="Google Shape;782;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200">
                <a:solidFill>
                  <a:srgbClr val="222222"/>
                </a:solidFill>
                <a:highlight>
                  <a:srgbClr val="FFFFFF"/>
                </a:highlight>
              </a:rPr>
              <a:t>Optimal ekip büyüklüğü için evrensel olarak doğru bir cevap yoktur, ancak ekibiniz için en iyi neyin işe yarayacağını belirlerken göz önünde bulundurmaya değer birkaç faktör vardır.</a:t>
            </a:r>
            <a:endParaRPr/>
          </a:p>
          <a:p>
            <a:pPr marL="0" lvl="0" indent="0" algn="l" rtl="0">
              <a:lnSpc>
                <a:spcPct val="100000"/>
              </a:lnSpc>
              <a:spcBef>
                <a:spcPts val="0"/>
              </a:spcBef>
              <a:spcAft>
                <a:spcPts val="0"/>
              </a:spcAft>
              <a:buSzPts val="1400"/>
              <a:buNone/>
            </a:pPr>
            <a:r>
              <a:rPr lang="tr-TR" sz="1200">
                <a:solidFill>
                  <a:srgbClr val="222222"/>
                </a:solidFill>
                <a:highlight>
                  <a:srgbClr val="FFFFFF"/>
                </a:highlight>
              </a:rPr>
              <a:t>Bir takımda, her birey başka bir bireyle bağlantı kuracak ve benzersiz bir ilişki oluşturacaktır. </a:t>
            </a:r>
            <a:endParaRPr/>
          </a:p>
          <a:p>
            <a:pPr marL="0" lvl="0" indent="0" algn="l" rtl="0">
              <a:lnSpc>
                <a:spcPct val="100000"/>
              </a:lnSpc>
              <a:spcBef>
                <a:spcPts val="0"/>
              </a:spcBef>
              <a:spcAft>
                <a:spcPts val="0"/>
              </a:spcAft>
              <a:buSzPts val="1400"/>
              <a:buNone/>
            </a:pPr>
            <a:r>
              <a:rPr lang="tr-TR" sz="1200">
                <a:solidFill>
                  <a:srgbClr val="222222"/>
                </a:solidFill>
                <a:highlight>
                  <a:srgbClr val="FFFFFF"/>
                </a:highlight>
              </a:rPr>
              <a:t>Ekip ne kadar büyük olursa, ilişkiler o kadar fazla olur.</a:t>
            </a:r>
            <a:endParaRPr/>
          </a:p>
          <a:p>
            <a:pPr marL="0" lvl="0" indent="0" algn="l" rtl="0">
              <a:lnSpc>
                <a:spcPct val="100000"/>
              </a:lnSpc>
              <a:spcBef>
                <a:spcPts val="0"/>
              </a:spcBef>
              <a:spcAft>
                <a:spcPts val="0"/>
              </a:spcAft>
              <a:buSzPts val="1400"/>
              <a:buNone/>
            </a:pPr>
            <a:r>
              <a:rPr lang="tr-TR" sz="1200">
                <a:solidFill>
                  <a:srgbClr val="222222"/>
                </a:solidFill>
                <a:highlight>
                  <a:srgbClr val="FFFFFF"/>
                </a:highlight>
              </a:rPr>
              <a:t>Bu neden önemli ve size nasıl yardımcı olabilir?</a:t>
            </a:r>
            <a:endParaRPr/>
          </a:p>
          <a:p>
            <a:pPr marL="0" lvl="0" indent="0" algn="l" rtl="0">
              <a:lnSpc>
                <a:spcPct val="100000"/>
              </a:lnSpc>
              <a:spcBef>
                <a:spcPts val="0"/>
              </a:spcBef>
              <a:spcAft>
                <a:spcPts val="0"/>
              </a:spcAft>
              <a:buSzPts val="1400"/>
              <a:buNone/>
            </a:pPr>
            <a:r>
              <a:rPr lang="tr-TR" sz="1200">
                <a:solidFill>
                  <a:srgbClr val="222222"/>
                </a:solidFill>
                <a:highlight>
                  <a:srgbClr val="FFFFFF"/>
                </a:highlight>
              </a:rPr>
              <a:t>Her </a:t>
            </a:r>
            <a:r>
              <a:rPr lang="tr-TR" sz="1200" b="1">
                <a:solidFill>
                  <a:srgbClr val="222222"/>
                </a:solidFill>
                <a:highlight>
                  <a:srgbClr val="FFFFFF"/>
                </a:highlight>
              </a:rPr>
              <a:t>yeni kişi</a:t>
            </a:r>
            <a:r>
              <a:rPr lang="tr-TR" sz="1200">
                <a:solidFill>
                  <a:srgbClr val="222222"/>
                </a:solidFill>
                <a:highlight>
                  <a:srgbClr val="FFFFFF"/>
                </a:highlight>
              </a:rPr>
              <a:t>, Takıma bir miktar </a:t>
            </a:r>
            <a:r>
              <a:rPr lang="tr-TR" sz="1200" b="1">
                <a:solidFill>
                  <a:srgbClr val="222222"/>
                </a:solidFill>
                <a:highlight>
                  <a:srgbClr val="FFFFFF"/>
                </a:highlight>
              </a:rPr>
              <a:t>bireysel üretkenlik katar</a:t>
            </a:r>
            <a:r>
              <a:rPr lang="tr-TR" sz="1200">
                <a:solidFill>
                  <a:srgbClr val="222222"/>
                </a:solidFill>
                <a:highlight>
                  <a:srgbClr val="FFFFFF"/>
                </a:highlight>
              </a:rPr>
              <a:t>, ancak aynı zamanda, katlanarak artan sayıda ilişki biçimindeki </a:t>
            </a:r>
            <a:r>
              <a:rPr lang="tr-TR" sz="1200" b="1">
                <a:solidFill>
                  <a:srgbClr val="222222"/>
                </a:solidFill>
                <a:highlight>
                  <a:srgbClr val="FFFFFF"/>
                </a:highlight>
              </a:rPr>
              <a:t>iletişim yükünü de arttırır</a:t>
            </a:r>
            <a:r>
              <a:rPr lang="tr-TR" sz="1200">
                <a:solidFill>
                  <a:srgbClr val="222222"/>
                </a:solidFill>
                <a:highlight>
                  <a:srgbClr val="FFFFFF"/>
                </a:highlight>
              </a:rPr>
              <a:t>. </a:t>
            </a:r>
            <a:endParaRPr/>
          </a:p>
          <a:p>
            <a:pPr marL="0" lvl="0" indent="0" algn="l" rtl="0">
              <a:lnSpc>
                <a:spcPct val="100000"/>
              </a:lnSpc>
              <a:spcBef>
                <a:spcPts val="0"/>
              </a:spcBef>
              <a:spcAft>
                <a:spcPts val="0"/>
              </a:spcAft>
              <a:buSzPts val="1400"/>
              <a:buNone/>
            </a:pPr>
            <a:r>
              <a:rPr lang="tr-TR" sz="1200">
                <a:solidFill>
                  <a:srgbClr val="222222"/>
                </a:solidFill>
                <a:highlight>
                  <a:srgbClr val="FFFFFF"/>
                </a:highlight>
              </a:rPr>
              <a:t>Bir </a:t>
            </a:r>
            <a:r>
              <a:rPr lang="tr-TR" sz="1200" b="1">
                <a:solidFill>
                  <a:srgbClr val="222222"/>
                </a:solidFill>
                <a:highlight>
                  <a:srgbClr val="FFFFFF"/>
                </a:highlight>
              </a:rPr>
              <a:t>ekibi 5 kişiden 7 </a:t>
            </a:r>
            <a:r>
              <a:rPr lang="tr-TR" sz="1200">
                <a:solidFill>
                  <a:srgbClr val="222222"/>
                </a:solidFill>
                <a:highlight>
                  <a:srgbClr val="FFFFFF"/>
                </a:highlight>
              </a:rPr>
              <a:t>kişiye çıkarmak için </a:t>
            </a:r>
            <a:r>
              <a:rPr lang="tr-TR" sz="1200" b="1">
                <a:solidFill>
                  <a:srgbClr val="222222"/>
                </a:solidFill>
                <a:highlight>
                  <a:srgbClr val="FFFFFF"/>
                </a:highlight>
              </a:rPr>
              <a:t>ilişki sayısını iki katından fazlasına </a:t>
            </a:r>
            <a:r>
              <a:rPr lang="tr-TR" sz="1200">
                <a:solidFill>
                  <a:srgbClr val="222222"/>
                </a:solidFill>
                <a:highlight>
                  <a:srgbClr val="FFFFFF"/>
                </a:highlight>
              </a:rPr>
              <a:t>çıkarmanız gerekir.</a:t>
            </a:r>
            <a:endParaRPr/>
          </a:p>
          <a:p>
            <a:pPr marL="0" lvl="0" indent="0" algn="l" rtl="0">
              <a:lnSpc>
                <a:spcPct val="100000"/>
              </a:lnSpc>
              <a:spcBef>
                <a:spcPts val="0"/>
              </a:spcBef>
              <a:spcAft>
                <a:spcPts val="0"/>
              </a:spcAft>
              <a:buSzPts val="1400"/>
              <a:buNone/>
            </a:pPr>
            <a:r>
              <a:rPr lang="tr-TR" sz="1200">
                <a:solidFill>
                  <a:srgbClr val="222222"/>
                </a:solidFill>
                <a:highlight>
                  <a:srgbClr val="FFFFFF"/>
                </a:highlight>
              </a:rPr>
              <a:t>Genel bir kural, insanların her gün iş yerinde tipik olarak </a:t>
            </a:r>
            <a:r>
              <a:rPr lang="tr-TR" sz="1200" b="1">
                <a:solidFill>
                  <a:srgbClr val="222222"/>
                </a:solidFill>
                <a:highlight>
                  <a:srgbClr val="FFFFFF"/>
                </a:highlight>
              </a:rPr>
              <a:t>3 ila 5 saat arasında üretken </a:t>
            </a:r>
            <a:r>
              <a:rPr lang="tr-TR" sz="1200">
                <a:solidFill>
                  <a:srgbClr val="222222"/>
                </a:solidFill>
                <a:highlight>
                  <a:srgbClr val="FFFFFF"/>
                </a:highlight>
              </a:rPr>
              <a:t>zamanları olduğunu öne sürer. </a:t>
            </a:r>
            <a:endParaRPr/>
          </a:p>
          <a:p>
            <a:pPr marL="0" lvl="0" indent="0" algn="l" rtl="0">
              <a:lnSpc>
                <a:spcPct val="100000"/>
              </a:lnSpc>
              <a:spcBef>
                <a:spcPts val="0"/>
              </a:spcBef>
              <a:spcAft>
                <a:spcPts val="0"/>
              </a:spcAft>
              <a:buSzPts val="1400"/>
              <a:buNone/>
            </a:pPr>
            <a:r>
              <a:rPr lang="tr-TR" sz="1200" b="1">
                <a:solidFill>
                  <a:srgbClr val="222222"/>
                </a:solidFill>
                <a:highlight>
                  <a:srgbClr val="FFFFFF"/>
                </a:highlight>
              </a:rPr>
              <a:t>Ekip büyüdükçe</a:t>
            </a:r>
            <a:r>
              <a:rPr lang="tr-TR" sz="1200">
                <a:solidFill>
                  <a:srgbClr val="222222"/>
                </a:solidFill>
                <a:highlight>
                  <a:srgbClr val="FFFFFF"/>
                </a:highlight>
              </a:rPr>
              <a:t>, </a:t>
            </a:r>
            <a:r>
              <a:rPr lang="tr-TR" sz="1200" b="1">
                <a:solidFill>
                  <a:srgbClr val="222222"/>
                </a:solidFill>
                <a:highlight>
                  <a:srgbClr val="FFFFFF"/>
                </a:highlight>
              </a:rPr>
              <a:t>ya üretkenliği kaybederiz </a:t>
            </a:r>
            <a:r>
              <a:rPr lang="tr-TR" sz="1200">
                <a:solidFill>
                  <a:srgbClr val="222222"/>
                </a:solidFill>
                <a:highlight>
                  <a:srgbClr val="FFFFFF"/>
                </a:highlight>
              </a:rPr>
              <a:t>ya da daha sık olarak, akranlarımızla etkileşim kurmak için </a:t>
            </a:r>
            <a:r>
              <a:rPr lang="tr-TR" sz="1200" b="1">
                <a:solidFill>
                  <a:srgbClr val="222222"/>
                </a:solidFill>
                <a:highlight>
                  <a:srgbClr val="FFFFFF"/>
                </a:highlight>
              </a:rPr>
              <a:t>üretken zamanı feda etmek yerine sosyal olarak geri çekilmeye başlarız</a:t>
            </a:r>
            <a:r>
              <a:rPr lang="tr-TR" sz="1200">
                <a:solidFill>
                  <a:srgbClr val="222222"/>
                </a:solidFill>
                <a:highlight>
                  <a:srgbClr val="FFFFFF"/>
                </a:highlight>
              </a:rPr>
              <a:t>, çünkü her ekip üyesinin iletişim maliyetleri karşılanamayacak kadar yüksek hale gelir.</a:t>
            </a:r>
            <a:endParaRPr/>
          </a:p>
          <a:p>
            <a:pPr marL="0" lvl="0" indent="0" algn="l" rtl="0">
              <a:lnSpc>
                <a:spcPct val="100000"/>
              </a:lnSpc>
              <a:spcBef>
                <a:spcPts val="0"/>
              </a:spcBef>
              <a:spcAft>
                <a:spcPts val="0"/>
              </a:spcAft>
              <a:buSzPts val="1400"/>
              <a:buNone/>
            </a:pPr>
            <a:endParaRPr sz="1200">
              <a:solidFill>
                <a:srgbClr val="222222"/>
              </a:solidFill>
              <a:highlight>
                <a:srgbClr val="FFFFFF"/>
              </a:highlight>
            </a:endParaRPr>
          </a:p>
          <a:p>
            <a:pPr marL="0" lvl="0" indent="0" algn="l" rtl="0">
              <a:lnSpc>
                <a:spcPct val="100000"/>
              </a:lnSpc>
              <a:spcBef>
                <a:spcPts val="0"/>
              </a:spcBef>
              <a:spcAft>
                <a:spcPts val="0"/>
              </a:spcAft>
              <a:buSzPts val="1400"/>
              <a:buNone/>
            </a:pPr>
            <a:r>
              <a:rPr lang="tr-TR" sz="1200">
                <a:solidFill>
                  <a:srgbClr val="222222"/>
                </a:solidFill>
                <a:highlight>
                  <a:srgbClr val="FFFFFF"/>
                </a:highlight>
              </a:rPr>
              <a:t>There isn’t one, universally correct answer for optimal </a:t>
            </a:r>
            <a:r>
              <a:rPr lang="tr-TR" sz="1200" u="sng">
                <a:solidFill>
                  <a:schemeClr val="hlink"/>
                </a:solidFill>
                <a:highlight>
                  <a:srgbClr val="FFFFFF"/>
                </a:highlight>
                <a:hlinkClick r:id="rId3"/>
              </a:rPr>
              <a:t>team size</a:t>
            </a:r>
            <a:r>
              <a:rPr lang="tr-TR" sz="1200">
                <a:solidFill>
                  <a:srgbClr val="222222"/>
                </a:solidFill>
                <a:highlight>
                  <a:srgbClr val="FFFFFF"/>
                </a:highlight>
              </a:rPr>
              <a:t>, but there are a number of factors worth considering when figuring out what will work best for your team.</a:t>
            </a:r>
            <a:endParaRPr sz="1200">
              <a:solidFill>
                <a:srgbClr val="222222"/>
              </a:solidFill>
              <a:highlight>
                <a:srgbClr val="FFFFFF"/>
              </a:highlight>
            </a:endParaRPr>
          </a:p>
          <a:p>
            <a:pPr marL="0" lvl="0" indent="0" algn="l" rtl="0">
              <a:lnSpc>
                <a:spcPct val="100000"/>
              </a:lnSpc>
              <a:spcBef>
                <a:spcPts val="0"/>
              </a:spcBef>
              <a:spcAft>
                <a:spcPts val="0"/>
              </a:spcAft>
              <a:buSzPts val="1400"/>
              <a:buNone/>
            </a:pPr>
            <a:endParaRPr sz="1200">
              <a:solidFill>
                <a:srgbClr val="222222"/>
              </a:solidFill>
              <a:highlight>
                <a:srgbClr val="FFFFFF"/>
              </a:highlight>
            </a:endParaRPr>
          </a:p>
          <a:p>
            <a:pPr marL="0" lvl="0" indent="0" algn="l" rtl="0">
              <a:lnSpc>
                <a:spcPct val="100000"/>
              </a:lnSpc>
              <a:spcBef>
                <a:spcPts val="0"/>
              </a:spcBef>
              <a:spcAft>
                <a:spcPts val="0"/>
              </a:spcAft>
              <a:buSzPts val="1400"/>
              <a:buNone/>
            </a:pPr>
            <a:r>
              <a:rPr lang="tr-TR" sz="1200">
                <a:solidFill>
                  <a:srgbClr val="222222"/>
                </a:solidFill>
                <a:highlight>
                  <a:srgbClr val="FFFFFF"/>
                </a:highlight>
              </a:rPr>
              <a:t>In a team, each individual will connect with another individual and form a unique relationship. The bigger the team, the more the relationships.</a:t>
            </a:r>
            <a:endParaRPr sz="1200">
              <a:solidFill>
                <a:srgbClr val="222222"/>
              </a:solidFill>
              <a:highlight>
                <a:srgbClr val="FFFFFF"/>
              </a:highlight>
            </a:endParaRPr>
          </a:p>
          <a:p>
            <a:pPr marL="0" lvl="0" indent="0" algn="l" rtl="0">
              <a:lnSpc>
                <a:spcPct val="100000"/>
              </a:lnSpc>
              <a:spcBef>
                <a:spcPts val="0"/>
              </a:spcBef>
              <a:spcAft>
                <a:spcPts val="0"/>
              </a:spcAft>
              <a:buSzPts val="1400"/>
              <a:buNone/>
            </a:pPr>
            <a:endParaRPr sz="1200">
              <a:solidFill>
                <a:srgbClr val="222222"/>
              </a:solidFill>
              <a:highlight>
                <a:srgbClr val="FFFFFF"/>
              </a:highlight>
            </a:endParaRPr>
          </a:p>
          <a:p>
            <a:pPr marL="0" lvl="0" indent="0" algn="l" rtl="0">
              <a:lnSpc>
                <a:spcPct val="100000"/>
              </a:lnSpc>
              <a:spcBef>
                <a:spcPts val="0"/>
              </a:spcBef>
              <a:spcAft>
                <a:spcPts val="0"/>
              </a:spcAft>
              <a:buSzPts val="1400"/>
              <a:buNone/>
            </a:pPr>
            <a:r>
              <a:rPr lang="tr-TR" sz="1200">
                <a:solidFill>
                  <a:srgbClr val="222222"/>
                </a:solidFill>
                <a:highlight>
                  <a:srgbClr val="FFFFFF"/>
                </a:highlight>
              </a:rPr>
              <a:t>Why does this matter and how can it help you? Each new person adds some individual productivity to the Team, but they also increase the communications overhead in the form of an exponentially growing number of relationships. To increase a team from 5 to 7 people, you have to more than double the number of relationships.</a:t>
            </a:r>
            <a:endParaRPr sz="1200">
              <a:solidFill>
                <a:srgbClr val="222222"/>
              </a:solidFill>
              <a:highlight>
                <a:srgbClr val="FFFFFF"/>
              </a:highlight>
            </a:endParaRPr>
          </a:p>
          <a:p>
            <a:pPr marL="0" lvl="0" indent="0" algn="l" rtl="0">
              <a:lnSpc>
                <a:spcPct val="100000"/>
              </a:lnSpc>
              <a:spcBef>
                <a:spcPts val="0"/>
              </a:spcBef>
              <a:spcAft>
                <a:spcPts val="0"/>
              </a:spcAft>
              <a:buSzPts val="1400"/>
              <a:buNone/>
            </a:pPr>
            <a:endParaRPr sz="1200">
              <a:solidFill>
                <a:srgbClr val="222222"/>
              </a:solidFill>
              <a:highlight>
                <a:srgbClr val="FFFFFF"/>
              </a:highlight>
            </a:endParaRPr>
          </a:p>
          <a:p>
            <a:pPr marL="0" lvl="0" indent="0" algn="l" rtl="0">
              <a:lnSpc>
                <a:spcPct val="100000"/>
              </a:lnSpc>
              <a:spcBef>
                <a:spcPts val="0"/>
              </a:spcBef>
              <a:spcAft>
                <a:spcPts val="0"/>
              </a:spcAft>
              <a:buSzPts val="1400"/>
              <a:buNone/>
            </a:pPr>
            <a:r>
              <a:rPr lang="tr-TR" sz="1200">
                <a:solidFill>
                  <a:srgbClr val="222222"/>
                </a:solidFill>
                <a:highlight>
                  <a:srgbClr val="FFFFFF"/>
                </a:highlight>
              </a:rPr>
              <a:t>A general rule of thumb suggests that people typically have from 3  to 5 hours of productive time at work each day. As a team gets larger, we either lose productivity or, more often, we start to withdraw socially rather than sacrifice productive time for interacting with our peers, because the communication costs for each team member is becoming too high to afford.</a:t>
            </a:r>
            <a:endParaRPr sz="1200">
              <a:solidFill>
                <a:srgbClr val="222222"/>
              </a:solidFill>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 name="Google Shape;789;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Ne olmuş?</a:t>
            </a:r>
            <a:endParaRPr/>
          </a:p>
          <a:p>
            <a:pPr marL="0" lvl="0" indent="0" algn="l" rtl="0">
              <a:lnSpc>
                <a:spcPct val="100000"/>
              </a:lnSpc>
              <a:spcBef>
                <a:spcPts val="0"/>
              </a:spcBef>
              <a:spcAft>
                <a:spcPts val="0"/>
              </a:spcAft>
              <a:buSzPts val="1400"/>
              <a:buNone/>
            </a:pPr>
            <a:r>
              <a:rPr lang="tr-TR"/>
              <a:t>Scrum Kılavuzuna göre, geliştirme ekibi </a:t>
            </a:r>
            <a:r>
              <a:rPr lang="tr-TR" b="1"/>
              <a:t>üç ila dokuz kişi </a:t>
            </a:r>
            <a:r>
              <a:rPr lang="tr-TR"/>
              <a:t>arasında olmalı ve </a:t>
            </a:r>
            <a:r>
              <a:rPr lang="tr-TR" b="1"/>
              <a:t>ürün</a:t>
            </a:r>
            <a:r>
              <a:rPr lang="tr-TR"/>
              <a:t> artışları sunmak </a:t>
            </a:r>
            <a:r>
              <a:rPr lang="tr-TR" b="1"/>
              <a:t>için gerekli tüm becerilere sahip olmalıdır</a:t>
            </a:r>
            <a:r>
              <a:rPr lang="tr-TR"/>
              <a:t>.</a:t>
            </a:r>
            <a:endParaRPr/>
          </a:p>
          <a:p>
            <a:pPr marL="0" lvl="0" indent="0" algn="l" rtl="0">
              <a:lnSpc>
                <a:spcPct val="100000"/>
              </a:lnSpc>
              <a:spcBef>
                <a:spcPts val="0"/>
              </a:spcBef>
              <a:spcAft>
                <a:spcPts val="0"/>
              </a:spcAft>
              <a:buSzPts val="1400"/>
              <a:buNone/>
            </a:pPr>
            <a:r>
              <a:rPr lang="tr-TR"/>
              <a:t>Geliştiricilerin sayısı genellikle ürünün ihtiyaçları tarafından belirlenir ve genellikle bir scrum takımında iki ila beş geliştirici arasındadır.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 what?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According to the Scrum Guide, the development team should be between three and nine people and should have all the skills necessary to deliver product increments. </a:t>
            </a:r>
            <a:endParaRPr/>
          </a:p>
          <a:p>
            <a:pPr marL="0" lvl="0" indent="0" algn="l" rtl="0">
              <a:lnSpc>
                <a:spcPct val="100000"/>
              </a:lnSpc>
              <a:spcBef>
                <a:spcPts val="0"/>
              </a:spcBef>
              <a:spcAft>
                <a:spcPts val="0"/>
              </a:spcAft>
              <a:buSzPts val="1400"/>
              <a:buNone/>
            </a:pPr>
            <a:r>
              <a:rPr lang="tr-TR"/>
              <a:t>The number of developers is usually dictated by the needs of the product and usually is between two and five developers in a scrum team.</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solidFill>
                  <a:schemeClr val="dk1"/>
                </a:solidFill>
              </a:rPr>
              <a:t>🍐 This is a Pear Deck Multiple Choice Slide. Your current options are: A: The Development Team should collaborate with the other Development Teams, B: The Development Team should have all the skills necessary to deliver the Done Increment, C: The Development Team consist of Developers and Testers, </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There is a peardeck question again:</a:t>
            </a: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what is cross functional team?</a:t>
            </a:r>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r>
              <a:rPr lang="tr-TR" b="0">
                <a:solidFill>
                  <a:schemeClr val="dk1"/>
                </a:solidFill>
              </a:rPr>
              <a:t>Amaçları ortak ama yetenekleri farklı insanların grubu.</a:t>
            </a:r>
            <a:endParaRPr/>
          </a:p>
          <a:p>
            <a:pPr marL="0" lvl="0" indent="0" algn="l" rtl="0">
              <a:lnSpc>
                <a:spcPct val="100000"/>
              </a:lnSpc>
              <a:spcBef>
                <a:spcPts val="0"/>
              </a:spcBef>
              <a:spcAft>
                <a:spcPts val="0"/>
              </a:spcAft>
              <a:buSzPts val="1400"/>
              <a:buNone/>
            </a:pPr>
            <a:endParaRPr b="0">
              <a:solidFill>
                <a:schemeClr val="dk1"/>
              </a:solidFill>
            </a:endParaRPr>
          </a:p>
          <a:p>
            <a:pPr marL="0" lvl="0" indent="0" algn="l" rtl="0">
              <a:lnSpc>
                <a:spcPct val="100000"/>
              </a:lnSpc>
              <a:spcBef>
                <a:spcPts val="0"/>
              </a:spcBef>
              <a:spcAft>
                <a:spcPts val="0"/>
              </a:spcAft>
              <a:buSzPts val="1400"/>
              <a:buNone/>
            </a:pPr>
            <a:r>
              <a:rPr lang="tr-TR" b="0">
                <a:solidFill>
                  <a:schemeClr val="dk1"/>
                </a:solidFill>
              </a:rPr>
              <a:t>Çok disiplinli ekip veya disiplinler arası ekip olarak da bilinen işlevler arası ekip, </a:t>
            </a:r>
            <a:r>
              <a:rPr lang="tr-TR" b="1">
                <a:solidFill>
                  <a:schemeClr val="dk1"/>
                </a:solidFill>
              </a:rPr>
              <a:t>ortak bir amaç için çalışan farklı işlevsel uzmanlığa sahip bir grup </a:t>
            </a:r>
            <a:r>
              <a:rPr lang="tr-TR" b="0">
                <a:solidFill>
                  <a:schemeClr val="dk1"/>
                </a:solidFill>
              </a:rPr>
              <a:t>insandır. Finans, pazarlama, operasyonlar ve insan kaynakları departmanlarından kişileri içerebilir.</a:t>
            </a:r>
            <a:endParaRPr b="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5" name="Google Shape;825;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Now here comes the today’s topics.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300">
                <a:solidFill>
                  <a:srgbClr val="202124"/>
                </a:solidFill>
                <a:highlight>
                  <a:srgbClr val="F8F9FA"/>
                </a:highlight>
              </a:rPr>
              <a:t>Scrum projelerinde kullanılan üç temel terim Epic, User Story ve Task'tır. </a:t>
            </a:r>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Bir scrum projesini tam olarak anlamak için bu kavramların ne olduğunu anlamak gerekir. </a:t>
            </a:r>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Bu kavramlar arasında hiyerarşi vardır.</a:t>
            </a:r>
            <a:endParaRPr/>
          </a:p>
          <a:p>
            <a:pPr marL="0" lvl="0" indent="0" algn="l" rtl="0">
              <a:lnSpc>
                <a:spcPct val="100000"/>
              </a:lnSpc>
              <a:spcBef>
                <a:spcPts val="0"/>
              </a:spcBef>
              <a:spcAft>
                <a:spcPts val="0"/>
              </a:spcAft>
              <a:buSzPts val="1400"/>
              <a:buNone/>
            </a:pP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Epic, iş ihtiyaçlarını tanımlar.</a:t>
            </a:r>
            <a:endParaRPr/>
          </a:p>
          <a:p>
            <a:pPr marL="0" marR="0" lvl="0" indent="0" algn="l" rtl="0">
              <a:lnSpc>
                <a:spcPct val="100000"/>
              </a:lnSpc>
              <a:spcBef>
                <a:spcPts val="0"/>
              </a:spcBef>
              <a:spcAft>
                <a:spcPts val="0"/>
              </a:spcAft>
              <a:buClr>
                <a:srgbClr val="000000"/>
              </a:buClr>
              <a:buSzPts val="1400"/>
              <a:buFont typeface="Arial"/>
              <a:buNone/>
            </a:pPr>
            <a:r>
              <a:rPr lang="tr-TR" sz="1300">
                <a:solidFill>
                  <a:srgbClr val="202124"/>
                </a:solidFill>
                <a:highlight>
                  <a:srgbClr val="F8F9FA"/>
                </a:highlight>
              </a:rPr>
              <a:t>	Epic çok genel  proje ismi gibi başlık bazen bir epicten fazla olabilir</a:t>
            </a:r>
            <a:endParaRPr/>
          </a:p>
          <a:p>
            <a:pPr marL="0" lvl="0" indent="0" algn="l" rtl="0">
              <a:lnSpc>
                <a:spcPct val="100000"/>
              </a:lnSpc>
              <a:spcBef>
                <a:spcPts val="0"/>
              </a:spcBef>
              <a:spcAft>
                <a:spcPts val="0"/>
              </a:spcAft>
              <a:buSzPts val="1400"/>
              <a:buNone/>
            </a:pP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Kullanıcı Hikayesi, müşteri ihtiyaçlarını tanımlar.</a:t>
            </a:r>
            <a:endParaRPr/>
          </a:p>
          <a:p>
            <a:pPr marL="0" marR="0" lvl="0" indent="0" algn="l" rtl="0">
              <a:lnSpc>
                <a:spcPct val="100000"/>
              </a:lnSpc>
              <a:spcBef>
                <a:spcPts val="0"/>
              </a:spcBef>
              <a:spcAft>
                <a:spcPts val="0"/>
              </a:spcAft>
              <a:buClr>
                <a:srgbClr val="000000"/>
              </a:buClr>
              <a:buSzPts val="1400"/>
              <a:buFont typeface="Arial"/>
              <a:buNone/>
            </a:pPr>
            <a:r>
              <a:rPr lang="tr-TR" sz="1300">
                <a:solidFill>
                  <a:srgbClr val="202124"/>
                </a:solidFill>
                <a:highlight>
                  <a:srgbClr val="F8F9FA"/>
                </a:highlight>
              </a:rPr>
              <a:t>	Stroy de ne istediğini anlatıyor</a:t>
            </a:r>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	Kullanıcı Hikayesi, müşteri ihtiyaçlarını tanımlar.</a:t>
            </a:r>
            <a:endParaRPr/>
          </a:p>
          <a:p>
            <a:pPr marL="0" marR="38100" lvl="0" indent="0" algn="l" rtl="0">
              <a:lnSpc>
                <a:spcPct val="128571"/>
              </a:lnSpc>
              <a:spcBef>
                <a:spcPts val="0"/>
              </a:spcBef>
              <a:spcAft>
                <a:spcPts val="0"/>
              </a:spcAft>
              <a:buClr>
                <a:schemeClr val="dk1"/>
              </a:buClr>
              <a:buSzPts val="1100"/>
              <a:buFont typeface="Arial"/>
              <a:buNone/>
            </a:pPr>
            <a:r>
              <a:rPr lang="tr-TR" sz="1300">
                <a:solidFill>
                  <a:srgbClr val="202124"/>
                </a:solidFill>
                <a:highlight>
                  <a:srgbClr val="F8F9FA"/>
                </a:highlight>
              </a:rPr>
              <a:t>	Analistler user story leri teknik elemanlamrın anlayacağı şekilde tekrar yazıyor</a:t>
            </a:r>
            <a:endParaRPr/>
          </a:p>
          <a:p>
            <a:pPr marL="0" marR="38100" lvl="0" indent="0" algn="l" rtl="0">
              <a:lnSpc>
                <a:spcPct val="128571"/>
              </a:lnSpc>
              <a:spcBef>
                <a:spcPts val="0"/>
              </a:spcBef>
              <a:spcAft>
                <a:spcPts val="0"/>
              </a:spcAft>
              <a:buClr>
                <a:schemeClr val="dk1"/>
              </a:buClr>
              <a:buSzPts val="1100"/>
              <a:buFont typeface="Arial"/>
              <a:buNone/>
            </a:pPr>
            <a:r>
              <a:rPr lang="tr-TR" sz="1300">
                <a:solidFill>
                  <a:srgbClr val="202124"/>
                </a:solidFill>
                <a:highlight>
                  <a:srgbClr val="F8F9FA"/>
                </a:highlight>
              </a:rPr>
              <a:t>	User storyleri belirlemek ve taskları çıkartmak analiz gibi</a:t>
            </a:r>
            <a:endParaRPr/>
          </a:p>
          <a:p>
            <a:pPr marL="0" lvl="0" indent="0" algn="l" rtl="0">
              <a:lnSpc>
                <a:spcPct val="100000"/>
              </a:lnSpc>
              <a:spcBef>
                <a:spcPts val="0"/>
              </a:spcBef>
              <a:spcAft>
                <a:spcPts val="0"/>
              </a:spcAft>
              <a:buSzPts val="1400"/>
              <a:buNone/>
            </a:pP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Görev, müşteri ihtiyaçlarını karşılamak için yapılması gereken şeydir.</a:t>
            </a:r>
            <a:endParaRPr/>
          </a:p>
          <a:p>
            <a:pPr marL="0" marR="38100" lvl="0" indent="0" algn="l" rtl="0">
              <a:lnSpc>
                <a:spcPct val="128571"/>
              </a:lnSpc>
              <a:spcBef>
                <a:spcPts val="0"/>
              </a:spcBef>
              <a:spcAft>
                <a:spcPts val="0"/>
              </a:spcAft>
              <a:buClr>
                <a:schemeClr val="dk1"/>
              </a:buClr>
              <a:buSzPts val="1100"/>
              <a:buFont typeface="Arial"/>
              <a:buNone/>
            </a:pPr>
            <a:r>
              <a:rPr lang="tr-TR" sz="1300">
                <a:solidFill>
                  <a:srgbClr val="202124"/>
                </a:solidFill>
                <a:highlight>
                  <a:srgbClr val="F8F9FA"/>
                </a:highlight>
              </a:rPr>
              <a:t>	Task lar sub task  a sahip olabilir </a:t>
            </a:r>
            <a:endParaRPr/>
          </a:p>
          <a:p>
            <a:pPr marL="0" marR="38100" lvl="0" indent="0" algn="l" rtl="0">
              <a:lnSpc>
                <a:spcPct val="128571"/>
              </a:lnSpc>
              <a:spcBef>
                <a:spcPts val="0"/>
              </a:spcBef>
              <a:spcAft>
                <a:spcPts val="0"/>
              </a:spcAft>
              <a:buClr>
                <a:schemeClr val="dk1"/>
              </a:buClr>
              <a:buSzPts val="1100"/>
              <a:buFont typeface="Arial"/>
              <a:buNone/>
            </a:pPr>
            <a:r>
              <a:rPr lang="tr-TR" sz="1300">
                <a:solidFill>
                  <a:srgbClr val="202124"/>
                </a:solidFill>
                <a:highlight>
                  <a:srgbClr val="F8F9FA"/>
                </a:highlight>
              </a:rPr>
              <a:t>	Sub tasklar taska dönüştürülebilir</a:t>
            </a:r>
            <a:endParaRPr/>
          </a:p>
          <a:p>
            <a:pPr marL="0" marR="38100" lvl="0" indent="0" algn="l" rtl="0">
              <a:lnSpc>
                <a:spcPct val="128571"/>
              </a:lnSpc>
              <a:spcBef>
                <a:spcPts val="0"/>
              </a:spcBef>
              <a:spcAft>
                <a:spcPts val="0"/>
              </a:spcAft>
              <a:buClr>
                <a:schemeClr val="dk1"/>
              </a:buClr>
              <a:buSzPts val="1100"/>
              <a:buFont typeface="Arial"/>
              <a:buNone/>
            </a:pPr>
            <a:r>
              <a:rPr lang="tr-TR" sz="1300">
                <a:solidFill>
                  <a:srgbClr val="202124"/>
                </a:solidFill>
                <a:highlight>
                  <a:srgbClr val="F8F9FA"/>
                </a:highlight>
              </a:rPr>
              <a:t>	Tasklar spesifik atomik </a:t>
            </a:r>
            <a:endParaRPr/>
          </a:p>
          <a:p>
            <a:pPr marL="0" marR="38100" lvl="0" indent="0" algn="l" rtl="0">
              <a:lnSpc>
                <a:spcPct val="128571"/>
              </a:lnSpc>
              <a:spcBef>
                <a:spcPts val="0"/>
              </a:spcBef>
              <a:spcAft>
                <a:spcPts val="0"/>
              </a:spcAft>
              <a:buClr>
                <a:schemeClr val="dk1"/>
              </a:buClr>
              <a:buSzPts val="1100"/>
              <a:buFont typeface="Arial"/>
              <a:buNone/>
            </a:pPr>
            <a:r>
              <a:rPr lang="tr-TR" sz="1300">
                <a:solidFill>
                  <a:srgbClr val="202124"/>
                </a:solidFill>
                <a:highlight>
                  <a:srgbClr val="F8F9FA"/>
                </a:highlight>
              </a:rPr>
              <a:t>	Assign todo done</a:t>
            </a:r>
            <a:endParaRPr/>
          </a:p>
          <a:p>
            <a:pPr marL="0" lvl="0" indent="0" algn="l" rtl="0">
              <a:lnSpc>
                <a:spcPct val="100000"/>
              </a:lnSpc>
              <a:spcBef>
                <a:spcPts val="0"/>
              </a:spcBef>
              <a:spcAft>
                <a:spcPts val="0"/>
              </a:spcAft>
              <a:buSzPts val="1400"/>
              <a:buNone/>
            </a:pPr>
            <a:endParaRPr sz="1300">
              <a:solidFill>
                <a:srgbClr val="202124"/>
              </a:solidFill>
              <a:highlight>
                <a:srgbClr val="F8F9FA"/>
              </a:highlight>
            </a:endParaRPr>
          </a:p>
          <a:p>
            <a:pPr marL="0" lvl="0" indent="0" algn="l" rtl="0">
              <a:lnSpc>
                <a:spcPct val="100000"/>
              </a:lnSpc>
              <a:spcBef>
                <a:spcPts val="0"/>
              </a:spcBef>
              <a:spcAft>
                <a:spcPts val="0"/>
              </a:spcAft>
              <a:buSzPts val="1400"/>
              <a:buNone/>
            </a:pP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The three basic terms used in Scrum projects are Epic, User Story  and Task. </a:t>
            </a:r>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To fully understand a scrum project, it is necessary to understand what these concepts are. </a:t>
            </a:r>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There is hierarchy among these concepts.</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Epic defines business needs.</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User Story defines customer needs.</a:t>
            </a:r>
            <a:endParaRPr sz="13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300">
                <a:solidFill>
                  <a:srgbClr val="202124"/>
                </a:solidFill>
                <a:highlight>
                  <a:srgbClr val="F8F9FA"/>
                </a:highlight>
              </a:rPr>
              <a:t>Task is what needs to be done to meet customer needs. </a:t>
            </a:r>
            <a:endParaRPr/>
          </a:p>
          <a:p>
            <a:pPr marL="0" marR="38100" lvl="0" indent="0" algn="l" rtl="0">
              <a:lnSpc>
                <a:spcPct val="128571"/>
              </a:lnSpc>
              <a:spcBef>
                <a:spcPts val="0"/>
              </a:spcBef>
              <a:spcAft>
                <a:spcPts val="0"/>
              </a:spcAft>
              <a:buClr>
                <a:schemeClr val="dk1"/>
              </a:buClr>
              <a:buSzPts val="1100"/>
              <a:buFont typeface="Arial"/>
              <a:buNone/>
            </a:pPr>
            <a:endParaRPr sz="13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3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300">
              <a:solidFill>
                <a:srgbClr val="202124"/>
              </a:solidFill>
              <a:highlight>
                <a:srgbClr val="F8F9FA"/>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4" name="Google Shape;94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300">
                <a:solidFill>
                  <a:srgbClr val="202124"/>
                </a:solidFill>
                <a:highlight>
                  <a:srgbClr val="F8F9FA"/>
                </a:highlight>
              </a:rPr>
              <a:t>Epic, </a:t>
            </a:r>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tek bir yinelemede tamamlanıp teslim edilemeyen büyük bir kullanıcı hikayesidir.</a:t>
            </a:r>
            <a:endParaRPr/>
          </a:p>
          <a:p>
            <a:pPr marL="0" marR="0" lvl="0" indent="0" algn="l" rtl="0">
              <a:lnSpc>
                <a:spcPct val="100000"/>
              </a:lnSpc>
              <a:spcBef>
                <a:spcPts val="0"/>
              </a:spcBef>
              <a:spcAft>
                <a:spcPts val="0"/>
              </a:spcAft>
              <a:buClr>
                <a:srgbClr val="000000"/>
              </a:buClr>
              <a:buSzPts val="1400"/>
              <a:buFont typeface="Arial"/>
              <a:buNone/>
            </a:pPr>
            <a:r>
              <a:rPr lang="tr-TR" sz="1300">
                <a:solidFill>
                  <a:srgbClr val="202124"/>
                </a:solidFill>
                <a:highlight>
                  <a:srgbClr val="F8F9FA"/>
                </a:highlight>
              </a:rPr>
              <a:t>Few çok az satır </a:t>
            </a:r>
            <a:endParaRPr/>
          </a:p>
          <a:p>
            <a:pPr marL="0" lvl="0" indent="0" algn="l" rtl="0">
              <a:lnSpc>
                <a:spcPct val="100000"/>
              </a:lnSpc>
              <a:spcBef>
                <a:spcPts val="0"/>
              </a:spcBef>
              <a:spcAft>
                <a:spcPts val="0"/>
              </a:spcAft>
              <a:buSzPts val="1400"/>
              <a:buNone/>
            </a:pP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Birden fazla user story içerebilir. </a:t>
            </a:r>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Yani bir destan daha küçük fazla user story bölünecek kadar büyüktür.</a:t>
            </a:r>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Bazı kahramanlar hakkında bir film düşünün. </a:t>
            </a:r>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Filmde birçok olay oluyor, bu yüzden ona epik bir film diyoruz.</a:t>
            </a:r>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Filmin tamamına epik denir. </a:t>
            </a:r>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Ve filmdeki olaylar hikayedir.</a:t>
            </a:r>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Aslında, epicleri temsil edecek standart bir gösterim yoktur. </a:t>
            </a:r>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Bazı ekipler tanıdık kullanıcı hikayesi formatları kullanır.</a:t>
            </a:r>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Bazı takımlar destanları kısa bir cümle ile temsil eder.</a:t>
            </a:r>
            <a:endParaRPr/>
          </a:p>
          <a:p>
            <a:pPr marL="0" lvl="0" indent="0" algn="l" rtl="0">
              <a:lnSpc>
                <a:spcPct val="100000"/>
              </a:lnSpc>
              <a:spcBef>
                <a:spcPts val="0"/>
              </a:spcBef>
              <a:spcAft>
                <a:spcPts val="0"/>
              </a:spcAft>
              <a:buSzPts val="1400"/>
              <a:buNone/>
            </a:pPr>
            <a:endParaRPr sz="1300">
              <a:solidFill>
                <a:srgbClr val="202124"/>
              </a:solidFill>
              <a:highlight>
                <a:srgbClr val="F8F9FA"/>
              </a:highlight>
            </a:endParaRPr>
          </a:p>
          <a:p>
            <a:pPr marL="0" lvl="0" indent="0" algn="l" rtl="0">
              <a:lnSpc>
                <a:spcPct val="100000"/>
              </a:lnSpc>
              <a:spcBef>
                <a:spcPts val="0"/>
              </a:spcBef>
              <a:spcAft>
                <a:spcPts val="0"/>
              </a:spcAft>
              <a:buSzPts val="1400"/>
              <a:buNone/>
            </a:pP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Epic is a great user story that cannot be finished and delivered in a single iteration. </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It can contain multiple user stories. </a:t>
            </a:r>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So an epic is big enough to be broken down into smaller user stories.</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Think about a movie about some heroes. </a:t>
            </a:r>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There are many incidents happening in the movie so we call it an epic film. </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The whole movie is called epic. </a:t>
            </a:r>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And the incidents in the movie are stories. </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In fact, there is no standard notation to represent Epics. </a:t>
            </a:r>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Some teams use familiar user story formats.</a:t>
            </a:r>
            <a:endParaRPr sz="13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300">
                <a:solidFill>
                  <a:srgbClr val="202124"/>
                </a:solidFill>
                <a:highlight>
                  <a:srgbClr val="F8F9FA"/>
                </a:highlight>
              </a:rPr>
              <a:t>Some teams represent the epics with a short phrase.</a:t>
            </a:r>
            <a:endParaRPr/>
          </a:p>
          <a:p>
            <a:pPr marL="0" marR="38100" lvl="0" indent="0" algn="l" rtl="0">
              <a:lnSpc>
                <a:spcPct val="128571"/>
              </a:lnSpc>
              <a:spcBef>
                <a:spcPts val="0"/>
              </a:spcBef>
              <a:spcAft>
                <a:spcPts val="0"/>
              </a:spcAft>
              <a:buClr>
                <a:schemeClr val="dk1"/>
              </a:buClr>
              <a:buSzPts val="1100"/>
              <a:buFont typeface="Arial"/>
              <a:buNone/>
            </a:pPr>
            <a:endParaRPr sz="13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3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300">
              <a:solidFill>
                <a:srgbClr val="202124"/>
              </a:solidFill>
              <a:highlight>
                <a:srgbClr val="F8F9FA"/>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5" name="Google Shape;955;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550" i="1">
                <a:solidFill>
                  <a:srgbClr val="091E42"/>
                </a:solidFill>
                <a:highlight>
                  <a:srgbClr val="FFFFFF"/>
                </a:highlight>
                <a:latin typeface="Roboto"/>
                <a:ea typeface="Roboto"/>
                <a:cs typeface="Roboto"/>
                <a:sym typeface="Roboto"/>
              </a:rPr>
              <a:t>Bir kullanıcı hikayesi, son kullanıcının bakış açısından yazılmış bir yazılım özelliğinin resmi olmayan, genel bir açıklamasıdır.</a:t>
            </a:r>
            <a:endParaRPr/>
          </a:p>
          <a:p>
            <a:pPr marL="0" lvl="0" indent="0" algn="l" rtl="0">
              <a:lnSpc>
                <a:spcPct val="100000"/>
              </a:lnSpc>
              <a:spcBef>
                <a:spcPts val="0"/>
              </a:spcBef>
              <a:spcAft>
                <a:spcPts val="0"/>
              </a:spcAft>
              <a:buSzPts val="1400"/>
              <a:buNone/>
            </a:pPr>
            <a:r>
              <a:rPr lang="tr-TR" sz="1550" i="1">
                <a:solidFill>
                  <a:srgbClr val="091E42"/>
                </a:solidFill>
                <a:highlight>
                  <a:srgbClr val="FFFFFF"/>
                </a:highlight>
                <a:latin typeface="Roboto"/>
                <a:ea typeface="Roboto"/>
                <a:cs typeface="Roboto"/>
                <a:sym typeface="Roboto"/>
              </a:rPr>
              <a:t>Yazılım, insanların bir şeyler yapmasına yardımcı olur.</a:t>
            </a:r>
            <a:endParaRPr/>
          </a:p>
          <a:p>
            <a:pPr marL="0" lvl="0" indent="0" algn="l" rtl="0">
              <a:lnSpc>
                <a:spcPct val="100000"/>
              </a:lnSpc>
              <a:spcBef>
                <a:spcPts val="0"/>
              </a:spcBef>
              <a:spcAft>
                <a:spcPts val="0"/>
              </a:spcAft>
              <a:buSzPts val="1400"/>
              <a:buNone/>
            </a:pPr>
            <a:r>
              <a:rPr lang="tr-TR" sz="1550" i="1">
                <a:solidFill>
                  <a:srgbClr val="091E42"/>
                </a:solidFill>
                <a:highlight>
                  <a:srgbClr val="FFFFFF"/>
                </a:highlight>
                <a:latin typeface="Roboto"/>
                <a:ea typeface="Roboto"/>
                <a:cs typeface="Roboto"/>
                <a:sym typeface="Roboto"/>
              </a:rPr>
              <a:t>bir müşteri veya kullanıcı, yapamayacakları bir şeyi yapmak veya daha hızlı veya </a:t>
            </a:r>
            <a:endParaRPr/>
          </a:p>
          <a:p>
            <a:pPr marL="0" lvl="0" indent="0" algn="l" rtl="0">
              <a:lnSpc>
                <a:spcPct val="100000"/>
              </a:lnSpc>
              <a:spcBef>
                <a:spcPts val="0"/>
              </a:spcBef>
              <a:spcAft>
                <a:spcPts val="0"/>
              </a:spcAft>
              <a:buSzPts val="1400"/>
              <a:buNone/>
            </a:pPr>
            <a:r>
              <a:rPr lang="tr-TR" sz="1550" i="1">
                <a:solidFill>
                  <a:srgbClr val="091E42"/>
                </a:solidFill>
                <a:highlight>
                  <a:srgbClr val="FFFFFF"/>
                </a:highlight>
                <a:latin typeface="Roboto"/>
                <a:ea typeface="Roboto"/>
                <a:cs typeface="Roboto"/>
                <a:sym typeface="Roboto"/>
              </a:rPr>
              <a:t>daha iyi yapmak istedikleri için bir yazılım ekibinin bir uygulama oluşturmasını ister.</a:t>
            </a:r>
            <a:endParaRPr/>
          </a:p>
          <a:p>
            <a:pPr marL="0" lvl="0" indent="0" algn="l" rtl="0">
              <a:lnSpc>
                <a:spcPct val="100000"/>
              </a:lnSpc>
              <a:spcBef>
                <a:spcPts val="0"/>
              </a:spcBef>
              <a:spcAft>
                <a:spcPts val="0"/>
              </a:spcAft>
              <a:buSzPts val="1400"/>
              <a:buNone/>
            </a:pPr>
            <a:endParaRPr sz="1550" i="1">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550" i="1">
                <a:solidFill>
                  <a:srgbClr val="091E42"/>
                </a:solidFill>
                <a:highlight>
                  <a:srgbClr val="FFFFFF"/>
                </a:highlight>
                <a:latin typeface="Roboto"/>
                <a:ea typeface="Roboto"/>
                <a:cs typeface="Roboto"/>
                <a:sym typeface="Roboto"/>
              </a:rPr>
              <a:t>Ekibin müşteri için doğru olanı oluşturmasını sağlamanın en etkili yolu</a:t>
            </a:r>
            <a:endParaRPr/>
          </a:p>
          <a:p>
            <a:pPr marL="0" lvl="0" indent="0" algn="l" rtl="0">
              <a:lnSpc>
                <a:spcPct val="100000"/>
              </a:lnSpc>
              <a:spcBef>
                <a:spcPts val="0"/>
              </a:spcBef>
              <a:spcAft>
                <a:spcPts val="0"/>
              </a:spcAft>
              <a:buSzPts val="1400"/>
              <a:buNone/>
            </a:pPr>
            <a:r>
              <a:rPr lang="tr-TR" sz="1550" i="1">
                <a:solidFill>
                  <a:srgbClr val="091E42"/>
                </a:solidFill>
                <a:highlight>
                  <a:srgbClr val="FFFFFF"/>
                </a:highlight>
                <a:latin typeface="Roboto"/>
                <a:ea typeface="Roboto"/>
                <a:cs typeface="Roboto"/>
                <a:sym typeface="Roboto"/>
              </a:rPr>
              <a:t>geliştirme sürecinde bu ihtiyaçları akılda tutmak ve kullanıcı gözüyle kayıt altına almaktır.</a:t>
            </a:r>
            <a:endParaRPr/>
          </a:p>
          <a:p>
            <a:pPr marL="0" lvl="0" indent="0" algn="l" rtl="0">
              <a:lnSpc>
                <a:spcPct val="100000"/>
              </a:lnSpc>
              <a:spcBef>
                <a:spcPts val="0"/>
              </a:spcBef>
              <a:spcAft>
                <a:spcPts val="0"/>
              </a:spcAft>
              <a:buSzPts val="1400"/>
              <a:buNone/>
            </a:pPr>
            <a:r>
              <a:rPr lang="tr-TR" sz="1550" i="1">
                <a:solidFill>
                  <a:srgbClr val="091E42"/>
                </a:solidFill>
                <a:highlight>
                  <a:srgbClr val="FFFFFF"/>
                </a:highlight>
                <a:latin typeface="Roboto"/>
                <a:ea typeface="Roboto"/>
                <a:cs typeface="Roboto"/>
                <a:sym typeface="Roboto"/>
              </a:rPr>
              <a:t>Kullanıcı hikayesi, teknik olmayan bir dil kullanılarak birkaç kısa cümleyle ifade edilen bir yazılım sistemi gereksinimidir.</a:t>
            </a:r>
            <a:endParaRPr/>
          </a:p>
          <a:p>
            <a:pPr marL="0" lvl="0" indent="0" algn="l" rtl="0">
              <a:lnSpc>
                <a:spcPct val="100000"/>
              </a:lnSpc>
              <a:spcBef>
                <a:spcPts val="0"/>
              </a:spcBef>
              <a:spcAft>
                <a:spcPts val="0"/>
              </a:spcAft>
              <a:buSzPts val="1400"/>
              <a:buNone/>
            </a:pPr>
            <a:r>
              <a:rPr lang="tr-TR" sz="1550" i="1">
                <a:solidFill>
                  <a:srgbClr val="091E42"/>
                </a:solidFill>
                <a:highlight>
                  <a:srgbClr val="FFFFFF"/>
                </a:highlight>
                <a:latin typeface="Roboto"/>
                <a:ea typeface="Roboto"/>
                <a:cs typeface="Roboto"/>
                <a:sym typeface="Roboto"/>
              </a:rPr>
              <a:t>Aslında her kullanıcı hikayesi, yazılımın bir işlevidir.</a:t>
            </a:r>
            <a:endParaRPr/>
          </a:p>
          <a:p>
            <a:pPr marL="0" lvl="0" indent="0" algn="l" rtl="0">
              <a:lnSpc>
                <a:spcPct val="100000"/>
              </a:lnSpc>
              <a:spcBef>
                <a:spcPts val="0"/>
              </a:spcBef>
              <a:spcAft>
                <a:spcPts val="0"/>
              </a:spcAft>
              <a:buSzPts val="1400"/>
              <a:buNone/>
            </a:pPr>
            <a:r>
              <a:rPr lang="tr-TR" sz="1550" i="1">
                <a:solidFill>
                  <a:srgbClr val="091E42"/>
                </a:solidFill>
                <a:highlight>
                  <a:srgbClr val="FFFFFF"/>
                </a:highlight>
                <a:latin typeface="Roboto"/>
                <a:ea typeface="Roboto"/>
                <a:cs typeface="Roboto"/>
                <a:sym typeface="Roboto"/>
              </a:rPr>
              <a:t>ve takımın bir veya iki haftalık bir sürat içinde bitirmeyi taahhüt edebileceği şeylerdir.</a:t>
            </a:r>
            <a:endParaRPr/>
          </a:p>
          <a:p>
            <a:pPr marL="0" lvl="0" indent="0" algn="l" rtl="0">
              <a:lnSpc>
                <a:spcPct val="100000"/>
              </a:lnSpc>
              <a:spcBef>
                <a:spcPts val="0"/>
              </a:spcBef>
              <a:spcAft>
                <a:spcPts val="0"/>
              </a:spcAft>
              <a:buSzPts val="1400"/>
              <a:buNone/>
            </a:pPr>
            <a:endParaRPr sz="1550" i="1">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550" i="1">
                <a:solidFill>
                  <a:srgbClr val="091E42"/>
                </a:solidFill>
                <a:highlight>
                  <a:srgbClr val="FFFFFF"/>
                </a:highlight>
                <a:latin typeface="Roboto"/>
                <a:ea typeface="Roboto"/>
                <a:cs typeface="Roboto"/>
                <a:sym typeface="Roboto"/>
              </a:rPr>
              <a:t>A user story is an informal, general explanation of a software feature written from the perspective of the end user. </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Software helps people to do things. </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a customer or user wants a software team to create an application , because they want to do something that they cannot do, or to do it faster or better.  </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The most effective way to ensure that the team is building the right thing for the customer</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is to keep these needs in mind during the development process and record them from the user perspective.</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User story is a software system requirement, expressed in a few short sentences using non-technical language.</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a:solidFill>
                  <a:srgbClr val="202124"/>
                </a:solidFill>
                <a:highlight>
                  <a:srgbClr val="F8F9FA"/>
                </a:highlight>
              </a:rPr>
              <a:t>Actually each user story is one of  function of the software.</a:t>
            </a:r>
            <a:endParaRPr sz="13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550">
                <a:solidFill>
                  <a:srgbClr val="091E42"/>
                </a:solidFill>
                <a:highlight>
                  <a:srgbClr val="FFFFFF"/>
                </a:highlight>
                <a:latin typeface="Roboto"/>
                <a:ea typeface="Roboto"/>
                <a:cs typeface="Roboto"/>
                <a:sym typeface="Roboto"/>
              </a:rPr>
              <a:t>and they are something the team can commit to finish within a one or two-week sprint.</a:t>
            </a:r>
            <a:endParaRPr sz="1300">
              <a:solidFill>
                <a:srgbClr val="202124"/>
              </a:solidFill>
              <a:highlight>
                <a:srgbClr val="F8F9FA"/>
              </a:highlight>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6" name="Google Shape;976;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Kısaca; </a:t>
            </a:r>
            <a:endParaRPr/>
          </a:p>
          <a:p>
            <a:pPr marL="0" lvl="0" indent="0" algn="l" rtl="0">
              <a:lnSpc>
                <a:spcPct val="100000"/>
              </a:lnSpc>
              <a:spcBef>
                <a:spcPts val="0"/>
              </a:spcBef>
              <a:spcAft>
                <a:spcPts val="0"/>
              </a:spcAft>
              <a:buSzPts val="1400"/>
              <a:buNone/>
            </a:pPr>
            <a:r>
              <a:rPr lang="tr-TR"/>
              <a:t>Kullanıcı hikayeleri, kullanıcının yazılımı nasıl kullanmak istediğini birkaç cümle ile açıklar.</a:t>
            </a:r>
            <a:endParaRPr/>
          </a:p>
          <a:p>
            <a:pPr marL="0" lvl="0" indent="0" algn="l" rtl="0">
              <a:lnSpc>
                <a:spcPct val="100000"/>
              </a:lnSpc>
              <a:spcBef>
                <a:spcPts val="0"/>
              </a:spcBef>
              <a:spcAft>
                <a:spcPts val="0"/>
              </a:spcAft>
              <a:buSzPts val="1400"/>
              <a:buNone/>
            </a:pPr>
            <a:r>
              <a:rPr lang="tr-TR"/>
              <a:t> &lt;As a&gt; yapısı ile başlayan ifadelerde, kullanıcının yazılımı kullanırken oynadığı rol vurgulanmıştır. </a:t>
            </a:r>
            <a:endParaRPr/>
          </a:p>
          <a:p>
            <a:pPr marL="0" lvl="0" indent="0" algn="l" rtl="0">
              <a:lnSpc>
                <a:spcPct val="100000"/>
              </a:lnSpc>
              <a:spcBef>
                <a:spcPts val="0"/>
              </a:spcBef>
              <a:spcAft>
                <a:spcPts val="0"/>
              </a:spcAft>
              <a:buSzPts val="1400"/>
              <a:buNone/>
            </a:pPr>
            <a:r>
              <a:rPr lang="tr-TR"/>
              <a:t>&lt;I want&gt; yapısı ile başlayan ifadelerde, kullanıcının yazılımda yapmak istediği eylem vurgulanır. </a:t>
            </a:r>
            <a:endParaRPr/>
          </a:p>
          <a:p>
            <a:pPr marL="0" lvl="0" indent="0" algn="l" rtl="0">
              <a:lnSpc>
                <a:spcPct val="100000"/>
              </a:lnSpc>
              <a:spcBef>
                <a:spcPts val="0"/>
              </a:spcBef>
              <a:spcAft>
                <a:spcPts val="0"/>
              </a:spcAft>
              <a:buSzPts val="1400"/>
              <a:buNone/>
            </a:pPr>
            <a:r>
              <a:rPr lang="tr-TR"/>
              <a:t>&lt;So that&gt; yapısıyla başlayan ifadeler, kullanıcının bu özelliği neden istediğini anlatır.</a:t>
            </a:r>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Hangi usr olarak istiyor</a:t>
            </a:r>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Ne istiyor</a:t>
            </a:r>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Niye istiyor ne faydası var</a:t>
            </a:r>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Shortly;</a:t>
            </a: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User stories explain how the user want to use the software in a few sentences.</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In expressions starting with the &lt;As a&gt; structure, the role played by the user while using the software is highlighted.</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In expressions starting with the &lt;I want&gt; structure, the action the user wants to perform in the software is highlighted.</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solidFill>
                <a:srgbClr val="202124"/>
              </a:solidFill>
              <a:highlight>
                <a:srgbClr val="F8F9FA"/>
              </a:highlight>
            </a:endParaRPr>
          </a:p>
          <a:p>
            <a:pPr marL="0" marR="38100" lvl="0" indent="0" algn="l" rtl="0">
              <a:lnSpc>
                <a:spcPct val="128571"/>
              </a:lnSpc>
              <a:spcBef>
                <a:spcPts val="0"/>
              </a:spcBef>
              <a:spcAft>
                <a:spcPts val="0"/>
              </a:spcAft>
              <a:buSzPts val="1100"/>
              <a:buNone/>
            </a:pPr>
            <a:r>
              <a:rPr lang="tr-TR">
                <a:solidFill>
                  <a:srgbClr val="202124"/>
                </a:solidFill>
                <a:highlight>
                  <a:srgbClr val="F8F9FA"/>
                </a:highlight>
              </a:rPr>
              <a:t>Expressions starting with the &lt;So that&gt; structure tell why the user wants the feature.</a:t>
            </a:r>
            <a:endParaRPr>
              <a:solidFill>
                <a:srgbClr val="202124"/>
              </a:solidFill>
              <a:highlight>
                <a:srgbClr val="F8F9FA"/>
              </a:highlight>
            </a:endParaRPr>
          </a:p>
          <a:p>
            <a:pPr marL="0" marR="38100" lvl="0" indent="0" algn="l" rtl="0">
              <a:lnSpc>
                <a:spcPct val="128571"/>
              </a:lnSpc>
              <a:spcBef>
                <a:spcPts val="0"/>
              </a:spcBef>
              <a:spcAft>
                <a:spcPts val="0"/>
              </a:spcAft>
              <a:buSzPts val="1100"/>
              <a:buNone/>
            </a:pP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1" name="Google Shape;991;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200">
                <a:solidFill>
                  <a:srgbClr val="737C85"/>
                </a:solidFill>
                <a:highlight>
                  <a:srgbClr val="FFFFFF"/>
                </a:highlight>
                <a:latin typeface="SimSun"/>
                <a:ea typeface="SimSun"/>
                <a:cs typeface="SimSun"/>
                <a:sym typeface="SimSun"/>
              </a:rPr>
              <a:t>İyi tanımlanmış bir iş</a:t>
            </a:r>
            <a:endParaRPr/>
          </a:p>
          <a:p>
            <a:pPr marL="0" marR="0" lvl="0" indent="0" algn="l" rtl="0">
              <a:lnSpc>
                <a:spcPct val="100000"/>
              </a:lnSpc>
              <a:spcBef>
                <a:spcPts val="0"/>
              </a:spcBef>
              <a:spcAft>
                <a:spcPts val="0"/>
              </a:spcAft>
              <a:buClr>
                <a:srgbClr val="000000"/>
              </a:buClr>
              <a:buSzPts val="1400"/>
              <a:buFont typeface="Arial"/>
              <a:buNone/>
            </a:pPr>
            <a:r>
              <a:rPr lang="tr-TR" sz="1200">
                <a:solidFill>
                  <a:srgbClr val="737C85"/>
                </a:solidFill>
                <a:highlight>
                  <a:srgbClr val="FFFFFF"/>
                </a:highlight>
                <a:latin typeface="SimSun"/>
                <a:ea typeface="SimSun"/>
                <a:cs typeface="SimSun"/>
                <a:sym typeface="SimSun"/>
              </a:rPr>
              <a:t>Teknik bir aktiviteyi temsil eder</a:t>
            </a:r>
            <a:endParaRPr/>
          </a:p>
          <a:p>
            <a:pPr marL="0" marR="0" lvl="0" indent="0" algn="l" rtl="0">
              <a:lnSpc>
                <a:spcPct val="100000"/>
              </a:lnSpc>
              <a:spcBef>
                <a:spcPts val="0"/>
              </a:spcBef>
              <a:spcAft>
                <a:spcPts val="0"/>
              </a:spcAft>
              <a:buClr>
                <a:srgbClr val="000000"/>
              </a:buClr>
              <a:buSzPts val="1400"/>
              <a:buFont typeface="Arial"/>
              <a:buNone/>
            </a:pPr>
            <a:r>
              <a:rPr lang="tr-TR" sz="1200">
                <a:solidFill>
                  <a:srgbClr val="737C85"/>
                </a:solidFill>
                <a:highlight>
                  <a:srgbClr val="FFFFFF"/>
                </a:highlight>
                <a:latin typeface="SimSun"/>
                <a:ea typeface="SimSun"/>
                <a:cs typeface="SimSun"/>
                <a:sym typeface="SimSun"/>
              </a:rPr>
              <a:t>İş öğesinin açıklamasıdır</a:t>
            </a:r>
            <a:endParaRPr/>
          </a:p>
          <a:p>
            <a:pPr marL="0" marR="0" lvl="0" indent="0" algn="l" rtl="0">
              <a:lnSpc>
                <a:spcPct val="100000"/>
              </a:lnSpc>
              <a:spcBef>
                <a:spcPts val="0"/>
              </a:spcBef>
              <a:spcAft>
                <a:spcPts val="0"/>
              </a:spcAft>
              <a:buClr>
                <a:srgbClr val="000000"/>
              </a:buClr>
              <a:buSzPts val="1400"/>
              <a:buFont typeface="Arial"/>
              <a:buNone/>
            </a:pPr>
            <a:r>
              <a:rPr lang="tr-TR" sz="1200">
                <a:solidFill>
                  <a:srgbClr val="737C85"/>
                </a:solidFill>
                <a:highlight>
                  <a:srgbClr val="FFFFFF"/>
                </a:highlight>
                <a:latin typeface="SimSun"/>
                <a:ea typeface="SimSun"/>
                <a:cs typeface="SimSun"/>
                <a:sym typeface="SimSun"/>
              </a:rPr>
              <a:t>Herkes tarafından oluşturuldu</a:t>
            </a:r>
            <a:endParaRPr/>
          </a:p>
          <a:p>
            <a:pPr marL="0" lvl="0" indent="0" algn="l" rtl="0">
              <a:lnSpc>
                <a:spcPct val="100000"/>
              </a:lnSpc>
              <a:spcBef>
                <a:spcPts val="0"/>
              </a:spcBef>
              <a:spcAft>
                <a:spcPts val="0"/>
              </a:spcAft>
              <a:buSzPts val="1400"/>
              <a:buNone/>
            </a:pPr>
            <a:endParaRPr sz="1200">
              <a:solidFill>
                <a:srgbClr val="737C85"/>
              </a:solidFill>
              <a:highlight>
                <a:srgbClr val="FFFFFF"/>
              </a:highlight>
              <a:latin typeface="SimSun"/>
              <a:ea typeface="SimSun"/>
              <a:cs typeface="SimSun"/>
              <a:sym typeface="SimSun"/>
            </a:endParaRPr>
          </a:p>
          <a:p>
            <a:pPr marL="0" lvl="0" indent="0" algn="l" rtl="0">
              <a:lnSpc>
                <a:spcPct val="100000"/>
              </a:lnSpc>
              <a:spcBef>
                <a:spcPts val="0"/>
              </a:spcBef>
              <a:spcAft>
                <a:spcPts val="0"/>
              </a:spcAft>
              <a:buSzPts val="1400"/>
              <a:buNone/>
            </a:pPr>
            <a:r>
              <a:rPr lang="tr-TR" sz="1200">
                <a:solidFill>
                  <a:srgbClr val="737C85"/>
                </a:solidFill>
                <a:highlight>
                  <a:srgbClr val="FFFFFF"/>
                </a:highlight>
                <a:latin typeface="SimSun"/>
                <a:ea typeface="SimSun"/>
                <a:cs typeface="SimSun"/>
                <a:sym typeface="SimSun"/>
              </a:rPr>
              <a:t>Görevler, hikayenin NASIL tamamlanacağını anlatan bir hikayenin ayrıştırılmış parçalarıdır.</a:t>
            </a:r>
            <a:endParaRPr/>
          </a:p>
          <a:p>
            <a:pPr marL="0" lvl="0" indent="0" algn="l" rtl="0">
              <a:lnSpc>
                <a:spcPct val="100000"/>
              </a:lnSpc>
              <a:spcBef>
                <a:spcPts val="0"/>
              </a:spcBef>
              <a:spcAft>
                <a:spcPts val="0"/>
              </a:spcAft>
              <a:buSzPts val="1400"/>
              <a:buNone/>
            </a:pPr>
            <a:r>
              <a:rPr lang="tr-TR" sz="1200">
                <a:solidFill>
                  <a:srgbClr val="737C85"/>
                </a:solidFill>
                <a:highlight>
                  <a:srgbClr val="FFFFFF"/>
                </a:highlight>
                <a:latin typeface="SimSun"/>
                <a:ea typeface="SimSun"/>
                <a:cs typeface="SimSun"/>
                <a:sym typeface="SimSun"/>
              </a:rPr>
              <a:t>Görevler genellikle işi yapan kişiler (geliştiriciler, QA vb.)</a:t>
            </a:r>
            <a:endParaRPr/>
          </a:p>
          <a:p>
            <a:pPr marL="0" lvl="0" indent="0" algn="l" rtl="0">
              <a:lnSpc>
                <a:spcPct val="100000"/>
              </a:lnSpc>
              <a:spcBef>
                <a:spcPts val="0"/>
              </a:spcBef>
              <a:spcAft>
                <a:spcPts val="0"/>
              </a:spcAft>
              <a:buSzPts val="1400"/>
              <a:buNone/>
            </a:pPr>
            <a:r>
              <a:rPr lang="tr-TR" sz="1200">
                <a:solidFill>
                  <a:srgbClr val="737C85"/>
                </a:solidFill>
                <a:highlight>
                  <a:srgbClr val="FFFFFF"/>
                </a:highlight>
                <a:latin typeface="SimSun"/>
                <a:ea typeface="SimSun"/>
                <a:cs typeface="SimSun"/>
                <a:sym typeface="SimSun"/>
              </a:rPr>
              <a:t>Story ve epicler genellikle müşteri veya müşteri adına ürün sahibi tarafından oluşturulur.</a:t>
            </a:r>
            <a:endParaRPr/>
          </a:p>
          <a:p>
            <a:pPr marL="0" lvl="0" indent="0" algn="l" rtl="0">
              <a:lnSpc>
                <a:spcPct val="100000"/>
              </a:lnSpc>
              <a:spcBef>
                <a:spcPts val="0"/>
              </a:spcBef>
              <a:spcAft>
                <a:spcPts val="0"/>
              </a:spcAft>
              <a:buSzPts val="1400"/>
              <a:buNone/>
            </a:pPr>
            <a:r>
              <a:rPr lang="tr-TR" sz="1200">
                <a:solidFill>
                  <a:srgbClr val="737C85"/>
                </a:solidFill>
                <a:highlight>
                  <a:srgbClr val="FFFFFF"/>
                </a:highlight>
                <a:latin typeface="SimSun"/>
                <a:ea typeface="SimSun"/>
                <a:cs typeface="SimSun"/>
                <a:sym typeface="SimSun"/>
              </a:rPr>
              <a:t>Görevler, kullanıcı hikayelerinin küçük işlevsel parçalarıdır.</a:t>
            </a:r>
            <a:endParaRPr/>
          </a:p>
          <a:p>
            <a:pPr marL="0" lvl="0" indent="0" algn="l" rtl="0">
              <a:lnSpc>
                <a:spcPct val="100000"/>
              </a:lnSpc>
              <a:spcBef>
                <a:spcPts val="0"/>
              </a:spcBef>
              <a:spcAft>
                <a:spcPts val="0"/>
              </a:spcAft>
              <a:buSzPts val="1400"/>
              <a:buNone/>
            </a:pPr>
            <a:endParaRPr sz="1200">
              <a:solidFill>
                <a:srgbClr val="737C85"/>
              </a:solidFill>
              <a:highlight>
                <a:srgbClr val="FFFFFF"/>
              </a:highlight>
              <a:latin typeface="SimSun"/>
              <a:ea typeface="SimSun"/>
              <a:cs typeface="SimSun"/>
              <a:sym typeface="SimSun"/>
            </a:endParaRPr>
          </a:p>
          <a:p>
            <a:pPr marL="0" lvl="0" indent="0" algn="l" rtl="0">
              <a:lnSpc>
                <a:spcPct val="100000"/>
              </a:lnSpc>
              <a:spcBef>
                <a:spcPts val="0"/>
              </a:spcBef>
              <a:spcAft>
                <a:spcPts val="0"/>
              </a:spcAft>
              <a:buSzPts val="1400"/>
              <a:buNone/>
            </a:pPr>
            <a:r>
              <a:rPr lang="tr-TR" sz="1200">
                <a:solidFill>
                  <a:srgbClr val="737C85"/>
                </a:solidFill>
                <a:highlight>
                  <a:srgbClr val="FFFFFF"/>
                </a:highlight>
                <a:latin typeface="SimSun"/>
                <a:ea typeface="SimSun"/>
                <a:cs typeface="SimSun"/>
                <a:sym typeface="SimSun"/>
              </a:rPr>
              <a:t>Tasks are decomposed parts of a story that get into HOW the story will be completed. </a:t>
            </a:r>
            <a:endParaRPr sz="1200">
              <a:solidFill>
                <a:srgbClr val="737C85"/>
              </a:solidFill>
              <a:highlight>
                <a:srgbClr val="FFFFFF"/>
              </a:highlight>
              <a:latin typeface="SimSun"/>
              <a:ea typeface="SimSun"/>
              <a:cs typeface="SimSun"/>
              <a:sym typeface="SimSun"/>
            </a:endParaRPr>
          </a:p>
          <a:p>
            <a:pPr marL="0" lvl="0" indent="0" algn="l" rtl="0">
              <a:lnSpc>
                <a:spcPct val="100000"/>
              </a:lnSpc>
              <a:spcBef>
                <a:spcPts val="0"/>
              </a:spcBef>
              <a:spcAft>
                <a:spcPts val="0"/>
              </a:spcAft>
              <a:buSzPts val="1400"/>
              <a:buNone/>
            </a:pPr>
            <a:r>
              <a:rPr lang="tr-TR" sz="1200">
                <a:solidFill>
                  <a:srgbClr val="737C85"/>
                </a:solidFill>
                <a:highlight>
                  <a:srgbClr val="FFFFFF"/>
                </a:highlight>
                <a:latin typeface="SimSun"/>
                <a:ea typeface="SimSun"/>
                <a:cs typeface="SimSun"/>
                <a:sym typeface="SimSun"/>
              </a:rPr>
              <a:t>Tasks are usually defined by the people doing the work (developers, QA, etc), </a:t>
            </a:r>
            <a:endParaRPr sz="1200">
              <a:solidFill>
                <a:srgbClr val="737C85"/>
              </a:solidFill>
              <a:highlight>
                <a:srgbClr val="FFFFFF"/>
              </a:highlight>
              <a:latin typeface="SimSun"/>
              <a:ea typeface="SimSun"/>
              <a:cs typeface="SimSun"/>
              <a:sym typeface="SimSun"/>
            </a:endParaRPr>
          </a:p>
          <a:p>
            <a:pPr marL="0" lvl="0" indent="0" algn="l" rtl="0">
              <a:lnSpc>
                <a:spcPct val="100000"/>
              </a:lnSpc>
              <a:spcBef>
                <a:spcPts val="0"/>
              </a:spcBef>
              <a:spcAft>
                <a:spcPts val="0"/>
              </a:spcAft>
              <a:buSzPts val="1400"/>
              <a:buNone/>
            </a:pPr>
            <a:r>
              <a:rPr lang="tr-TR" sz="1200">
                <a:solidFill>
                  <a:srgbClr val="737C85"/>
                </a:solidFill>
                <a:highlight>
                  <a:srgbClr val="FFFFFF"/>
                </a:highlight>
                <a:latin typeface="SimSun"/>
                <a:ea typeface="SimSun"/>
                <a:cs typeface="SimSun"/>
                <a:sym typeface="SimSun"/>
              </a:rPr>
              <a:t>whereas stories and epics are generally created by the customer or the product owner on behalf of the customer.</a:t>
            </a:r>
            <a:endParaRPr sz="1200">
              <a:solidFill>
                <a:srgbClr val="737C85"/>
              </a:solidFill>
              <a:highlight>
                <a:srgbClr val="FFFFFF"/>
              </a:highlight>
              <a:latin typeface="SimSun"/>
              <a:ea typeface="SimSun"/>
              <a:cs typeface="SimSun"/>
              <a:sym typeface="SimSun"/>
            </a:endParaRPr>
          </a:p>
          <a:p>
            <a:pPr marL="0" lvl="0" indent="0" algn="l" rtl="0">
              <a:lnSpc>
                <a:spcPct val="100000"/>
              </a:lnSpc>
              <a:spcBef>
                <a:spcPts val="0"/>
              </a:spcBef>
              <a:spcAft>
                <a:spcPts val="0"/>
              </a:spcAft>
              <a:buSzPts val="1400"/>
              <a:buNone/>
            </a:pPr>
            <a:r>
              <a:rPr lang="tr-TR" sz="1200">
                <a:solidFill>
                  <a:srgbClr val="737C85"/>
                </a:solidFill>
                <a:highlight>
                  <a:srgbClr val="FFFFFF"/>
                </a:highlight>
                <a:latin typeface="SimSun"/>
                <a:ea typeface="SimSun"/>
                <a:cs typeface="SimSun"/>
                <a:sym typeface="SimSun"/>
              </a:rPr>
              <a:t>Tasks are the small functional parts of the user strories </a:t>
            </a:r>
            <a:endParaRPr/>
          </a:p>
          <a:p>
            <a:pPr marL="0" lvl="0" indent="0" algn="l" rtl="0">
              <a:lnSpc>
                <a:spcPct val="100000"/>
              </a:lnSpc>
              <a:spcBef>
                <a:spcPts val="0"/>
              </a:spcBef>
              <a:spcAft>
                <a:spcPts val="0"/>
              </a:spcAft>
              <a:buSzPts val="1400"/>
              <a:buNone/>
            </a:pPr>
            <a:endParaRPr sz="1200">
              <a:solidFill>
                <a:srgbClr val="737C85"/>
              </a:solidFill>
              <a:highlight>
                <a:srgbClr val="FFFFFF"/>
              </a:highlight>
              <a:latin typeface="SimSun"/>
              <a:ea typeface="SimSun"/>
              <a:cs typeface="SimSun"/>
              <a:sym typeface="SimSun"/>
            </a:endParaRPr>
          </a:p>
          <a:p>
            <a:pPr marL="0" lvl="0" indent="0" algn="l" rtl="0">
              <a:lnSpc>
                <a:spcPct val="100000"/>
              </a:lnSpc>
              <a:spcBef>
                <a:spcPts val="0"/>
              </a:spcBef>
              <a:spcAft>
                <a:spcPts val="0"/>
              </a:spcAft>
              <a:buSzPts val="1400"/>
              <a:buNone/>
            </a:pPr>
            <a:endParaRPr sz="1200">
              <a:solidFill>
                <a:srgbClr val="737C85"/>
              </a:solidFill>
              <a:highlight>
                <a:srgbClr val="FFFFFF"/>
              </a:highlight>
              <a:latin typeface="SimSun"/>
              <a:ea typeface="SimSun"/>
              <a:cs typeface="SimSun"/>
              <a:sym typeface="SimSu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tr-TR" sz="1800" b="1">
                <a:highlight>
                  <a:srgbClr val="00FFFF"/>
                </a:highlight>
              </a:rPr>
              <a:t>These models are divided into traditional and modern </a:t>
            </a:r>
            <a:endParaRPr sz="1800" b="1">
              <a:highlight>
                <a:srgbClr val="FFFF00"/>
              </a:highlight>
            </a:endParaRPr>
          </a:p>
          <a:p>
            <a:pPr marL="0" marR="38100" lvl="0" indent="0" algn="ctr" rtl="0">
              <a:lnSpc>
                <a:spcPct val="128571"/>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r>
              <a:rPr lang="tr-TR" sz="1800"/>
              <a:t>In summary, while the models in which SDLC steps follow each other in order</a:t>
            </a:r>
            <a:endParaRPr sz="1800"/>
          </a:p>
          <a:p>
            <a:pPr marL="0" lvl="0" indent="0" algn="ctr" rtl="0">
              <a:lnSpc>
                <a:spcPct val="100000"/>
              </a:lnSpc>
              <a:spcBef>
                <a:spcPts val="0"/>
              </a:spcBef>
              <a:spcAft>
                <a:spcPts val="0"/>
              </a:spcAft>
              <a:buClr>
                <a:schemeClr val="dk1"/>
              </a:buClr>
              <a:buSzPts val="1100"/>
              <a:buFont typeface="Arial"/>
              <a:buNone/>
            </a:pPr>
            <a:r>
              <a:rPr lang="tr-TR" sz="1800"/>
              <a:t> are called </a:t>
            </a:r>
            <a:r>
              <a:rPr lang="tr-TR" sz="1800" b="1"/>
              <a:t>conventional or traditional</a:t>
            </a:r>
            <a:r>
              <a:rPr lang="tr-TR" sz="1800"/>
              <a:t>, like Waterfall model, V model</a:t>
            </a: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r>
              <a:rPr lang="tr-TR" sz="1800"/>
              <a:t>but The models in which the stages are carried out together and more flexible,</a:t>
            </a:r>
            <a:endParaRPr sz="1800"/>
          </a:p>
          <a:p>
            <a:pPr marL="0" lvl="0" indent="0" algn="ctr" rtl="0">
              <a:lnSpc>
                <a:spcPct val="100000"/>
              </a:lnSpc>
              <a:spcBef>
                <a:spcPts val="0"/>
              </a:spcBef>
              <a:spcAft>
                <a:spcPts val="0"/>
              </a:spcAft>
              <a:buClr>
                <a:schemeClr val="dk1"/>
              </a:buClr>
              <a:buSzPts val="1100"/>
              <a:buFont typeface="Arial"/>
              <a:buNone/>
            </a:pPr>
            <a:r>
              <a:rPr lang="tr-TR" sz="1800"/>
              <a:t>are described as </a:t>
            </a:r>
            <a:r>
              <a:rPr lang="tr-TR" sz="1800" b="1"/>
              <a:t>modern</a:t>
            </a:r>
            <a:r>
              <a:rPr lang="tr-TR" sz="1800"/>
              <a:t>.</a:t>
            </a: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Clr>
                <a:schemeClr val="dk1"/>
              </a:buClr>
              <a:buSzPts val="1100"/>
              <a:buFont typeface="Arial"/>
              <a:buNone/>
            </a:pPr>
            <a:r>
              <a:rPr lang="tr-TR" sz="1800"/>
              <a:t>Another name given to modern models or methods is Agile. We will go into the detail of traditional and Agile comparison in the Agile lesson.</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Clr>
                <a:schemeClr val="dk1"/>
              </a:buClr>
              <a:buSzPts val="1100"/>
              <a:buFont typeface="Arial"/>
              <a:buNone/>
            </a:pPr>
            <a:r>
              <a:rPr lang="tr-TR" sz="1800"/>
              <a:t>Why such a new need has arisen and where traditional methods are stucked , we will see all together later in Agile classes.</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highlight>
                <a:schemeClr val="lt1"/>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2" name="Google Shape;1002;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İşte bir örnek;</a:t>
            </a:r>
            <a:endParaRPr/>
          </a:p>
          <a:p>
            <a:pPr marL="0" lvl="0" indent="0" algn="l" rtl="0">
              <a:lnSpc>
                <a:spcPct val="100000"/>
              </a:lnSpc>
              <a:spcBef>
                <a:spcPts val="0"/>
              </a:spcBef>
              <a:spcAft>
                <a:spcPts val="0"/>
              </a:spcAft>
              <a:buSzPts val="1400"/>
              <a:buNone/>
            </a:pPr>
            <a:r>
              <a:rPr lang="tr-TR"/>
              <a:t>parti vereceğim. </a:t>
            </a:r>
            <a:endParaRPr/>
          </a:p>
          <a:p>
            <a:pPr marL="0" lvl="0" indent="0" algn="l" rtl="0">
              <a:lnSpc>
                <a:spcPct val="100000"/>
              </a:lnSpc>
              <a:spcBef>
                <a:spcPts val="0"/>
              </a:spcBef>
              <a:spcAft>
                <a:spcPts val="0"/>
              </a:spcAft>
              <a:buSzPts val="1400"/>
              <a:buNone/>
            </a:pPr>
            <a:r>
              <a:rPr lang="tr-TR"/>
              <a:t>Bu destansı, bu konuyu hazırlamak için küçük parçalara ayırabilirim.</a:t>
            </a:r>
            <a:endParaRPr/>
          </a:p>
          <a:p>
            <a:pPr marL="0" lvl="0" indent="0" algn="l" rtl="0">
              <a:lnSpc>
                <a:spcPct val="100000"/>
              </a:lnSpc>
              <a:spcBef>
                <a:spcPts val="0"/>
              </a:spcBef>
              <a:spcAft>
                <a:spcPts val="0"/>
              </a:spcAft>
              <a:buSzPts val="1400"/>
              <a:buNone/>
            </a:pPr>
            <a:r>
              <a:rPr lang="tr-TR"/>
              <a:t>Bu örnekte 3 hikaye var.</a:t>
            </a:r>
            <a:endParaRPr/>
          </a:p>
          <a:p>
            <a:pPr marL="0" lvl="0" indent="0" algn="l" rtl="0">
              <a:lnSpc>
                <a:spcPct val="100000"/>
              </a:lnSpc>
              <a:spcBef>
                <a:spcPts val="0"/>
              </a:spcBef>
              <a:spcAft>
                <a:spcPts val="0"/>
              </a:spcAft>
              <a:buSzPts val="1400"/>
              <a:buNone/>
            </a:pPr>
            <a:r>
              <a:rPr lang="tr-TR"/>
              <a:t>Birincisi;</a:t>
            </a:r>
            <a:endParaRPr/>
          </a:p>
          <a:p>
            <a:pPr marL="0" lvl="0" indent="0" algn="l" rtl="0">
              <a:lnSpc>
                <a:spcPct val="100000"/>
              </a:lnSpc>
              <a:spcBef>
                <a:spcPts val="0"/>
              </a:spcBef>
              <a:spcAft>
                <a:spcPts val="0"/>
              </a:spcAft>
              <a:buSzPts val="1400"/>
              <a:buNone/>
            </a:pPr>
            <a:r>
              <a:rPr lang="tr-TR"/>
              <a:t>Bir parti sahibi olarak, partiye hazır olmak için alışverişe gitmeliyim.</a:t>
            </a:r>
            <a:endParaRPr/>
          </a:p>
          <a:p>
            <a:pPr marL="0" lvl="0" indent="0" algn="l" rtl="0">
              <a:lnSpc>
                <a:spcPct val="100000"/>
              </a:lnSpc>
              <a:spcBef>
                <a:spcPts val="0"/>
              </a:spcBef>
              <a:spcAft>
                <a:spcPts val="0"/>
              </a:spcAft>
              <a:buSzPts val="1400"/>
              <a:buNone/>
            </a:pPr>
            <a:r>
              <a:rPr lang="tr-TR"/>
              <a:t>Ve ilk kullanıcı hikayesi için görevler; </a:t>
            </a:r>
            <a:endParaRPr/>
          </a:p>
          <a:p>
            <a:pPr marL="0" lvl="0" indent="0" algn="l" rtl="0">
              <a:lnSpc>
                <a:spcPct val="100000"/>
              </a:lnSpc>
              <a:spcBef>
                <a:spcPts val="0"/>
              </a:spcBef>
              <a:spcAft>
                <a:spcPts val="0"/>
              </a:spcAft>
              <a:buSzPts val="1400"/>
              <a:buNone/>
            </a:pPr>
            <a:r>
              <a:rPr lang="tr-TR"/>
              <a:t>Yemek pişirmek için hammadde alacağım ve misafirlere hediye alacağım.</a:t>
            </a:r>
            <a:endParaRPr/>
          </a:p>
          <a:p>
            <a:pPr marL="0" lvl="0" indent="0" algn="l" rtl="0">
              <a:lnSpc>
                <a:spcPct val="100000"/>
              </a:lnSpc>
              <a:spcBef>
                <a:spcPts val="0"/>
              </a:spcBef>
              <a:spcAft>
                <a:spcPts val="0"/>
              </a:spcAft>
              <a:buSzPts val="1400"/>
              <a:buNone/>
            </a:pPr>
            <a:r>
              <a:rPr lang="tr-TR"/>
              <a:t>İkinci;</a:t>
            </a:r>
            <a:endParaRPr/>
          </a:p>
          <a:p>
            <a:pPr marL="0" lvl="0" indent="0" algn="l" rtl="0">
              <a:lnSpc>
                <a:spcPct val="100000"/>
              </a:lnSpc>
              <a:spcBef>
                <a:spcPts val="0"/>
              </a:spcBef>
              <a:spcAft>
                <a:spcPts val="0"/>
              </a:spcAft>
              <a:buSzPts val="1400"/>
              <a:buNone/>
            </a:pPr>
            <a:r>
              <a:rPr lang="tr-TR"/>
              <a:t>Parti sahibi olarak evi dekore etmeliyim görevler şunlardır:</a:t>
            </a:r>
            <a:endParaRPr/>
          </a:p>
          <a:p>
            <a:pPr marL="0" lvl="0" indent="0" algn="l" rtl="0">
              <a:lnSpc>
                <a:spcPct val="100000"/>
              </a:lnSpc>
              <a:spcBef>
                <a:spcPts val="0"/>
              </a:spcBef>
              <a:spcAft>
                <a:spcPts val="0"/>
              </a:spcAft>
              <a:buSzPts val="1400"/>
              <a:buNone/>
            </a:pPr>
            <a:r>
              <a:rPr lang="tr-TR"/>
              <a:t>ve üçüncüsü:</a:t>
            </a:r>
            <a:endParaRPr/>
          </a:p>
          <a:p>
            <a:pPr marL="0" lvl="0" indent="0" algn="l" rtl="0">
              <a:lnSpc>
                <a:spcPct val="100000"/>
              </a:lnSpc>
              <a:spcBef>
                <a:spcPts val="0"/>
              </a:spcBef>
              <a:spcAft>
                <a:spcPts val="0"/>
              </a:spcAft>
              <a:buSzPts val="1400"/>
              <a:buNone/>
            </a:pPr>
            <a:r>
              <a:rPr lang="tr-TR"/>
              <a:t>Bir parti sahibi olarak yemek hazırlamalı ve yemek pişirmeliyim. Görevler şunlardır: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Here is a sample ;</a:t>
            </a:r>
            <a:endParaRPr/>
          </a:p>
          <a:p>
            <a:pPr marL="0" lvl="0" indent="0" algn="l" rtl="0">
              <a:lnSpc>
                <a:spcPct val="100000"/>
              </a:lnSpc>
              <a:spcBef>
                <a:spcPts val="0"/>
              </a:spcBef>
              <a:spcAft>
                <a:spcPts val="0"/>
              </a:spcAft>
              <a:buSzPts val="1400"/>
              <a:buNone/>
            </a:pPr>
            <a:r>
              <a:rPr lang="tr-TR"/>
              <a:t>I will give a party. This is epic, I can broke down this issue into small pieces to prepare it.</a:t>
            </a:r>
            <a:endParaRPr/>
          </a:p>
          <a:p>
            <a:pPr marL="0" lvl="0" indent="0" algn="l" rtl="0">
              <a:lnSpc>
                <a:spcPct val="100000"/>
              </a:lnSpc>
              <a:spcBef>
                <a:spcPts val="0"/>
              </a:spcBef>
              <a:spcAft>
                <a:spcPts val="0"/>
              </a:spcAft>
              <a:buSzPts val="1400"/>
              <a:buNone/>
            </a:pPr>
            <a:r>
              <a:rPr lang="tr-TR"/>
              <a:t>There are 3 stories in this example.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First one;</a:t>
            </a:r>
            <a:endParaRPr/>
          </a:p>
          <a:p>
            <a:pPr marL="0" lvl="0" indent="0" algn="l" rtl="0">
              <a:lnSpc>
                <a:spcPct val="100000"/>
              </a:lnSpc>
              <a:spcBef>
                <a:spcPts val="0"/>
              </a:spcBef>
              <a:spcAft>
                <a:spcPts val="0"/>
              </a:spcAft>
              <a:buSzPts val="1400"/>
              <a:buNone/>
            </a:pPr>
            <a:r>
              <a:rPr lang="tr-TR"/>
              <a:t>As a party owner, I should go to shopping to be ready for the party.</a:t>
            </a:r>
            <a:endParaRPr/>
          </a:p>
          <a:p>
            <a:pPr marL="0" lvl="0" indent="0" algn="l" rtl="0">
              <a:lnSpc>
                <a:spcPct val="100000"/>
              </a:lnSpc>
              <a:spcBef>
                <a:spcPts val="0"/>
              </a:spcBef>
              <a:spcAft>
                <a:spcPts val="0"/>
              </a:spcAft>
              <a:buSzPts val="1400"/>
              <a:buNone/>
            </a:pPr>
            <a:r>
              <a:rPr lang="tr-TR"/>
              <a:t>And the tasks for the first user story are; I will buy raw materials for cooking and I will buy gift for the guests.</a:t>
            </a:r>
            <a:endParaRPr/>
          </a:p>
          <a:p>
            <a:pPr marL="0" lvl="0" indent="0" algn="l" rtl="0">
              <a:lnSpc>
                <a:spcPct val="100000"/>
              </a:lnSpc>
              <a:spcBef>
                <a:spcPts val="0"/>
              </a:spcBef>
              <a:spcAft>
                <a:spcPts val="0"/>
              </a:spcAft>
              <a:buSzPts val="1400"/>
              <a:buNone/>
            </a:pPr>
            <a:r>
              <a:rPr lang="tr-TR"/>
              <a:t>Second one;</a:t>
            </a:r>
            <a:endParaRPr/>
          </a:p>
          <a:p>
            <a:pPr marL="0" lvl="0" indent="0" algn="l" rtl="0">
              <a:lnSpc>
                <a:spcPct val="100000"/>
              </a:lnSpc>
              <a:spcBef>
                <a:spcPts val="0"/>
              </a:spcBef>
              <a:spcAft>
                <a:spcPts val="0"/>
              </a:spcAft>
              <a:buSzPts val="1400"/>
              <a:buNone/>
            </a:pPr>
            <a:r>
              <a:rPr lang="tr-TR"/>
              <a:t>As a party owner I should decorate the house tasks are :</a:t>
            </a:r>
            <a:endParaRPr/>
          </a:p>
          <a:p>
            <a:pPr marL="0" lvl="0" indent="0" algn="l" rtl="0">
              <a:lnSpc>
                <a:spcPct val="100000"/>
              </a:lnSpc>
              <a:spcBef>
                <a:spcPts val="0"/>
              </a:spcBef>
              <a:spcAft>
                <a:spcPts val="0"/>
              </a:spcAft>
              <a:buSzPts val="1400"/>
              <a:buNone/>
            </a:pPr>
            <a:r>
              <a:rPr lang="tr-TR"/>
              <a:t>and the third one:</a:t>
            </a:r>
            <a:endParaRPr/>
          </a:p>
          <a:p>
            <a:pPr marL="0" lvl="0" indent="0" algn="l" rtl="0">
              <a:lnSpc>
                <a:spcPct val="100000"/>
              </a:lnSpc>
              <a:spcBef>
                <a:spcPts val="0"/>
              </a:spcBef>
              <a:spcAft>
                <a:spcPts val="0"/>
              </a:spcAft>
              <a:buSzPts val="1400"/>
              <a:buNone/>
            </a:pPr>
            <a:r>
              <a:rPr lang="tr-TR"/>
              <a:t>As a party owner I should prepare meals and make the cooking</a:t>
            </a:r>
            <a:endParaRPr/>
          </a:p>
          <a:p>
            <a:pPr marL="0" lvl="0" indent="0" algn="l" rtl="0">
              <a:lnSpc>
                <a:spcPct val="100000"/>
              </a:lnSpc>
              <a:spcBef>
                <a:spcPts val="0"/>
              </a:spcBef>
              <a:spcAft>
                <a:spcPts val="0"/>
              </a:spcAft>
              <a:buSzPts val="1400"/>
              <a:buNone/>
            </a:pPr>
            <a:r>
              <a:rPr lang="tr-TR"/>
              <a:t>The tasks are: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9" name="Google Shape;1009;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Here is a sample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(from slide)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7" name="Google Shape;1017;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00">
                <a:solidFill>
                  <a:srgbClr val="091E42"/>
                </a:solidFill>
                <a:highlight>
                  <a:srgbClr val="FFFFFF"/>
                </a:highlight>
                <a:latin typeface="Roboto"/>
                <a:ea typeface="Roboto"/>
                <a:cs typeface="Roboto"/>
                <a:sym typeface="Roboto"/>
              </a:rPr>
              <a:t>Proje yönetimi söz konusu olduğunda, büyük soru her zaman “Bu ne kadar sürecek?”dir.</a:t>
            </a:r>
            <a:endParaRPr/>
          </a:p>
          <a:p>
            <a:pPr marL="0" lvl="0" indent="0" algn="l" rtl="0">
              <a:lnSpc>
                <a:spcPct val="100000"/>
              </a:lnSpc>
              <a:spcBef>
                <a:spcPts val="0"/>
              </a:spcBef>
              <a:spcAft>
                <a:spcPts val="0"/>
              </a:spcAft>
              <a:buSzPts val="1400"/>
              <a:buNone/>
            </a:pPr>
            <a:r>
              <a:rPr lang="tr-TR" sz="1400">
                <a:solidFill>
                  <a:srgbClr val="091E42"/>
                </a:solidFill>
                <a:highlight>
                  <a:srgbClr val="FFFFFF"/>
                </a:highlight>
                <a:latin typeface="Roboto"/>
                <a:ea typeface="Roboto"/>
                <a:cs typeface="Roboto"/>
                <a:sym typeface="Roboto"/>
              </a:rPr>
              <a:t>Doğru teslimat tahmini yapmak, müşteri memnuniyeti için en iyi yoldur.</a:t>
            </a:r>
            <a:endParaRPr/>
          </a:p>
          <a:p>
            <a:pPr marL="0" lvl="0" indent="0" algn="l" rtl="0">
              <a:lnSpc>
                <a:spcPct val="100000"/>
              </a:lnSpc>
              <a:spcBef>
                <a:spcPts val="0"/>
              </a:spcBef>
              <a:spcAft>
                <a:spcPts val="0"/>
              </a:spcAft>
              <a:buSzPts val="1400"/>
              <a:buNone/>
            </a:pPr>
            <a:r>
              <a:rPr lang="tr-TR" sz="1400">
                <a:solidFill>
                  <a:srgbClr val="091E42"/>
                </a:solidFill>
                <a:highlight>
                  <a:srgbClr val="FFFFFF"/>
                </a:highlight>
                <a:latin typeface="Roboto"/>
                <a:ea typeface="Roboto"/>
                <a:cs typeface="Roboto"/>
                <a:sym typeface="Roboto"/>
              </a:rPr>
              <a:t>Scrum'da, tahmin, kullanıcı hikayeleri ile ilgilidir. </a:t>
            </a:r>
            <a:endParaRPr/>
          </a:p>
          <a:p>
            <a:pPr marL="0" lvl="0" indent="0" algn="l" rtl="0">
              <a:lnSpc>
                <a:spcPct val="100000"/>
              </a:lnSpc>
              <a:spcBef>
                <a:spcPts val="0"/>
              </a:spcBef>
              <a:spcAft>
                <a:spcPts val="0"/>
              </a:spcAft>
              <a:buSzPts val="1400"/>
              <a:buNone/>
            </a:pPr>
            <a:r>
              <a:rPr lang="tr-TR" sz="1400">
                <a:solidFill>
                  <a:srgbClr val="091E42"/>
                </a:solidFill>
                <a:highlight>
                  <a:srgbClr val="FFFFFF"/>
                </a:highlight>
                <a:latin typeface="Roboto"/>
                <a:ea typeface="Roboto"/>
                <a:cs typeface="Roboto"/>
                <a:sym typeface="Roboto"/>
              </a:rPr>
              <a:t>Ve göreceli bir puanlamadır.</a:t>
            </a:r>
            <a:endParaRPr/>
          </a:p>
          <a:p>
            <a:pPr marL="0" lvl="0" indent="0" algn="l" rtl="0">
              <a:lnSpc>
                <a:spcPct val="100000"/>
              </a:lnSpc>
              <a:spcBef>
                <a:spcPts val="0"/>
              </a:spcBef>
              <a:spcAft>
                <a:spcPts val="0"/>
              </a:spcAft>
              <a:buSzPts val="1400"/>
              <a:buNone/>
            </a:pPr>
            <a:r>
              <a:rPr lang="tr-TR" sz="1400">
                <a:solidFill>
                  <a:srgbClr val="091E42"/>
                </a:solidFill>
                <a:highlight>
                  <a:srgbClr val="FFFFFF"/>
                </a:highlight>
                <a:latin typeface="Roboto"/>
                <a:ea typeface="Roboto"/>
                <a:cs typeface="Roboto"/>
                <a:sym typeface="Roboto"/>
              </a:rPr>
              <a:t>Tahmin etmek kolay değil aslında.. </a:t>
            </a:r>
            <a:endParaRPr/>
          </a:p>
          <a:p>
            <a:pPr marL="0" lvl="0" indent="0" algn="l" rtl="0">
              <a:lnSpc>
                <a:spcPct val="100000"/>
              </a:lnSpc>
              <a:spcBef>
                <a:spcPts val="0"/>
              </a:spcBef>
              <a:spcAft>
                <a:spcPts val="0"/>
              </a:spcAft>
              <a:buSzPts val="1400"/>
              <a:buNone/>
            </a:pPr>
            <a:r>
              <a:rPr lang="tr-TR" sz="1400">
                <a:solidFill>
                  <a:srgbClr val="091E42"/>
                </a:solidFill>
                <a:highlight>
                  <a:srgbClr val="FFFFFF"/>
                </a:highlight>
                <a:latin typeface="Roboto"/>
                <a:ea typeface="Roboto"/>
                <a:cs typeface="Roboto"/>
                <a:sym typeface="Roboto"/>
              </a:rPr>
              <a:t>Yazılımcılar için işin en zor yanlarından biri. </a:t>
            </a:r>
            <a:endParaRPr/>
          </a:p>
          <a:p>
            <a:pPr marL="0" lvl="0" indent="0" algn="l" rtl="0">
              <a:lnSpc>
                <a:spcPct val="100000"/>
              </a:lnSpc>
              <a:spcBef>
                <a:spcPts val="0"/>
              </a:spcBef>
              <a:spcAft>
                <a:spcPts val="0"/>
              </a:spcAft>
              <a:buSzPts val="1400"/>
              <a:buNone/>
            </a:pPr>
            <a:r>
              <a:rPr lang="tr-TR" sz="1400">
                <a:solidFill>
                  <a:srgbClr val="091E42"/>
                </a:solidFill>
                <a:highlight>
                  <a:srgbClr val="FFFFFF"/>
                </a:highlight>
                <a:latin typeface="Roboto"/>
                <a:ea typeface="Roboto"/>
                <a:cs typeface="Roboto"/>
                <a:sym typeface="Roboto"/>
              </a:rPr>
              <a:t>Herkesi (geliştiriciler, tasarımcılar, testçiler, dağıtımcılar... herkes) takıma dahil etmek çok önemlidir. </a:t>
            </a:r>
            <a:endParaRPr/>
          </a:p>
          <a:p>
            <a:pPr marL="0" lvl="0" indent="0" algn="l" rtl="0">
              <a:lnSpc>
                <a:spcPct val="100000"/>
              </a:lnSpc>
              <a:spcBef>
                <a:spcPts val="0"/>
              </a:spcBef>
              <a:spcAft>
                <a:spcPts val="0"/>
              </a:spcAft>
              <a:buSzPts val="1400"/>
              <a:buNone/>
            </a:pPr>
            <a:r>
              <a:rPr lang="tr-TR" sz="1400">
                <a:solidFill>
                  <a:srgbClr val="091E42"/>
                </a:solidFill>
                <a:highlight>
                  <a:srgbClr val="FFFFFF"/>
                </a:highlight>
                <a:latin typeface="Roboto"/>
                <a:ea typeface="Roboto"/>
                <a:cs typeface="Roboto"/>
                <a:sym typeface="Roboto"/>
              </a:rPr>
              <a:t>Her ekip üyesi ürüne farklı bir bakış açısı getiriyor</a:t>
            </a:r>
            <a:endParaRPr/>
          </a:p>
          <a:p>
            <a:pPr marL="0" lvl="0" indent="0" algn="l" rtl="0">
              <a:lnSpc>
                <a:spcPct val="100000"/>
              </a:lnSpc>
              <a:spcBef>
                <a:spcPts val="0"/>
              </a:spcBef>
              <a:spcAft>
                <a:spcPts val="0"/>
              </a:spcAft>
              <a:buSzPts val="1400"/>
              <a:buNone/>
            </a:pPr>
            <a:r>
              <a:rPr lang="tr-TR" sz="1400">
                <a:solidFill>
                  <a:srgbClr val="091E42"/>
                </a:solidFill>
                <a:highlight>
                  <a:srgbClr val="FFFFFF"/>
                </a:highlight>
                <a:latin typeface="Roboto"/>
                <a:ea typeface="Roboto"/>
                <a:cs typeface="Roboto"/>
                <a:sym typeface="Roboto"/>
              </a:rPr>
              <a:t>Hikaye noktası, ekibin her bir kullanıcı hikayesinin boyutuna odaklanmasını sağlar.</a:t>
            </a:r>
            <a:endParaRPr/>
          </a:p>
          <a:p>
            <a:pPr marL="0" lvl="0" indent="0" algn="l" rtl="0">
              <a:lnSpc>
                <a:spcPct val="100000"/>
              </a:lnSpc>
              <a:spcBef>
                <a:spcPts val="0"/>
              </a:spcBef>
              <a:spcAft>
                <a:spcPts val="0"/>
              </a:spcAft>
              <a:buSzPts val="1400"/>
              <a:buNone/>
            </a:pPr>
            <a:r>
              <a:rPr lang="tr-TR" sz="1400">
                <a:solidFill>
                  <a:srgbClr val="091E42"/>
                </a:solidFill>
                <a:highlight>
                  <a:srgbClr val="FFFFFF"/>
                </a:highlight>
                <a:latin typeface="Roboto"/>
                <a:ea typeface="Roboto"/>
                <a:cs typeface="Roboto"/>
                <a:sym typeface="Roboto"/>
              </a:rPr>
              <a:t>Planlamanın amacı, hikayelerin kesin tamamlanma tarihlerini tahmin etmektir.</a:t>
            </a:r>
            <a:endParaRPr/>
          </a:p>
          <a:p>
            <a:pPr marL="0" lvl="0" indent="0" algn="l" rtl="0">
              <a:lnSpc>
                <a:spcPct val="100000"/>
              </a:lnSpc>
              <a:spcBef>
                <a:spcPts val="0"/>
              </a:spcBef>
              <a:spcAft>
                <a:spcPts val="0"/>
              </a:spcAft>
              <a:buSzPts val="1400"/>
              <a:buNone/>
            </a:pPr>
            <a:r>
              <a:rPr lang="tr-TR" sz="1400">
                <a:solidFill>
                  <a:srgbClr val="091E42"/>
                </a:solidFill>
                <a:highlight>
                  <a:srgbClr val="FFFFFF"/>
                </a:highlight>
                <a:latin typeface="Roboto"/>
                <a:ea typeface="Roboto"/>
                <a:cs typeface="Roboto"/>
                <a:sym typeface="Roboto"/>
              </a:rPr>
              <a:t>Ekip, ne kadar büyük olduğuna bağlı olarak her hikayeye bir puan değeri atar.</a:t>
            </a:r>
            <a:endParaRPr/>
          </a:p>
          <a:p>
            <a:pPr marL="0" lvl="0" indent="0" algn="l" rtl="0">
              <a:lnSpc>
                <a:spcPct val="100000"/>
              </a:lnSpc>
              <a:spcBef>
                <a:spcPts val="0"/>
              </a:spcBef>
              <a:spcAft>
                <a:spcPts val="0"/>
              </a:spcAft>
              <a:buSzPts val="1400"/>
              <a:buNone/>
            </a:pPr>
            <a:r>
              <a:rPr lang="tr-TR" sz="1400">
                <a:solidFill>
                  <a:srgbClr val="091E42"/>
                </a:solidFill>
                <a:highlight>
                  <a:srgbClr val="FFFFFF"/>
                </a:highlight>
                <a:latin typeface="Roboto"/>
                <a:ea typeface="Roboto"/>
                <a:cs typeface="Roboto"/>
                <a:sym typeface="Roboto"/>
              </a:rPr>
              <a:t>Takımların tahminde bulunmalarının bir yolu, hikayeleri tişört bedenlerine bölmek ve her bedene bir puan değeri atamak.</a:t>
            </a:r>
            <a:endParaRPr/>
          </a:p>
          <a:p>
            <a:pPr marL="0" lvl="0" indent="0" algn="l" rtl="0">
              <a:lnSpc>
                <a:spcPct val="100000"/>
              </a:lnSpc>
              <a:spcBef>
                <a:spcPts val="0"/>
              </a:spcBef>
              <a:spcAft>
                <a:spcPts val="0"/>
              </a:spcAft>
              <a:buSzPts val="1400"/>
              <a:buNone/>
            </a:pPr>
            <a:r>
              <a:rPr lang="tr-TR" sz="1400">
                <a:solidFill>
                  <a:srgbClr val="091E42"/>
                </a:solidFill>
                <a:highlight>
                  <a:srgbClr val="FFFFFF"/>
                </a:highlight>
                <a:latin typeface="Roboto"/>
                <a:ea typeface="Roboto"/>
                <a:cs typeface="Roboto"/>
                <a:sym typeface="Roboto"/>
              </a:rPr>
              <a:t>Örneğin, ekstra küçük özellikler için 1 puan, küçük özellikler için 2 puan ve orta özellikler için 3 puan, büyük özellikler için 4 puan ve ekstra büyük özellikler için 5 puan kullanmaya karar verebilirler.</a:t>
            </a:r>
            <a:endParaRPr/>
          </a:p>
          <a:p>
            <a:pPr marL="0" lvl="0" indent="0" algn="l" rtl="0">
              <a:lnSpc>
                <a:spcPct val="100000"/>
              </a:lnSpc>
              <a:spcBef>
                <a:spcPts val="0"/>
              </a:spcBef>
              <a:spcAft>
                <a:spcPts val="0"/>
              </a:spcAft>
              <a:buSzPts val="1400"/>
              <a:buNone/>
            </a:pPr>
            <a:r>
              <a:rPr lang="tr-TR" sz="1400">
                <a:solidFill>
                  <a:srgbClr val="091E42"/>
                </a:solidFill>
                <a:highlight>
                  <a:srgbClr val="FFFFFF"/>
                </a:highlight>
                <a:latin typeface="Roboto"/>
                <a:ea typeface="Roboto"/>
                <a:cs typeface="Roboto"/>
                <a:sym typeface="Roboto"/>
              </a:rPr>
              <a:t>Bir ölçeğe karar verdikten sonra, her hikayenin hangi kategoriye girdiğine karar vermelidirler.</a:t>
            </a:r>
            <a:endParaRPr/>
          </a:p>
          <a:p>
            <a:pPr marL="0" lvl="0" indent="0" algn="l" rtl="0">
              <a:lnSpc>
                <a:spcPct val="100000"/>
              </a:lnSpc>
              <a:spcBef>
                <a:spcPts val="0"/>
              </a:spcBef>
              <a:spcAft>
                <a:spcPts val="0"/>
              </a:spcAft>
              <a:buSzPts val="1400"/>
              <a:buNone/>
            </a:pPr>
            <a:r>
              <a:rPr lang="tr-TR" sz="1400">
                <a:solidFill>
                  <a:srgbClr val="091E42"/>
                </a:solidFill>
                <a:highlight>
                  <a:srgbClr val="FFFFFF"/>
                </a:highlight>
                <a:latin typeface="Roboto"/>
                <a:ea typeface="Roboto"/>
                <a:cs typeface="Roboto"/>
                <a:sym typeface="Roboto"/>
              </a:rPr>
              <a:t>Bazı takımlar, daha büyük özellikler için daha gerçekçi olduğunu düşündükleri için hikaye noktası için Fibonacci dizisini (1, 2, 3, 5, 8, 13, 21 ...) kullanır.</a:t>
            </a:r>
            <a:endParaRPr/>
          </a:p>
          <a:p>
            <a:pPr marL="0" lvl="0" indent="0" algn="l" rtl="0">
              <a:lnSpc>
                <a:spcPct val="100000"/>
              </a:lnSpc>
              <a:spcBef>
                <a:spcPts val="0"/>
              </a:spcBef>
              <a:spcAft>
                <a:spcPts val="0"/>
              </a:spcAft>
              <a:buSzPts val="1400"/>
              <a:buNone/>
            </a:pPr>
            <a:endParaRPr sz="1350">
              <a:solidFill>
                <a:srgbClr val="2D3754"/>
              </a:solidFill>
              <a:highlight>
                <a:srgbClr val="FFFFFF"/>
              </a:highlight>
            </a:endParaRPr>
          </a:p>
          <a:p>
            <a:pPr marL="0" lvl="0" indent="0" algn="l" rtl="0">
              <a:lnSpc>
                <a:spcPct val="100000"/>
              </a:lnSpc>
              <a:spcBef>
                <a:spcPts val="0"/>
              </a:spcBef>
              <a:spcAft>
                <a:spcPts val="0"/>
              </a:spcAft>
              <a:buSzPts val="1400"/>
              <a:buNone/>
            </a:pPr>
            <a:endParaRPr sz="1350">
              <a:solidFill>
                <a:srgbClr val="2D3754"/>
              </a:solidFill>
              <a:highlight>
                <a:srgbClr val="FFFFFF"/>
              </a:highlight>
            </a:endParaRPr>
          </a:p>
          <a:p>
            <a:pPr marL="0" lvl="0" indent="0" algn="l" rtl="0">
              <a:lnSpc>
                <a:spcPct val="100000"/>
              </a:lnSpc>
              <a:spcBef>
                <a:spcPts val="0"/>
              </a:spcBef>
              <a:spcAft>
                <a:spcPts val="0"/>
              </a:spcAft>
              <a:buSzPts val="1400"/>
              <a:buNone/>
            </a:pPr>
            <a:r>
              <a:rPr lang="tr-TR" sz="1350">
                <a:solidFill>
                  <a:srgbClr val="2D3754"/>
                </a:solidFill>
                <a:highlight>
                  <a:srgbClr val="FFFFFF"/>
                </a:highlight>
              </a:rPr>
              <a:t>When it comes to project management, the big question is always </a:t>
            </a:r>
            <a:r>
              <a:rPr lang="tr-TR" sz="1350" b="1">
                <a:solidFill>
                  <a:srgbClr val="2D3754"/>
                </a:solidFill>
                <a:highlight>
                  <a:srgbClr val="FFFFFF"/>
                </a:highlight>
              </a:rPr>
              <a:t>“How long will this take?”</a:t>
            </a:r>
            <a:r>
              <a:rPr lang="tr-TR" sz="1350">
                <a:solidFill>
                  <a:srgbClr val="2D3754"/>
                </a:solidFill>
                <a:highlight>
                  <a:srgbClr val="FFFFFF"/>
                </a:highlight>
              </a:rPr>
              <a:t>. </a:t>
            </a:r>
            <a:endParaRPr sz="1350">
              <a:solidFill>
                <a:srgbClr val="2D3754"/>
              </a:solidFill>
              <a:highlight>
                <a:srgbClr val="FFFFFF"/>
              </a:highlight>
            </a:endParaRPr>
          </a:p>
          <a:p>
            <a:pPr marL="0" lvl="0" indent="0" algn="l" rtl="0">
              <a:lnSpc>
                <a:spcPct val="100000"/>
              </a:lnSpc>
              <a:spcBef>
                <a:spcPts val="0"/>
              </a:spcBef>
              <a:spcAft>
                <a:spcPts val="0"/>
              </a:spcAft>
              <a:buSzPts val="1400"/>
              <a:buNone/>
            </a:pPr>
            <a:r>
              <a:rPr lang="tr-TR" sz="1350">
                <a:solidFill>
                  <a:srgbClr val="2D3754"/>
                </a:solidFill>
                <a:highlight>
                  <a:srgbClr val="FFFFFF"/>
                </a:highlight>
              </a:rPr>
              <a:t>making accurate delivery forecast is the best way for customer satisfaction.</a:t>
            </a:r>
            <a:endParaRPr sz="12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250">
                <a:solidFill>
                  <a:srgbClr val="091E42"/>
                </a:solidFill>
                <a:highlight>
                  <a:srgbClr val="FFFFFF"/>
                </a:highlight>
                <a:latin typeface="Roboto"/>
                <a:ea typeface="Roboto"/>
                <a:cs typeface="Roboto"/>
                <a:sym typeface="Roboto"/>
              </a:rPr>
              <a:t>In scrum, The estimation is about the user strories. And it is a relative scoring.</a:t>
            </a:r>
            <a:endParaRPr/>
          </a:p>
          <a:p>
            <a:pPr marL="0" lvl="0" indent="0" algn="l" rtl="0">
              <a:lnSpc>
                <a:spcPct val="100000"/>
              </a:lnSpc>
              <a:spcBef>
                <a:spcPts val="0"/>
              </a:spcBef>
              <a:spcAft>
                <a:spcPts val="0"/>
              </a:spcAft>
              <a:buSzPts val="1400"/>
              <a:buNone/>
            </a:pPr>
            <a:r>
              <a:rPr lang="tr-TR" sz="1250">
                <a:solidFill>
                  <a:srgbClr val="091E42"/>
                </a:solidFill>
                <a:highlight>
                  <a:srgbClr val="FFFFFF"/>
                </a:highlight>
                <a:latin typeface="Roboto"/>
                <a:ea typeface="Roboto"/>
                <a:cs typeface="Roboto"/>
                <a:sym typeface="Roboto"/>
              </a:rPr>
              <a:t>Estimation is not easy actually.. For software developers, it's among the most difficult aspects of the job.</a:t>
            </a:r>
            <a:endParaRPr sz="12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250">
                <a:solidFill>
                  <a:srgbClr val="091E42"/>
                </a:solidFill>
                <a:highlight>
                  <a:srgbClr val="FFFFFF"/>
                </a:highlight>
                <a:latin typeface="Roboto"/>
                <a:ea typeface="Roboto"/>
                <a:cs typeface="Roboto"/>
                <a:sym typeface="Roboto"/>
              </a:rPr>
              <a:t>Involving everyone (developers, designers, testers, deployers... everyone) on the team is key.</a:t>
            </a:r>
            <a:endParaRPr/>
          </a:p>
          <a:p>
            <a:pPr marL="0" lvl="0" indent="0" algn="l" rtl="0">
              <a:lnSpc>
                <a:spcPct val="100000"/>
              </a:lnSpc>
              <a:spcBef>
                <a:spcPts val="0"/>
              </a:spcBef>
              <a:spcAft>
                <a:spcPts val="0"/>
              </a:spcAft>
              <a:buSzPts val="1400"/>
              <a:buNone/>
            </a:pPr>
            <a:r>
              <a:rPr lang="tr-TR" sz="1250">
                <a:solidFill>
                  <a:srgbClr val="091E42"/>
                </a:solidFill>
                <a:highlight>
                  <a:srgbClr val="FFFFFF"/>
                </a:highlight>
                <a:latin typeface="Roboto"/>
                <a:ea typeface="Roboto"/>
                <a:cs typeface="Roboto"/>
                <a:sym typeface="Roboto"/>
              </a:rPr>
              <a:t>Each team member brings a different perspective on the product </a:t>
            </a:r>
            <a:endParaRPr sz="1400">
              <a:solidFill>
                <a:srgbClr val="202124"/>
              </a:solidFill>
              <a:highlight>
                <a:srgbClr val="F8F9FA"/>
              </a:highlight>
            </a:endParaRPr>
          </a:p>
          <a:p>
            <a:pPr marL="0" lvl="0" indent="0" algn="l" rtl="0">
              <a:lnSpc>
                <a:spcPct val="100000"/>
              </a:lnSpc>
              <a:spcBef>
                <a:spcPts val="0"/>
              </a:spcBef>
              <a:spcAft>
                <a:spcPts val="0"/>
              </a:spcAft>
              <a:buSzPts val="1400"/>
              <a:buNone/>
            </a:pPr>
            <a:r>
              <a:rPr lang="tr-TR" sz="1400">
                <a:solidFill>
                  <a:srgbClr val="202124"/>
                </a:solidFill>
                <a:highlight>
                  <a:srgbClr val="F8F9FA"/>
                </a:highlight>
              </a:rPr>
              <a:t>The story point makes the team to focus on the size for each user story.</a:t>
            </a:r>
            <a:endParaRPr sz="1400">
              <a:solidFill>
                <a:srgbClr val="202124"/>
              </a:solidFill>
              <a:highlight>
                <a:srgbClr val="F8F9FA"/>
              </a:highlight>
            </a:endParaRPr>
          </a:p>
          <a:p>
            <a:pPr marL="0" lvl="0" indent="0" algn="l" rtl="0">
              <a:lnSpc>
                <a:spcPct val="100000"/>
              </a:lnSpc>
              <a:spcBef>
                <a:spcPts val="0"/>
              </a:spcBef>
              <a:spcAft>
                <a:spcPts val="0"/>
              </a:spcAft>
              <a:buSzPts val="1400"/>
              <a:buNone/>
            </a:pPr>
            <a:r>
              <a:rPr lang="tr-TR" sz="1400">
                <a:solidFill>
                  <a:srgbClr val="202124"/>
                </a:solidFill>
                <a:highlight>
                  <a:srgbClr val="F8F9FA"/>
                </a:highlight>
              </a:rPr>
              <a:t>The purpose of planning is to estimate the exact completion dates of the stories.</a:t>
            </a:r>
            <a:endParaRPr sz="1400">
              <a:solidFill>
                <a:srgbClr val="202124"/>
              </a:solidFill>
              <a:highlight>
                <a:srgbClr val="F8F9FA"/>
              </a:highlight>
            </a:endParaRPr>
          </a:p>
          <a:p>
            <a:pPr marL="0" lvl="0" indent="0" algn="l" rtl="0">
              <a:lnSpc>
                <a:spcPct val="100000"/>
              </a:lnSpc>
              <a:spcBef>
                <a:spcPts val="0"/>
              </a:spcBef>
              <a:spcAft>
                <a:spcPts val="0"/>
              </a:spcAft>
              <a:buSzPts val="1400"/>
              <a:buNone/>
            </a:pPr>
            <a:r>
              <a:rPr lang="tr-TR" sz="1400">
                <a:solidFill>
                  <a:srgbClr val="202124"/>
                </a:solidFill>
                <a:highlight>
                  <a:srgbClr val="F8F9FA"/>
                </a:highlight>
              </a:rPr>
              <a:t>The team assigns a point value to each story depending on how big it is.</a:t>
            </a:r>
            <a:endParaRPr sz="1400">
              <a:solidFill>
                <a:srgbClr val="202124"/>
              </a:solidFill>
              <a:highlight>
                <a:srgbClr val="F8F9FA"/>
              </a:highlight>
            </a:endParaRPr>
          </a:p>
          <a:p>
            <a:pPr marL="0" lvl="0" indent="0" algn="l" rtl="0">
              <a:lnSpc>
                <a:spcPct val="100000"/>
              </a:lnSpc>
              <a:spcBef>
                <a:spcPts val="0"/>
              </a:spcBef>
              <a:spcAft>
                <a:spcPts val="0"/>
              </a:spcAft>
              <a:buSzPts val="1400"/>
              <a:buNone/>
            </a:pPr>
            <a:r>
              <a:rPr lang="tr-TR" sz="1400">
                <a:solidFill>
                  <a:srgbClr val="202124"/>
                </a:solidFill>
                <a:highlight>
                  <a:srgbClr val="F8F9FA"/>
                </a:highlight>
              </a:rPr>
              <a:t>One way teams can estimate is to split stories into T-shirt sizes and assign a point value to each size.</a:t>
            </a:r>
            <a:endParaRPr sz="1400">
              <a:solidFill>
                <a:srgbClr val="202124"/>
              </a:solidFill>
              <a:highlight>
                <a:srgbClr val="F8F9FA"/>
              </a:highlight>
            </a:endParaRPr>
          </a:p>
          <a:p>
            <a:pPr marL="0" lvl="0" indent="0" algn="l" rtl="0">
              <a:lnSpc>
                <a:spcPct val="100000"/>
              </a:lnSpc>
              <a:spcBef>
                <a:spcPts val="0"/>
              </a:spcBef>
              <a:spcAft>
                <a:spcPts val="0"/>
              </a:spcAft>
              <a:buSzPts val="1400"/>
              <a:buNone/>
            </a:pPr>
            <a:r>
              <a:rPr lang="tr-TR" sz="1400">
                <a:solidFill>
                  <a:srgbClr val="202124"/>
                </a:solidFill>
                <a:highlight>
                  <a:srgbClr val="F8F9FA"/>
                </a:highlight>
              </a:rPr>
              <a:t>For example, they may decide to use </a:t>
            </a:r>
            <a:endParaRPr/>
          </a:p>
          <a:p>
            <a:pPr marL="0" lvl="0" indent="0" algn="l" rtl="0">
              <a:lnSpc>
                <a:spcPct val="100000"/>
              </a:lnSpc>
              <a:spcBef>
                <a:spcPts val="0"/>
              </a:spcBef>
              <a:spcAft>
                <a:spcPts val="0"/>
              </a:spcAft>
              <a:buSzPts val="1400"/>
              <a:buNone/>
            </a:pPr>
            <a:r>
              <a:rPr lang="tr-TR" sz="1400">
                <a:solidFill>
                  <a:srgbClr val="202124"/>
                </a:solidFill>
                <a:highlight>
                  <a:srgbClr val="F8F9FA"/>
                </a:highlight>
              </a:rPr>
              <a:t>	1 point for extra small features, </a:t>
            </a:r>
            <a:endParaRPr/>
          </a:p>
          <a:p>
            <a:pPr marL="0" lvl="0" indent="0" algn="l" rtl="0">
              <a:lnSpc>
                <a:spcPct val="100000"/>
              </a:lnSpc>
              <a:spcBef>
                <a:spcPts val="0"/>
              </a:spcBef>
              <a:spcAft>
                <a:spcPts val="0"/>
              </a:spcAft>
              <a:buSzPts val="1400"/>
              <a:buNone/>
            </a:pPr>
            <a:r>
              <a:rPr lang="tr-TR" sz="1400">
                <a:solidFill>
                  <a:srgbClr val="202124"/>
                </a:solidFill>
                <a:highlight>
                  <a:srgbClr val="F8F9FA"/>
                </a:highlight>
              </a:rPr>
              <a:t>	2 points for small features and </a:t>
            </a:r>
            <a:endParaRPr/>
          </a:p>
          <a:p>
            <a:pPr marL="0" lvl="0" indent="0" algn="l" rtl="0">
              <a:lnSpc>
                <a:spcPct val="100000"/>
              </a:lnSpc>
              <a:spcBef>
                <a:spcPts val="0"/>
              </a:spcBef>
              <a:spcAft>
                <a:spcPts val="0"/>
              </a:spcAft>
              <a:buSzPts val="1400"/>
              <a:buNone/>
            </a:pPr>
            <a:r>
              <a:rPr lang="tr-TR" sz="1400">
                <a:solidFill>
                  <a:srgbClr val="202124"/>
                </a:solidFill>
                <a:highlight>
                  <a:srgbClr val="F8F9FA"/>
                </a:highlight>
              </a:rPr>
              <a:t>	3 points for medium features, </a:t>
            </a:r>
            <a:endParaRPr/>
          </a:p>
          <a:p>
            <a:pPr marL="0" lvl="0" indent="0" algn="l" rtl="0">
              <a:lnSpc>
                <a:spcPct val="100000"/>
              </a:lnSpc>
              <a:spcBef>
                <a:spcPts val="0"/>
              </a:spcBef>
              <a:spcAft>
                <a:spcPts val="0"/>
              </a:spcAft>
              <a:buSzPts val="1400"/>
              <a:buNone/>
            </a:pPr>
            <a:r>
              <a:rPr lang="tr-TR" sz="1400">
                <a:solidFill>
                  <a:srgbClr val="202124"/>
                </a:solidFill>
                <a:highlight>
                  <a:srgbClr val="F8F9FA"/>
                </a:highlight>
              </a:rPr>
              <a:t>	4 points for large and </a:t>
            </a:r>
            <a:endParaRPr/>
          </a:p>
          <a:p>
            <a:pPr marL="0" lvl="0" indent="0" algn="l" rtl="0">
              <a:lnSpc>
                <a:spcPct val="100000"/>
              </a:lnSpc>
              <a:spcBef>
                <a:spcPts val="0"/>
              </a:spcBef>
              <a:spcAft>
                <a:spcPts val="0"/>
              </a:spcAft>
              <a:buSzPts val="1400"/>
              <a:buNone/>
            </a:pPr>
            <a:r>
              <a:rPr lang="tr-TR" sz="1400">
                <a:solidFill>
                  <a:srgbClr val="202124"/>
                </a:solidFill>
                <a:highlight>
                  <a:srgbClr val="F8F9FA"/>
                </a:highlight>
              </a:rPr>
              <a:t>	5 points for extra large features.</a:t>
            </a:r>
            <a:endParaRPr sz="1400">
              <a:solidFill>
                <a:srgbClr val="202124"/>
              </a:solidFill>
              <a:highlight>
                <a:srgbClr val="F8F9FA"/>
              </a:highlight>
            </a:endParaRPr>
          </a:p>
          <a:p>
            <a:pPr marL="0" lvl="0" indent="0" algn="l" rtl="0">
              <a:lnSpc>
                <a:spcPct val="100000"/>
              </a:lnSpc>
              <a:spcBef>
                <a:spcPts val="0"/>
              </a:spcBef>
              <a:spcAft>
                <a:spcPts val="0"/>
              </a:spcAft>
              <a:buSzPts val="1400"/>
              <a:buNone/>
            </a:pPr>
            <a:endParaRPr sz="1400">
              <a:solidFill>
                <a:srgbClr val="202124"/>
              </a:solidFill>
              <a:highlight>
                <a:srgbClr val="F8F9FA"/>
              </a:highlight>
            </a:endParaRPr>
          </a:p>
          <a:p>
            <a:pPr marL="0" lvl="0" indent="0" algn="l" rtl="0">
              <a:lnSpc>
                <a:spcPct val="100000"/>
              </a:lnSpc>
              <a:spcBef>
                <a:spcPts val="0"/>
              </a:spcBef>
              <a:spcAft>
                <a:spcPts val="0"/>
              </a:spcAft>
              <a:buSzPts val="1400"/>
              <a:buNone/>
            </a:pPr>
            <a:r>
              <a:rPr lang="tr-TR" sz="1400">
                <a:solidFill>
                  <a:srgbClr val="202124"/>
                </a:solidFill>
                <a:highlight>
                  <a:srgbClr val="F8F9FA"/>
                </a:highlight>
              </a:rPr>
              <a:t>After deciding on a scale, they must decide which category each story fits into.</a:t>
            </a:r>
            <a:endParaRPr sz="14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400">
                <a:solidFill>
                  <a:srgbClr val="202124"/>
                </a:solidFill>
                <a:highlight>
                  <a:srgbClr val="F8F9FA"/>
                </a:highlight>
              </a:rPr>
              <a:t>Some teams use the Fibonacci sequence (1, 2, 3, 5, 8, 13, 21 ...) for story point because they think it's more realistic for larger features.</a:t>
            </a:r>
            <a:endParaRPr sz="1400">
              <a:solidFill>
                <a:srgbClr val="202124"/>
              </a:solidFill>
              <a:highlight>
                <a:srgbClr val="F8F9FA"/>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2" name="Google Shape;1032;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550">
                <a:solidFill>
                  <a:srgbClr val="091E42"/>
                </a:solidFill>
                <a:highlight>
                  <a:srgbClr val="FFFFFF"/>
                </a:highlight>
                <a:latin typeface="Roboto"/>
                <a:ea typeface="Roboto"/>
                <a:cs typeface="Roboto"/>
                <a:sym typeface="Roboto"/>
              </a:rPr>
              <a:t>Bu slaytta örnek bir hikaye noktası tahmini hile sayfası var </a:t>
            </a:r>
            <a:endParaRPr/>
          </a:p>
          <a:p>
            <a:pPr marL="0" lvl="0" indent="0" algn="l" rtl="0">
              <a:lnSpc>
                <a:spcPct val="100000"/>
              </a:lnSpc>
              <a:spcBef>
                <a:spcPts val="0"/>
              </a:spcBef>
              <a:spcAft>
                <a:spcPts val="0"/>
              </a:spcAft>
              <a:buSzPts val="1400"/>
              <a:buNone/>
            </a:pPr>
            <a:endParaRPr sz="15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550">
                <a:solidFill>
                  <a:srgbClr val="091E42"/>
                </a:solidFill>
                <a:highlight>
                  <a:srgbClr val="FFFFFF"/>
                </a:highlight>
                <a:latin typeface="Roboto"/>
                <a:ea typeface="Roboto"/>
                <a:cs typeface="Roboto"/>
                <a:sym typeface="Roboto"/>
              </a:rPr>
              <a:t>Örneğin, ekibiniz dağıtım için her zaman flask çerçevesini kullanır, ancak bu sefer Django çerçevesine ihtiyaç duyar. </a:t>
            </a:r>
            <a:endParaRPr/>
          </a:p>
          <a:p>
            <a:pPr marL="0" lvl="0" indent="0" algn="l" rtl="0">
              <a:lnSpc>
                <a:spcPct val="100000"/>
              </a:lnSpc>
              <a:spcBef>
                <a:spcPts val="0"/>
              </a:spcBef>
              <a:spcAft>
                <a:spcPts val="0"/>
              </a:spcAft>
              <a:buSzPts val="1400"/>
              <a:buNone/>
            </a:pPr>
            <a:r>
              <a:rPr lang="tr-TR" sz="1550">
                <a:solidFill>
                  <a:srgbClr val="091E42"/>
                </a:solidFill>
                <a:highlight>
                  <a:srgbClr val="FFFFFF"/>
                </a:highlight>
                <a:latin typeface="Roboto"/>
                <a:ea typeface="Roboto"/>
                <a:cs typeface="Roboto"/>
                <a:sym typeface="Roboto"/>
              </a:rPr>
              <a:t>Yeterli tecrübeniz yok ve bağımlılıkları bilmiyorsunuz, bu yüzden 8 veya 13 puan verebilirsiniz.</a:t>
            </a:r>
            <a:endParaRPr/>
          </a:p>
          <a:p>
            <a:pPr marL="0" lvl="0" indent="0" algn="l" rtl="0">
              <a:lnSpc>
                <a:spcPct val="100000"/>
              </a:lnSpc>
              <a:spcBef>
                <a:spcPts val="0"/>
              </a:spcBef>
              <a:spcAft>
                <a:spcPts val="0"/>
              </a:spcAft>
              <a:buSzPts val="1400"/>
              <a:buNone/>
            </a:pPr>
            <a:endParaRPr sz="1550">
              <a:solidFill>
                <a:srgbClr val="091E42"/>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tr-TR" sz="1550">
                <a:solidFill>
                  <a:srgbClr val="091E42"/>
                </a:solidFill>
                <a:highlight>
                  <a:srgbClr val="FFFFFF"/>
                </a:highlight>
                <a:latin typeface="Roboto"/>
                <a:ea typeface="Roboto"/>
                <a:cs typeface="Roboto"/>
                <a:sym typeface="Roboto"/>
              </a:rPr>
              <a:t>Dependencies başka taskla bağı varmı</a:t>
            </a:r>
            <a:endParaRPr sz="15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sz="15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sz="15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550">
                <a:solidFill>
                  <a:srgbClr val="091E42"/>
                </a:solidFill>
                <a:highlight>
                  <a:srgbClr val="FFFFFF"/>
                </a:highlight>
                <a:latin typeface="Roboto"/>
                <a:ea typeface="Roboto"/>
                <a:cs typeface="Roboto"/>
                <a:sym typeface="Roboto"/>
              </a:rPr>
              <a:t>In this slide there is a sample story point estimation cheat sheet</a:t>
            </a:r>
            <a:endParaRPr sz="15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550">
                <a:solidFill>
                  <a:srgbClr val="091E42"/>
                </a:solidFill>
                <a:highlight>
                  <a:srgbClr val="FFFFFF"/>
                </a:highlight>
                <a:latin typeface="Roboto"/>
                <a:ea typeface="Roboto"/>
                <a:cs typeface="Roboto"/>
                <a:sym typeface="Roboto"/>
              </a:rPr>
              <a:t>For example your team always uses flask framework for deployment but this time  it needs django framework. </a:t>
            </a:r>
            <a:endParaRPr/>
          </a:p>
          <a:p>
            <a:pPr marL="0" lvl="0" indent="0" algn="l" rtl="0">
              <a:lnSpc>
                <a:spcPct val="100000"/>
              </a:lnSpc>
              <a:spcBef>
                <a:spcPts val="0"/>
              </a:spcBef>
              <a:spcAft>
                <a:spcPts val="0"/>
              </a:spcAft>
              <a:buSzPts val="1400"/>
              <a:buNone/>
            </a:pPr>
            <a:r>
              <a:rPr lang="tr-TR" sz="1550">
                <a:solidFill>
                  <a:srgbClr val="091E42"/>
                </a:solidFill>
                <a:highlight>
                  <a:srgbClr val="FFFFFF"/>
                </a:highlight>
                <a:latin typeface="Roboto"/>
                <a:ea typeface="Roboto"/>
                <a:cs typeface="Roboto"/>
                <a:sym typeface="Roboto"/>
              </a:rPr>
              <a:t>You don’t have enough experience and you don’t know dependencies so you can give it to 8 or maybe 13 points.</a:t>
            </a:r>
            <a:endParaRPr/>
          </a:p>
          <a:p>
            <a:pPr marL="0" lvl="0" indent="0" algn="l" rtl="0">
              <a:lnSpc>
                <a:spcPct val="100000"/>
              </a:lnSpc>
              <a:spcBef>
                <a:spcPts val="0"/>
              </a:spcBef>
              <a:spcAft>
                <a:spcPts val="0"/>
              </a:spcAft>
              <a:buSzPts val="1400"/>
              <a:buNone/>
            </a:pPr>
            <a:endParaRPr sz="15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sz="1550">
              <a:solidFill>
                <a:srgbClr val="091E42"/>
              </a:solidFill>
              <a:highlight>
                <a:srgbClr val="FFFFFF"/>
              </a:highlight>
              <a:latin typeface="Roboto"/>
              <a:ea typeface="Roboto"/>
              <a:cs typeface="Roboto"/>
              <a:sym typeface="Robo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9" name="Google Shape;1039;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550">
                <a:solidFill>
                  <a:srgbClr val="091E42"/>
                </a:solidFill>
                <a:highlight>
                  <a:srgbClr val="FFFFFF"/>
                </a:highlight>
                <a:latin typeface="Roboto"/>
                <a:ea typeface="Roboto"/>
                <a:cs typeface="Roboto"/>
                <a:sym typeface="Roboto"/>
              </a:rPr>
              <a:t>Tahmin için birkaç oyun var.</a:t>
            </a:r>
            <a:endParaRPr/>
          </a:p>
          <a:p>
            <a:pPr marL="0" lvl="0" indent="0" algn="l" rtl="0">
              <a:lnSpc>
                <a:spcPct val="100000"/>
              </a:lnSpc>
              <a:spcBef>
                <a:spcPts val="0"/>
              </a:spcBef>
              <a:spcAft>
                <a:spcPts val="0"/>
              </a:spcAft>
              <a:buSzPts val="1400"/>
              <a:buNone/>
            </a:pPr>
            <a:r>
              <a:rPr lang="tr-TR" sz="1550">
                <a:solidFill>
                  <a:srgbClr val="091E42"/>
                </a:solidFill>
                <a:highlight>
                  <a:srgbClr val="FFFFFF"/>
                </a:highlight>
                <a:latin typeface="Roboto"/>
                <a:ea typeface="Roboto"/>
                <a:cs typeface="Roboto"/>
                <a:sym typeface="Roboto"/>
              </a:rPr>
              <a:t>Planlama pokeri, scrum ekipleri tarafından kullanılan en yaygın yöntemdir</a:t>
            </a:r>
            <a:endParaRPr/>
          </a:p>
          <a:p>
            <a:pPr marL="0" lvl="0" indent="0" algn="l" rtl="0">
              <a:lnSpc>
                <a:spcPct val="100000"/>
              </a:lnSpc>
              <a:spcBef>
                <a:spcPts val="0"/>
              </a:spcBef>
              <a:spcAft>
                <a:spcPts val="0"/>
              </a:spcAft>
              <a:buSzPts val="1400"/>
              <a:buNone/>
            </a:pPr>
            <a:r>
              <a:rPr lang="tr-TR" sz="1550">
                <a:solidFill>
                  <a:srgbClr val="091E42"/>
                </a:solidFill>
                <a:highlight>
                  <a:srgbClr val="FFFFFF"/>
                </a:highlight>
                <a:latin typeface="Roboto"/>
                <a:ea typeface="Roboto"/>
                <a:cs typeface="Roboto"/>
                <a:sym typeface="Roboto"/>
              </a:rPr>
              <a:t>Poker planlama,"scrum poker" ve "</a:t>
            </a:r>
            <a:r>
              <a:rPr lang="tr-TR" sz="1600">
                <a:solidFill>
                  <a:srgbClr val="202124"/>
                </a:solidFill>
                <a:highlight>
                  <a:srgbClr val="FFFFFF"/>
                </a:highlight>
              </a:rPr>
              <a:t>pointing poker</a:t>
            </a:r>
            <a:r>
              <a:rPr lang="tr-TR" sz="1550">
                <a:solidFill>
                  <a:srgbClr val="091E42"/>
                </a:solidFill>
                <a:highlight>
                  <a:srgbClr val="FFFFFF"/>
                </a:highlight>
                <a:latin typeface="Roboto"/>
                <a:ea typeface="Roboto"/>
                <a:cs typeface="Roboto"/>
                <a:sym typeface="Roboto"/>
              </a:rPr>
              <a:t>" olarak da bilinir,</a:t>
            </a:r>
            <a:endParaRPr/>
          </a:p>
          <a:p>
            <a:pPr marL="0" lvl="0" indent="0" algn="l" rtl="0">
              <a:lnSpc>
                <a:spcPct val="100000"/>
              </a:lnSpc>
              <a:spcBef>
                <a:spcPts val="0"/>
              </a:spcBef>
              <a:spcAft>
                <a:spcPts val="0"/>
              </a:spcAft>
              <a:buSzPts val="1400"/>
              <a:buNone/>
            </a:pPr>
            <a:r>
              <a:rPr lang="tr-TR" sz="1550">
                <a:solidFill>
                  <a:srgbClr val="091E42"/>
                </a:solidFill>
                <a:highlight>
                  <a:srgbClr val="FFFFFF"/>
                </a:highlight>
                <a:latin typeface="Roboto"/>
                <a:ea typeface="Roboto"/>
                <a:cs typeface="Roboto"/>
                <a:sym typeface="Roboto"/>
              </a:rPr>
              <a:t>Bu, geliştirme ekiplerinin kullandığı oyunlaştırılmış bir tekniktir.  </a:t>
            </a:r>
            <a:endParaRPr/>
          </a:p>
          <a:p>
            <a:pPr marL="0" lvl="0" indent="0" algn="l" rtl="0">
              <a:lnSpc>
                <a:spcPct val="100000"/>
              </a:lnSpc>
              <a:spcBef>
                <a:spcPts val="0"/>
              </a:spcBef>
              <a:spcAft>
                <a:spcPts val="0"/>
              </a:spcAft>
              <a:buSzPts val="1400"/>
              <a:buNone/>
            </a:pPr>
            <a:r>
              <a:rPr lang="tr-TR" sz="1550">
                <a:solidFill>
                  <a:srgbClr val="091E42"/>
                </a:solidFill>
                <a:highlight>
                  <a:srgbClr val="FFFFFF"/>
                </a:highlight>
                <a:latin typeface="Roboto"/>
                <a:ea typeface="Roboto"/>
                <a:cs typeface="Roboto"/>
                <a:sym typeface="Roboto"/>
              </a:rPr>
              <a:t>proje yönetimi görevlerinin çabasını tahmin edin.</a:t>
            </a:r>
            <a:endParaRPr/>
          </a:p>
          <a:p>
            <a:pPr marL="0" lvl="0" indent="0" algn="l" rtl="0">
              <a:lnSpc>
                <a:spcPct val="100000"/>
              </a:lnSpc>
              <a:spcBef>
                <a:spcPts val="0"/>
              </a:spcBef>
              <a:spcAft>
                <a:spcPts val="0"/>
              </a:spcAft>
              <a:buSzPts val="1400"/>
              <a:buNone/>
            </a:pPr>
            <a:r>
              <a:rPr lang="tr-TR" sz="1550">
                <a:solidFill>
                  <a:srgbClr val="091E42"/>
                </a:solidFill>
                <a:highlight>
                  <a:srgbClr val="FFFFFF"/>
                </a:highlight>
                <a:latin typeface="Roboto"/>
                <a:ea typeface="Roboto"/>
                <a:cs typeface="Roboto"/>
                <a:sym typeface="Roboto"/>
              </a:rPr>
              <a:t>Bu tahminler, tüm grubun girdilerine ve fikir birliğine dayanmaktadır.  </a:t>
            </a:r>
            <a:endParaRPr/>
          </a:p>
          <a:p>
            <a:pPr marL="0" lvl="0" indent="0" algn="l" rtl="0">
              <a:lnSpc>
                <a:spcPct val="100000"/>
              </a:lnSpc>
              <a:spcBef>
                <a:spcPts val="0"/>
              </a:spcBef>
              <a:spcAft>
                <a:spcPts val="0"/>
              </a:spcAft>
              <a:buSzPts val="1400"/>
              <a:buNone/>
            </a:pPr>
            <a:r>
              <a:rPr lang="tr-TR" sz="1550">
                <a:solidFill>
                  <a:srgbClr val="091E42"/>
                </a:solidFill>
                <a:highlight>
                  <a:srgbClr val="FFFFFF"/>
                </a:highlight>
                <a:latin typeface="Roboto"/>
                <a:ea typeface="Roboto"/>
                <a:cs typeface="Roboto"/>
                <a:sym typeface="Roboto"/>
              </a:rPr>
              <a:t>Poker planlamak, diğer yöntemlerden daha ilgi çekici ve doğrudur.</a:t>
            </a:r>
            <a:endParaRPr/>
          </a:p>
          <a:p>
            <a:pPr marL="0" lvl="0" indent="0" algn="l" rtl="0">
              <a:lnSpc>
                <a:spcPct val="100000"/>
              </a:lnSpc>
              <a:spcBef>
                <a:spcPts val="0"/>
              </a:spcBef>
              <a:spcAft>
                <a:spcPts val="0"/>
              </a:spcAft>
              <a:buSzPts val="1400"/>
              <a:buNone/>
            </a:pPr>
            <a:r>
              <a:rPr lang="tr-TR" sz="1550">
                <a:solidFill>
                  <a:srgbClr val="091E42"/>
                </a:solidFill>
                <a:highlight>
                  <a:srgbClr val="FFFFFF"/>
                </a:highlight>
                <a:latin typeface="Roboto"/>
                <a:ea typeface="Roboto"/>
                <a:cs typeface="Roboto"/>
                <a:sym typeface="Roboto"/>
              </a:rPr>
              <a:t>Scrum ekibi, P.O. ile bir araya gelir.</a:t>
            </a:r>
            <a:endParaRPr/>
          </a:p>
          <a:p>
            <a:pPr marL="0" lvl="0" indent="0" algn="l" rtl="0">
              <a:lnSpc>
                <a:spcPct val="100000"/>
              </a:lnSpc>
              <a:spcBef>
                <a:spcPts val="0"/>
              </a:spcBef>
              <a:spcAft>
                <a:spcPts val="0"/>
              </a:spcAft>
              <a:buSzPts val="1400"/>
              <a:buNone/>
            </a:pPr>
            <a:r>
              <a:rPr lang="tr-TR" sz="1550">
                <a:solidFill>
                  <a:srgbClr val="091E42"/>
                </a:solidFill>
                <a:highlight>
                  <a:srgbClr val="FFFFFF"/>
                </a:highlight>
                <a:latin typeface="Roboto"/>
                <a:ea typeface="Roboto"/>
                <a:cs typeface="Roboto"/>
                <a:sym typeface="Roboto"/>
              </a:rPr>
              <a:t>ürün biriktirme listesindeki her kullanıcı hikayesi ve görevi tek tek tartışılır ve herkes bir puan verir ve tahminde bulunur.</a:t>
            </a:r>
            <a:endParaRPr/>
          </a:p>
          <a:p>
            <a:pPr marL="0" lvl="0" indent="0" algn="l" rtl="0">
              <a:lnSpc>
                <a:spcPct val="100000"/>
              </a:lnSpc>
              <a:spcBef>
                <a:spcPts val="0"/>
              </a:spcBef>
              <a:spcAft>
                <a:spcPts val="0"/>
              </a:spcAft>
              <a:buSzPts val="1400"/>
              <a:buNone/>
            </a:pPr>
            <a:endParaRPr sz="15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550">
                <a:solidFill>
                  <a:srgbClr val="091E42"/>
                </a:solidFill>
                <a:highlight>
                  <a:srgbClr val="FFFFFF"/>
                </a:highlight>
                <a:latin typeface="Roboto"/>
                <a:ea typeface="Roboto"/>
                <a:cs typeface="Roboto"/>
                <a:sym typeface="Roboto"/>
              </a:rPr>
              <a:t>There are several gamings for estimation.</a:t>
            </a:r>
            <a:endParaRPr sz="15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550">
                <a:solidFill>
                  <a:srgbClr val="091E42"/>
                </a:solidFill>
                <a:highlight>
                  <a:srgbClr val="FFFFFF"/>
                </a:highlight>
                <a:latin typeface="Roboto"/>
                <a:ea typeface="Roboto"/>
                <a:cs typeface="Roboto"/>
                <a:sym typeface="Roboto"/>
              </a:rPr>
              <a:t>Planning poker is the most common method used by scrum teams</a:t>
            </a:r>
            <a:endParaRPr sz="15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sz="15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Planning poker, </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also known as “scrum poker” and “pointing poker”, </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endParaRPr sz="1200">
              <a:solidFill>
                <a:srgbClr val="202124"/>
              </a:solidFill>
              <a:highlight>
                <a:srgbClr val="FFFFFF"/>
              </a:highlight>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This is </a:t>
            </a:r>
            <a:r>
              <a:rPr lang="tr-TR" sz="1200" b="1">
                <a:solidFill>
                  <a:srgbClr val="202124"/>
                </a:solidFill>
                <a:highlight>
                  <a:srgbClr val="FFFFFF"/>
                </a:highlight>
              </a:rPr>
              <a:t>a gamified technique that development teams use to</a:t>
            </a:r>
            <a:endParaRPr sz="1200" b="1">
              <a:solidFill>
                <a:srgbClr val="202124"/>
              </a:solidFill>
              <a:highlight>
                <a:srgbClr val="FFFFFF"/>
              </a:highlight>
            </a:endParaRPr>
          </a:p>
          <a:p>
            <a:pPr marL="0" lvl="0" indent="0" algn="l" rtl="0">
              <a:lnSpc>
                <a:spcPct val="100000"/>
              </a:lnSpc>
              <a:spcBef>
                <a:spcPts val="0"/>
              </a:spcBef>
              <a:spcAft>
                <a:spcPts val="0"/>
              </a:spcAft>
              <a:buSzPts val="1400"/>
              <a:buNone/>
            </a:pPr>
            <a:r>
              <a:rPr lang="tr-TR" sz="1200" b="1">
                <a:solidFill>
                  <a:srgbClr val="202124"/>
                </a:solidFill>
                <a:highlight>
                  <a:srgbClr val="FFFFFF"/>
                </a:highlight>
              </a:rPr>
              <a:t> guess the effort of project management tasks</a:t>
            </a:r>
            <a:r>
              <a:rPr lang="tr-TR" sz="1200">
                <a:solidFill>
                  <a:srgbClr val="202124"/>
                </a:solidFill>
                <a:highlight>
                  <a:srgbClr val="FFFFFF"/>
                </a:highlight>
              </a:rPr>
              <a:t>. </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endParaRPr sz="1200">
              <a:solidFill>
                <a:srgbClr val="202124"/>
              </a:solidFill>
              <a:highlight>
                <a:srgbClr val="FFFFFF"/>
              </a:highlight>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These estimations are based on the entire group's input and consensus,</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 Planning poker is  more engaging and accurate than other methods.</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endParaRPr sz="1200">
              <a:solidFill>
                <a:srgbClr val="202124"/>
              </a:solidFill>
              <a:highlight>
                <a:srgbClr val="FFFFFF"/>
              </a:highlight>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Scrum team comes together with P.O.</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each user story and task in product backlog is discussed one by one </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and everybody gives a point and makes the estimation.</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endParaRPr sz="1200">
              <a:solidFill>
                <a:srgbClr val="202124"/>
              </a:solidFill>
              <a:highlight>
                <a:srgbClr val="FFFFFF"/>
              </a:highlight>
            </a:endParaRPr>
          </a:p>
          <a:p>
            <a:pPr marL="0" lvl="0" indent="0" algn="l" rtl="0">
              <a:lnSpc>
                <a:spcPct val="100000"/>
              </a:lnSpc>
              <a:spcBef>
                <a:spcPts val="0"/>
              </a:spcBef>
              <a:spcAft>
                <a:spcPts val="0"/>
              </a:spcAft>
              <a:buSzPts val="1400"/>
              <a:buNone/>
            </a:pPr>
            <a:endParaRPr sz="1200">
              <a:solidFill>
                <a:srgbClr val="202124"/>
              </a:solidFill>
              <a:highlight>
                <a:srgbClr val="FFFFFF"/>
              </a:high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7" name="Google Shape;1047;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550">
                <a:solidFill>
                  <a:srgbClr val="091E42"/>
                </a:solidFill>
                <a:highlight>
                  <a:srgbClr val="FFFFFF"/>
                </a:highlight>
                <a:latin typeface="Roboto"/>
                <a:ea typeface="Roboto"/>
                <a:cs typeface="Roboto"/>
                <a:sym typeface="Roboto"/>
              </a:rPr>
              <a:t>let’s watch how planning poker game is played.</a:t>
            </a:r>
            <a:endParaRPr sz="15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sz="1200">
              <a:solidFill>
                <a:srgbClr val="202124"/>
              </a:solidFill>
              <a:highlight>
                <a:srgbClr val="FFFFFF"/>
              </a:highlight>
            </a:endParaRPr>
          </a:p>
          <a:p>
            <a:pPr marL="0" lvl="0" indent="0" algn="l" rtl="0">
              <a:lnSpc>
                <a:spcPct val="100000"/>
              </a:lnSpc>
              <a:spcBef>
                <a:spcPts val="0"/>
              </a:spcBef>
              <a:spcAft>
                <a:spcPts val="0"/>
              </a:spcAft>
              <a:buSzPts val="1400"/>
              <a:buNone/>
            </a:pPr>
            <a:endParaRPr sz="1200">
              <a:solidFill>
                <a:srgbClr val="202124"/>
              </a:solidFill>
              <a:highlight>
                <a:srgbClr val="FFFFFF"/>
              </a:highlight>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5" name="Google Shape;1055;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Minutes and Hours, B: T-shirt Sizes, C: Story Points,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 Dakika ve Saat, B: Tişört Bedenleri, C: Hikaye Puanları,</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Hangisi hikayenin göreli tahmini DEĞİLDİR?</a:t>
            </a:r>
            <a:endParaRPr/>
          </a:p>
          <a:p>
            <a:pPr marL="0" lvl="0" indent="0" algn="l" rtl="0">
              <a:lnSpc>
                <a:spcPct val="100000"/>
              </a:lnSpc>
              <a:spcBef>
                <a:spcPts val="0"/>
              </a:spcBef>
              <a:spcAft>
                <a:spcPts val="0"/>
              </a:spcAft>
              <a:buSzPts val="1400"/>
              <a:buNone/>
            </a:pPr>
            <a:r>
              <a:rPr lang="tr-TR"/>
              <a:t>Kullanıcı öykülerini boyutlandırmayla ilgili ilk kural, </a:t>
            </a:r>
            <a:endParaRPr/>
          </a:p>
          <a:p>
            <a:pPr marL="0" lvl="0" indent="0" algn="l" rtl="0">
              <a:lnSpc>
                <a:spcPct val="100000"/>
              </a:lnSpc>
              <a:spcBef>
                <a:spcPts val="0"/>
              </a:spcBef>
              <a:spcAft>
                <a:spcPts val="0"/>
              </a:spcAft>
              <a:buSzPts val="1400"/>
              <a:buNone/>
            </a:pPr>
            <a:r>
              <a:rPr lang="tr-TR"/>
              <a:t>hiçbir zaman (doğrudan veya dolaylı olarak) öyküleri herhangi bir zaman biriminde boyutlandırmaktır.  </a:t>
            </a:r>
            <a:endParaRPr/>
          </a:p>
          <a:p>
            <a:pPr marL="0" lvl="0" indent="0" algn="l" rtl="0">
              <a:lnSpc>
                <a:spcPct val="100000"/>
              </a:lnSpc>
              <a:spcBef>
                <a:spcPts val="0"/>
              </a:spcBef>
              <a:spcAft>
                <a:spcPts val="0"/>
              </a:spcAft>
              <a:buSzPts val="1400"/>
              <a:buNone/>
            </a:pPr>
            <a:r>
              <a:rPr lang="tr-TR"/>
              <a:t>İkinci kural, her zaman tshirt bedenleri, küçük-orta büyük veya fabionacchi sayıları gibi hikaye noktalarını kullanma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sz="2100">
                <a:solidFill>
                  <a:srgbClr val="0A3534"/>
                </a:solidFill>
                <a:latin typeface="Proxima Nova Semibold"/>
                <a:ea typeface="Proxima Nova Semibold"/>
                <a:cs typeface="Proxima Nova Semibold"/>
                <a:sym typeface="Proxima Nova Semibold"/>
              </a:rPr>
              <a:t>Which one is NOT relative estimation of story?</a:t>
            </a:r>
            <a:endParaRPr sz="2100">
              <a:solidFill>
                <a:srgbClr val="0A3534"/>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SzPts val="1400"/>
              <a:buNone/>
            </a:pPr>
            <a:endParaRPr sz="2100">
              <a:solidFill>
                <a:srgbClr val="0A3534"/>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SzPts val="1400"/>
              <a:buNone/>
            </a:pPr>
            <a:r>
              <a:rPr lang="tr-TR" sz="1350">
                <a:solidFill>
                  <a:srgbClr val="7A7A7A"/>
                </a:solidFill>
                <a:highlight>
                  <a:srgbClr val="FFFFFF"/>
                </a:highlight>
              </a:rPr>
              <a:t>The first rule about  sizing user stories is, never ever (directly or indirectly) size stories in any unit of time.</a:t>
            </a:r>
            <a:endParaRPr sz="1350">
              <a:solidFill>
                <a:srgbClr val="7A7A7A"/>
              </a:solidFill>
              <a:highlight>
                <a:srgbClr val="FFFFFF"/>
              </a:highlight>
            </a:endParaRPr>
          </a:p>
          <a:p>
            <a:pPr marL="0" lvl="0" indent="0" algn="l" rtl="0">
              <a:lnSpc>
                <a:spcPct val="100000"/>
              </a:lnSpc>
              <a:spcBef>
                <a:spcPts val="0"/>
              </a:spcBef>
              <a:spcAft>
                <a:spcPts val="0"/>
              </a:spcAft>
              <a:buSzPts val="1400"/>
              <a:buNone/>
            </a:pPr>
            <a:r>
              <a:rPr lang="tr-TR" sz="1350">
                <a:solidFill>
                  <a:srgbClr val="7A7A7A"/>
                </a:solidFill>
                <a:highlight>
                  <a:srgbClr val="FFFFFF"/>
                </a:highlight>
              </a:rPr>
              <a:t> The second rule is to always use relative sizing like tshirt sizes, small-medium large or </a:t>
            </a:r>
            <a:endParaRPr sz="1350">
              <a:solidFill>
                <a:srgbClr val="7A7A7A"/>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tr-TR" sz="1350">
                <a:solidFill>
                  <a:srgbClr val="7A7A7A"/>
                </a:solidFill>
                <a:highlight>
                  <a:srgbClr val="FFFFFF"/>
                </a:highlight>
              </a:rPr>
              <a:t>using story points like fabionacchi numbers</a:t>
            </a:r>
            <a:endParaRPr sz="1350">
              <a:solidFill>
                <a:srgbClr val="7A7A7A"/>
              </a:solidFill>
              <a:highlight>
                <a:srgbClr val="FFFFFF"/>
              </a:highlight>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5" name="Google Shape;1065;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and lastly there are 3 documnets ,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Today We will discuss only roles</a:t>
            </a:r>
            <a:endParaRPr/>
          </a:p>
          <a:p>
            <a:pPr marL="0" lvl="0" indent="0" algn="l" rtl="0">
              <a:lnSpc>
                <a:spcPct val="100000"/>
              </a:lnSpc>
              <a:spcBef>
                <a:spcPts val="0"/>
              </a:spcBef>
              <a:spcAft>
                <a:spcPts val="0"/>
              </a:spcAft>
              <a:buSzPts val="1400"/>
              <a:buNone/>
            </a:pPr>
            <a:r>
              <a:rPr lang="tr-TR"/>
              <a:t>and in next week we will talk about ceremonies and artifacts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8" name="Google Shape;1188;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150">
                <a:solidFill>
                  <a:srgbClr val="091E42"/>
                </a:solidFill>
                <a:highlight>
                  <a:srgbClr val="FFFFFF"/>
                </a:highlight>
                <a:latin typeface="Roboto"/>
                <a:ea typeface="Roboto"/>
                <a:cs typeface="Roboto"/>
                <a:sym typeface="Roboto"/>
              </a:rPr>
              <a:t>Artefakt terimi genellikle antik çağlardan kalma arkeolojik kalıntılarla ilişkilendirilir.</a:t>
            </a:r>
            <a:endParaRPr/>
          </a:p>
          <a:p>
            <a:pPr marL="0" lvl="0" indent="0" algn="l" rtl="0">
              <a:lnSpc>
                <a:spcPct val="100000"/>
              </a:lnSpc>
              <a:spcBef>
                <a:spcPts val="0"/>
              </a:spcBef>
              <a:spcAft>
                <a:spcPts val="0"/>
              </a:spcAft>
              <a:buSzPts val="1400"/>
              <a:buNone/>
            </a:pPr>
            <a:r>
              <a:rPr lang="tr-TR" sz="1150">
                <a:solidFill>
                  <a:srgbClr val="091E42"/>
                </a:solidFill>
                <a:highlight>
                  <a:srgbClr val="FFFFFF"/>
                </a:highlight>
                <a:latin typeface="Roboto"/>
                <a:ea typeface="Roboto"/>
                <a:cs typeface="Roboto"/>
                <a:sym typeface="Roboto"/>
              </a:rPr>
              <a:t>Scrum da eserler terimi önemli belgelere atıfta bulunur.</a:t>
            </a:r>
            <a:endParaRPr/>
          </a:p>
          <a:p>
            <a:pPr marL="0" lvl="0" indent="0" algn="l" rtl="0">
              <a:lnSpc>
                <a:spcPct val="100000"/>
              </a:lnSpc>
              <a:spcBef>
                <a:spcPts val="0"/>
              </a:spcBef>
              <a:spcAft>
                <a:spcPts val="0"/>
              </a:spcAft>
              <a:buSzPts val="1400"/>
              <a:buNone/>
            </a:pPr>
            <a:r>
              <a:rPr lang="tr-TR" sz="1150">
                <a:solidFill>
                  <a:srgbClr val="091E42"/>
                </a:solidFill>
                <a:highlight>
                  <a:srgbClr val="FFFFFF"/>
                </a:highlight>
                <a:latin typeface="Roboto"/>
                <a:ea typeface="Roboto"/>
                <a:cs typeface="Roboto"/>
                <a:sym typeface="Roboto"/>
              </a:rPr>
              <a:t>Çevik scrum yapıları, bir scrum ekibinin ve paydaşların ürünü detaylandırmak için kullandığı bilgilerdir. </a:t>
            </a:r>
            <a:endParaRPr/>
          </a:p>
          <a:p>
            <a:pPr marL="0" lvl="0" indent="0" algn="l" rtl="0">
              <a:lnSpc>
                <a:spcPct val="100000"/>
              </a:lnSpc>
              <a:spcBef>
                <a:spcPts val="0"/>
              </a:spcBef>
              <a:spcAft>
                <a:spcPts val="0"/>
              </a:spcAft>
              <a:buSzPts val="1400"/>
              <a:buNone/>
            </a:pPr>
            <a:r>
              <a:rPr lang="tr-TR" sz="1150">
                <a:solidFill>
                  <a:srgbClr val="091E42"/>
                </a:solidFill>
                <a:highlight>
                  <a:srgbClr val="FFFFFF"/>
                </a:highlight>
                <a:latin typeface="Roboto"/>
                <a:ea typeface="Roboto"/>
                <a:cs typeface="Roboto"/>
                <a:sym typeface="Roboto"/>
              </a:rPr>
              <a:t> geliştirilmekte, üretmek için eylemler ve proje sırasında gerçekleştirilen eylemler.</a:t>
            </a:r>
            <a:endParaRPr/>
          </a:p>
          <a:p>
            <a:pPr marL="0" lvl="0" indent="0" algn="l" rtl="0">
              <a:lnSpc>
                <a:spcPct val="100000"/>
              </a:lnSpc>
              <a:spcBef>
                <a:spcPts val="0"/>
              </a:spcBef>
              <a:spcAft>
                <a:spcPts val="0"/>
              </a:spcAft>
              <a:buSzPts val="1400"/>
              <a:buNone/>
            </a:pPr>
            <a:r>
              <a:rPr lang="tr-TR" sz="1150">
                <a:solidFill>
                  <a:srgbClr val="091E42"/>
                </a:solidFill>
                <a:highlight>
                  <a:srgbClr val="FFFFFF"/>
                </a:highlight>
                <a:latin typeface="Roboto"/>
                <a:ea typeface="Roboto"/>
                <a:cs typeface="Roboto"/>
                <a:sym typeface="Roboto"/>
              </a:rPr>
              <a:t>Ana çevik saldırı artefaktları, ürün biriktirme listesi, sprint biriktirme listesi ve artışlardır. </a:t>
            </a:r>
            <a:endParaRPr/>
          </a:p>
          <a:p>
            <a:pPr marL="0" lvl="0" indent="0" algn="l" rtl="0">
              <a:lnSpc>
                <a:spcPct val="100000"/>
              </a:lnSpc>
              <a:spcBef>
                <a:spcPts val="0"/>
              </a:spcBef>
              <a:spcAft>
                <a:spcPts val="0"/>
              </a:spcAft>
              <a:buSzPts val="1400"/>
              <a:buNone/>
            </a:pPr>
            <a:r>
              <a:rPr lang="tr-TR" sz="1150">
                <a:solidFill>
                  <a:srgbClr val="091E42"/>
                </a:solidFill>
                <a:highlight>
                  <a:srgbClr val="FFFFFF"/>
                </a:highlight>
                <a:latin typeface="Roboto"/>
                <a:ea typeface="Roboto"/>
                <a:cs typeface="Roboto"/>
                <a:sym typeface="Roboto"/>
              </a:rPr>
              <a:t>Artefakt terimi genellikle antik çağlardan kalma arkeolojik kalıntılarla ilişkilendirilir. </a:t>
            </a:r>
            <a:endParaRPr/>
          </a:p>
          <a:p>
            <a:pPr marL="0" lvl="0" indent="0" algn="l" rtl="0">
              <a:lnSpc>
                <a:spcPct val="100000"/>
              </a:lnSpc>
              <a:spcBef>
                <a:spcPts val="0"/>
              </a:spcBef>
              <a:spcAft>
                <a:spcPts val="0"/>
              </a:spcAft>
              <a:buSzPts val="1400"/>
              <a:buNone/>
            </a:pPr>
            <a:r>
              <a:rPr lang="tr-TR" sz="1150">
                <a:solidFill>
                  <a:srgbClr val="091E42"/>
                </a:solidFill>
                <a:highlight>
                  <a:srgbClr val="FFFFFF"/>
                </a:highlight>
                <a:latin typeface="Roboto"/>
                <a:ea typeface="Roboto"/>
                <a:cs typeface="Roboto"/>
                <a:sym typeface="Roboto"/>
              </a:rPr>
              <a:t>Ana çevik saldırı artefaktları, ürün biriktirme listesi, sprint biriktirme listesi ve ürün artışlarıdır.</a:t>
            </a:r>
            <a:endParaRPr/>
          </a:p>
          <a:p>
            <a:pPr marL="0" lvl="0" indent="0" algn="l" rtl="0">
              <a:lnSpc>
                <a:spcPct val="100000"/>
              </a:lnSpc>
              <a:spcBef>
                <a:spcPts val="0"/>
              </a:spcBef>
              <a:spcAft>
                <a:spcPts val="0"/>
              </a:spcAft>
              <a:buSzPts val="1400"/>
              <a:buNone/>
            </a:pPr>
            <a:r>
              <a:rPr lang="tr-TR" sz="1150">
                <a:solidFill>
                  <a:srgbClr val="091E42"/>
                </a:solidFill>
                <a:highlight>
                  <a:srgbClr val="FFFFFF"/>
                </a:highlight>
                <a:latin typeface="Roboto"/>
                <a:ea typeface="Roboto"/>
                <a:cs typeface="Roboto"/>
                <a:sym typeface="Roboto"/>
              </a:rPr>
              <a:t>Yine de yazılım geliştirmede yapaylık terimi, bir ürünün geliştirilmesi sırasında ihtiyaç duyulan temel bilgileri ifade eder.</a:t>
            </a:r>
            <a:endParaRPr/>
          </a:p>
          <a:p>
            <a:pPr marL="0" lvl="0" indent="0" algn="l" rtl="0">
              <a:lnSpc>
                <a:spcPct val="100000"/>
              </a:lnSpc>
              <a:spcBef>
                <a:spcPts val="0"/>
              </a:spcBef>
              <a:spcAft>
                <a:spcPts val="0"/>
              </a:spcAft>
              <a:buSzPts val="1400"/>
              <a:buNone/>
            </a:pPr>
            <a:endParaRPr sz="11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150">
                <a:solidFill>
                  <a:srgbClr val="091E42"/>
                </a:solidFill>
                <a:highlight>
                  <a:srgbClr val="FFFFFF"/>
                </a:highlight>
                <a:latin typeface="Roboto"/>
                <a:ea typeface="Roboto"/>
                <a:cs typeface="Roboto"/>
                <a:sym typeface="Roboto"/>
              </a:rPr>
              <a:t>The term artifact is often associated with archaeological ruins from ancient times. </a:t>
            </a:r>
            <a:endParaRPr sz="115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150">
                <a:solidFill>
                  <a:srgbClr val="091E42"/>
                </a:solidFill>
                <a:highlight>
                  <a:srgbClr val="FFFFFF"/>
                </a:highlight>
                <a:latin typeface="Roboto"/>
                <a:ea typeface="Roboto"/>
                <a:cs typeface="Roboto"/>
                <a:sym typeface="Roboto"/>
              </a:rPr>
              <a:t>Yet in scrum, the term artifacts refers to key documents. </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r>
              <a:rPr lang="tr-TR" sz="1100">
                <a:solidFill>
                  <a:srgbClr val="091E42"/>
                </a:solidFill>
                <a:highlight>
                  <a:srgbClr val="FFFFFF"/>
                </a:highlight>
                <a:latin typeface="Roboto"/>
                <a:ea typeface="Roboto"/>
                <a:cs typeface="Roboto"/>
                <a:sym typeface="Roboto"/>
              </a:rPr>
              <a:t>Yet in software development, the term artifact refers to key information needed during the development of a product.</a:t>
            </a:r>
            <a:endParaRPr sz="1100">
              <a:solidFill>
                <a:srgbClr val="202124"/>
              </a:solidFill>
              <a:highlight>
                <a:srgbClr val="FFFFFF"/>
              </a:highlight>
            </a:endParaRPr>
          </a:p>
          <a:p>
            <a:pPr marL="0" lvl="0" indent="0" algn="l" rtl="0">
              <a:lnSpc>
                <a:spcPct val="100000"/>
              </a:lnSpc>
              <a:spcBef>
                <a:spcPts val="0"/>
              </a:spcBef>
              <a:spcAft>
                <a:spcPts val="0"/>
              </a:spcAft>
              <a:buSzPts val="1400"/>
              <a:buNone/>
            </a:pPr>
            <a:r>
              <a:rPr lang="tr-TR" sz="1100">
                <a:solidFill>
                  <a:srgbClr val="202124"/>
                </a:solidFill>
                <a:highlight>
                  <a:srgbClr val="FFFFFF"/>
                </a:highlight>
              </a:rPr>
              <a:t>Agile </a:t>
            </a:r>
            <a:r>
              <a:rPr lang="tr-TR" sz="1100" b="1">
                <a:solidFill>
                  <a:srgbClr val="202124"/>
                </a:solidFill>
                <a:highlight>
                  <a:srgbClr val="FFFFFF"/>
                </a:highlight>
              </a:rPr>
              <a:t>scrum artifacts</a:t>
            </a:r>
            <a:r>
              <a:rPr lang="tr-TR" sz="1100">
                <a:solidFill>
                  <a:srgbClr val="202124"/>
                </a:solidFill>
                <a:highlight>
                  <a:srgbClr val="FFFFFF"/>
                </a:highlight>
              </a:rPr>
              <a:t> are information that a </a:t>
            </a:r>
            <a:r>
              <a:rPr lang="tr-TR" sz="1100" b="1">
                <a:solidFill>
                  <a:srgbClr val="202124"/>
                </a:solidFill>
                <a:highlight>
                  <a:srgbClr val="FFFFFF"/>
                </a:highlight>
              </a:rPr>
              <a:t>scrum</a:t>
            </a:r>
            <a:r>
              <a:rPr lang="tr-TR" sz="1100">
                <a:solidFill>
                  <a:srgbClr val="202124"/>
                </a:solidFill>
                <a:highlight>
                  <a:srgbClr val="FFFFFF"/>
                </a:highlight>
              </a:rPr>
              <a:t> team and stakeholders use to detail the product</a:t>
            </a:r>
            <a:endParaRPr/>
          </a:p>
          <a:p>
            <a:pPr marL="0" lvl="0" indent="0" algn="l" rtl="0">
              <a:lnSpc>
                <a:spcPct val="100000"/>
              </a:lnSpc>
              <a:spcBef>
                <a:spcPts val="0"/>
              </a:spcBef>
              <a:spcAft>
                <a:spcPts val="0"/>
              </a:spcAft>
              <a:buSzPts val="1400"/>
              <a:buNone/>
            </a:pPr>
            <a:r>
              <a:rPr lang="tr-TR" sz="1100">
                <a:solidFill>
                  <a:srgbClr val="202124"/>
                </a:solidFill>
                <a:highlight>
                  <a:srgbClr val="FFFFFF"/>
                </a:highlight>
              </a:rPr>
              <a:t> being developed, </a:t>
            </a:r>
            <a:endParaRPr/>
          </a:p>
          <a:p>
            <a:pPr marL="0" lvl="0" indent="0" algn="l" rtl="0">
              <a:lnSpc>
                <a:spcPct val="100000"/>
              </a:lnSpc>
              <a:spcBef>
                <a:spcPts val="0"/>
              </a:spcBef>
              <a:spcAft>
                <a:spcPts val="0"/>
              </a:spcAft>
              <a:buSzPts val="1400"/>
              <a:buNone/>
            </a:pPr>
            <a:r>
              <a:rPr lang="tr-TR" sz="1100">
                <a:solidFill>
                  <a:srgbClr val="202124"/>
                </a:solidFill>
                <a:highlight>
                  <a:srgbClr val="FFFFFF"/>
                </a:highlight>
              </a:rPr>
              <a:t>actions to produce it, and </a:t>
            </a:r>
            <a:endParaRPr/>
          </a:p>
          <a:p>
            <a:pPr marL="0" lvl="0" indent="0" algn="l" rtl="0">
              <a:lnSpc>
                <a:spcPct val="100000"/>
              </a:lnSpc>
              <a:spcBef>
                <a:spcPts val="0"/>
              </a:spcBef>
              <a:spcAft>
                <a:spcPts val="0"/>
              </a:spcAft>
              <a:buSzPts val="1400"/>
              <a:buNone/>
            </a:pPr>
            <a:r>
              <a:rPr lang="tr-TR" sz="1100">
                <a:solidFill>
                  <a:srgbClr val="202124"/>
                </a:solidFill>
                <a:highlight>
                  <a:srgbClr val="FFFFFF"/>
                </a:highlight>
              </a:rPr>
              <a:t>the actions performed during the project. </a:t>
            </a:r>
            <a:endParaRPr/>
          </a:p>
          <a:p>
            <a:pPr marL="0" lvl="0" indent="0" algn="l" rtl="0">
              <a:lnSpc>
                <a:spcPct val="100000"/>
              </a:lnSpc>
              <a:spcBef>
                <a:spcPts val="0"/>
              </a:spcBef>
              <a:spcAft>
                <a:spcPts val="0"/>
              </a:spcAft>
              <a:buSzPts val="1400"/>
              <a:buNone/>
            </a:pPr>
            <a:r>
              <a:rPr lang="tr-TR" sz="1100">
                <a:solidFill>
                  <a:srgbClr val="202124"/>
                </a:solidFill>
                <a:highlight>
                  <a:srgbClr val="FFFFFF"/>
                </a:highlight>
              </a:rPr>
              <a:t>The main agile </a:t>
            </a:r>
            <a:r>
              <a:rPr lang="tr-TR" sz="1100" b="1">
                <a:solidFill>
                  <a:srgbClr val="202124"/>
                </a:solidFill>
                <a:highlight>
                  <a:srgbClr val="FFFFFF"/>
                </a:highlight>
              </a:rPr>
              <a:t>scrum artifacts</a:t>
            </a:r>
            <a:r>
              <a:rPr lang="tr-TR" sz="1100">
                <a:solidFill>
                  <a:srgbClr val="202124"/>
                </a:solidFill>
                <a:highlight>
                  <a:srgbClr val="FFFFFF"/>
                </a:highlight>
              </a:rPr>
              <a:t> are product backlog, sprint backlog, and increments.</a:t>
            </a:r>
            <a:endParaRPr/>
          </a:p>
          <a:p>
            <a:pPr marL="0" lvl="0" indent="0" algn="l" rtl="0">
              <a:lnSpc>
                <a:spcPct val="100000"/>
              </a:lnSpc>
              <a:spcBef>
                <a:spcPts val="0"/>
              </a:spcBef>
              <a:spcAft>
                <a:spcPts val="0"/>
              </a:spcAft>
              <a:buSzPts val="1400"/>
              <a:buNone/>
            </a:pPr>
            <a:r>
              <a:rPr lang="tr-TR" sz="1100">
                <a:solidFill>
                  <a:srgbClr val="091E42"/>
                </a:solidFill>
                <a:highlight>
                  <a:srgbClr val="FFFFFF"/>
                </a:highlight>
                <a:latin typeface="Roboto"/>
                <a:ea typeface="Roboto"/>
                <a:cs typeface="Roboto"/>
                <a:sym typeface="Roboto"/>
              </a:rPr>
              <a:t>The term artifact is often associated with archaeological ruins from ancient times. </a:t>
            </a:r>
            <a:endParaRPr sz="110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100">
                <a:solidFill>
                  <a:srgbClr val="202124"/>
                </a:solidFill>
                <a:highlight>
                  <a:srgbClr val="FFFFFF"/>
                </a:highlight>
              </a:rPr>
              <a:t>The main agile </a:t>
            </a:r>
            <a:r>
              <a:rPr lang="tr-TR" sz="1100" b="1">
                <a:solidFill>
                  <a:srgbClr val="202124"/>
                </a:solidFill>
                <a:highlight>
                  <a:srgbClr val="FFFFFF"/>
                </a:highlight>
              </a:rPr>
              <a:t>scrum artifacts</a:t>
            </a:r>
            <a:r>
              <a:rPr lang="tr-TR" sz="1100">
                <a:solidFill>
                  <a:srgbClr val="202124"/>
                </a:solidFill>
                <a:highlight>
                  <a:srgbClr val="FFFFFF"/>
                </a:highlight>
              </a:rPr>
              <a:t> are prod uct backlog, sprint backlog, and product increments. </a:t>
            </a:r>
            <a:endParaRPr/>
          </a:p>
          <a:p>
            <a:pPr marL="0" lvl="0" indent="0" algn="l" rtl="0">
              <a:lnSpc>
                <a:spcPct val="100000"/>
              </a:lnSpc>
              <a:spcBef>
                <a:spcPts val="0"/>
              </a:spcBef>
              <a:spcAft>
                <a:spcPts val="0"/>
              </a:spcAft>
              <a:buSzPts val="1400"/>
              <a:buNone/>
            </a:pPr>
            <a:r>
              <a:rPr lang="tr-TR" sz="1100">
                <a:solidFill>
                  <a:srgbClr val="091E42"/>
                </a:solidFill>
                <a:highlight>
                  <a:srgbClr val="FFFFFF"/>
                </a:highlight>
                <a:latin typeface="Roboto"/>
                <a:ea typeface="Roboto"/>
                <a:cs typeface="Roboto"/>
                <a:sym typeface="Roboto"/>
              </a:rPr>
              <a:t>Yet in software development, the term artifact refers to key information needed during the development of a product.</a:t>
            </a:r>
            <a:endParaRPr sz="700">
              <a:solidFill>
                <a:srgbClr val="202124"/>
              </a:solidFill>
              <a:highlight>
                <a:srgbClr val="FFFFFF"/>
              </a:highlight>
            </a:endParaRPr>
          </a:p>
          <a:p>
            <a:pPr marL="0" lvl="0" indent="0" algn="l" rtl="0">
              <a:lnSpc>
                <a:spcPct val="100000"/>
              </a:lnSpc>
              <a:spcBef>
                <a:spcPts val="0"/>
              </a:spcBef>
              <a:spcAft>
                <a:spcPts val="0"/>
              </a:spcAft>
              <a:buSzPts val="1400"/>
              <a:buNone/>
            </a:pPr>
            <a:endParaRPr sz="1100">
              <a:solidFill>
                <a:srgbClr val="202124"/>
              </a:solidFill>
              <a:highlight>
                <a:srgbClr val="FFFFFF"/>
              </a:highlight>
            </a:endParaRPr>
          </a:p>
          <a:p>
            <a:pPr marL="0" lvl="0" indent="0" algn="l" rtl="0">
              <a:lnSpc>
                <a:spcPct val="100000"/>
              </a:lnSpc>
              <a:spcBef>
                <a:spcPts val="0"/>
              </a:spcBef>
              <a:spcAft>
                <a:spcPts val="0"/>
              </a:spcAft>
              <a:buSzPts val="1400"/>
              <a:buNone/>
            </a:pPr>
            <a:endParaRPr sz="1100">
              <a:solidFill>
                <a:srgbClr val="202124"/>
              </a:solidFill>
              <a:highlight>
                <a:srgbClr val="FFFFFF"/>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tr-TR" sz="1100" b="0">
                <a:solidFill>
                  <a:srgbClr val="FF0000"/>
                </a:solidFill>
              </a:rPr>
              <a:t>Agile Yazılım Geliştirme Manifestosu;</a:t>
            </a:r>
            <a:endParaRPr/>
          </a:p>
          <a:p>
            <a:pPr marL="0" lvl="0" indent="0" algn="l" rtl="0">
              <a:lnSpc>
                <a:spcPct val="115000"/>
              </a:lnSpc>
              <a:spcBef>
                <a:spcPts val="1200"/>
              </a:spcBef>
              <a:spcAft>
                <a:spcPts val="0"/>
              </a:spcAft>
              <a:buSzPts val="1100"/>
              <a:buNone/>
            </a:pPr>
            <a:r>
              <a:rPr lang="tr-TR" sz="1100" b="1">
                <a:solidFill>
                  <a:srgbClr val="FF0000"/>
                </a:solidFill>
              </a:rPr>
              <a:t>bireyler ve etkileşimler &gt; Süreçler ve araçlar </a:t>
            </a:r>
            <a:endParaRPr/>
          </a:p>
          <a:p>
            <a:pPr marL="0" lvl="0" indent="0" algn="l" rtl="0">
              <a:lnSpc>
                <a:spcPct val="115000"/>
              </a:lnSpc>
              <a:spcBef>
                <a:spcPts val="1200"/>
              </a:spcBef>
              <a:spcAft>
                <a:spcPts val="0"/>
              </a:spcAft>
              <a:buSzPts val="1100"/>
              <a:buNone/>
            </a:pPr>
            <a:r>
              <a:rPr lang="tr-TR" sz="1100" b="1">
                <a:solidFill>
                  <a:srgbClr val="FF0000"/>
                </a:solidFill>
              </a:rPr>
              <a:t>üzerinde çalışan yazılım&gt;Kapsamlı belgeler</a:t>
            </a:r>
            <a:endParaRPr/>
          </a:p>
          <a:p>
            <a:pPr marL="0" lvl="0" indent="0" algn="l" rtl="0">
              <a:lnSpc>
                <a:spcPct val="115000"/>
              </a:lnSpc>
              <a:spcBef>
                <a:spcPts val="1200"/>
              </a:spcBef>
              <a:spcAft>
                <a:spcPts val="0"/>
              </a:spcAft>
              <a:buSzPts val="1100"/>
              <a:buNone/>
            </a:pPr>
            <a:r>
              <a:rPr lang="tr-TR" sz="1100" b="1">
                <a:solidFill>
                  <a:srgbClr val="FF0000"/>
                </a:solidFill>
              </a:rPr>
              <a:t>müşteri işbirliği&gt;Sözleşme müzakeresi </a:t>
            </a:r>
            <a:endParaRPr/>
          </a:p>
          <a:p>
            <a:pPr marL="0" lvl="0" indent="0" algn="l" rtl="0">
              <a:lnSpc>
                <a:spcPct val="115000"/>
              </a:lnSpc>
              <a:spcBef>
                <a:spcPts val="1200"/>
              </a:spcBef>
              <a:spcAft>
                <a:spcPts val="0"/>
              </a:spcAft>
              <a:buSzPts val="1100"/>
              <a:buNone/>
            </a:pPr>
            <a:r>
              <a:rPr lang="tr-TR" sz="1100" b="1">
                <a:solidFill>
                  <a:srgbClr val="FF0000"/>
                </a:solidFill>
              </a:rPr>
              <a:t>değişime yanıt verme&gt; Bir planı takip etme</a:t>
            </a:r>
            <a:endParaRPr/>
          </a:p>
          <a:p>
            <a:pPr marL="0" lvl="0" indent="0" algn="l" rtl="0">
              <a:lnSpc>
                <a:spcPct val="115000"/>
              </a:lnSpc>
              <a:spcBef>
                <a:spcPts val="1200"/>
              </a:spcBef>
              <a:spcAft>
                <a:spcPts val="0"/>
              </a:spcAft>
              <a:buSzPts val="1100"/>
              <a:buNone/>
            </a:pPr>
            <a:endParaRPr sz="1100" b="1">
              <a:solidFill>
                <a:srgbClr val="FF0000"/>
              </a:solidFill>
            </a:endParaRPr>
          </a:p>
          <a:p>
            <a:pPr marL="0" lvl="0" indent="0" algn="l" rtl="0">
              <a:lnSpc>
                <a:spcPct val="115000"/>
              </a:lnSpc>
              <a:spcBef>
                <a:spcPts val="1200"/>
              </a:spcBef>
              <a:spcAft>
                <a:spcPts val="0"/>
              </a:spcAft>
              <a:buSzPts val="1100"/>
              <a:buNone/>
            </a:pPr>
            <a:r>
              <a:rPr lang="tr-TR" sz="1100" b="1">
                <a:solidFill>
                  <a:srgbClr val="FF0000"/>
                </a:solidFill>
              </a:rPr>
              <a:t>Özetle sağdaki değerleri kabul ederken soldakileri daha değerli bulmuşlardır.</a:t>
            </a:r>
            <a:endParaRPr/>
          </a:p>
          <a:p>
            <a:pPr marL="0" lvl="0" indent="0" algn="l" rtl="0">
              <a:lnSpc>
                <a:spcPct val="115000"/>
              </a:lnSpc>
              <a:spcBef>
                <a:spcPts val="1200"/>
              </a:spcBef>
              <a:spcAft>
                <a:spcPts val="0"/>
              </a:spcAft>
              <a:buSzPts val="1100"/>
              <a:buNone/>
            </a:pPr>
            <a:r>
              <a:rPr lang="tr-TR" sz="1100" b="1">
                <a:solidFill>
                  <a:srgbClr val="FF0000"/>
                </a:solidFill>
              </a:rPr>
              <a:t>Yani arkadaşlar sağdaki maddeler de çok önemli ama daha önemli olan değerler soldakiler.</a:t>
            </a:r>
            <a:endParaRPr/>
          </a:p>
          <a:p>
            <a:pPr marL="0" lvl="0" indent="0" algn="l" rtl="0">
              <a:lnSpc>
                <a:spcPct val="115000"/>
              </a:lnSpc>
              <a:spcBef>
                <a:spcPts val="1200"/>
              </a:spcBef>
              <a:spcAft>
                <a:spcPts val="0"/>
              </a:spcAft>
              <a:buSzPts val="1100"/>
              <a:buNone/>
            </a:pPr>
            <a:endParaRPr sz="1100" b="1">
              <a:solidFill>
                <a:srgbClr val="FF0000"/>
              </a:solidFill>
            </a:endParaRPr>
          </a:p>
          <a:p>
            <a:pPr marL="0" lvl="0" indent="0" algn="l" rtl="0">
              <a:lnSpc>
                <a:spcPct val="100000"/>
              </a:lnSpc>
              <a:spcBef>
                <a:spcPts val="0"/>
              </a:spcBef>
              <a:spcAft>
                <a:spcPts val="0"/>
              </a:spcAft>
              <a:buSzPts val="1400"/>
              <a:buNone/>
            </a:pPr>
            <a:r>
              <a:rPr lang="tr-TR" sz="1100"/>
              <a:t>67 kelimelik bir metin yazıp isimlerini altına yazıyorlar</a:t>
            </a:r>
            <a:endParaRPr/>
          </a:p>
          <a:p>
            <a:pPr marL="0" lvl="0" indent="0" algn="l" rtl="0">
              <a:lnSpc>
                <a:spcPct val="100000"/>
              </a:lnSpc>
              <a:spcBef>
                <a:spcPts val="0"/>
              </a:spcBef>
              <a:spcAft>
                <a:spcPts val="0"/>
              </a:spcAft>
              <a:buSzPts val="1400"/>
              <a:buNone/>
            </a:pPr>
            <a:r>
              <a:rPr lang="tr-TR"/>
              <a:t>Geleneksel yaklaşımlar sıkı bir planlamayı vurgular, değişiklikten kaçınır, her şeyi belgeler ve her şeyi kontrol eder,</a:t>
            </a:r>
            <a:endParaRPr/>
          </a:p>
          <a:p>
            <a:pPr marL="0" lvl="0" indent="0" algn="l" rtl="0">
              <a:lnSpc>
                <a:spcPct val="100000"/>
              </a:lnSpc>
              <a:spcBef>
                <a:spcPts val="0"/>
              </a:spcBef>
              <a:spcAft>
                <a:spcPts val="0"/>
              </a:spcAft>
              <a:buSzPts val="1400"/>
              <a:buNone/>
            </a:pPr>
            <a:r>
              <a:rPr lang="tr-TR"/>
              <a:t>Ancak manifesto İnsanlar, İletişim, Ürün ve Esnekliğe odaklanıyor.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agile Manifesto büyük bir değişiklik.</a:t>
            </a:r>
            <a:endParaRPr/>
          </a:p>
          <a:p>
            <a:pPr marL="0" lvl="0" indent="0" algn="l" rtl="0">
              <a:lnSpc>
                <a:spcPct val="100000"/>
              </a:lnSpc>
              <a:spcBef>
                <a:spcPts val="0"/>
              </a:spcBef>
              <a:spcAft>
                <a:spcPts val="0"/>
              </a:spcAft>
              <a:buSzPts val="1400"/>
              <a:buNone/>
            </a:pPr>
            <a:r>
              <a:rPr lang="tr-TR"/>
              <a:t>Ekipler daha çok bireylere ve etkileşimlere odaklanır, müşteriyle işbirliği yapar, değişime yanıt verir ve çalışan yazılımlar üretir.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In this slide you can see the 4 values of the manifesto together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Traditional approaches emphasize a tight  planing, avoid change, document everything and control everything, </a:t>
            </a:r>
            <a:endParaRPr/>
          </a:p>
          <a:p>
            <a:pPr marL="0" lvl="0" indent="0" algn="l" rtl="0">
              <a:lnSpc>
                <a:spcPct val="100000"/>
              </a:lnSpc>
              <a:spcBef>
                <a:spcPts val="0"/>
              </a:spcBef>
              <a:spcAft>
                <a:spcPts val="0"/>
              </a:spcAft>
              <a:buSzPts val="1400"/>
              <a:buNone/>
            </a:pPr>
            <a:r>
              <a:rPr lang="tr-TR"/>
              <a:t>But The manifesto focuses on People, Communication, Product and Flexibility.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 Agile Manifesto is a big change. </a:t>
            </a:r>
            <a:endParaRPr/>
          </a:p>
          <a:p>
            <a:pPr marL="0" lvl="0" indent="0" algn="l" rtl="0">
              <a:lnSpc>
                <a:spcPct val="100000"/>
              </a:lnSpc>
              <a:spcBef>
                <a:spcPts val="0"/>
              </a:spcBef>
              <a:spcAft>
                <a:spcPts val="0"/>
              </a:spcAft>
              <a:buSzPts val="1400"/>
              <a:buNone/>
            </a:pPr>
            <a:r>
              <a:rPr lang="tr-TR"/>
              <a:t>Teams focus more on individuals and interactions, collaborate with the customer, respond to change, and produce software that works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4" name="Google Shape;1204;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tr-TR">
                <a:solidFill>
                  <a:srgbClr val="0052CC"/>
                </a:solidFill>
                <a:highlight>
                  <a:srgbClr val="FFFFFF"/>
                </a:highlight>
                <a:latin typeface="Roboto"/>
                <a:ea typeface="Roboto"/>
                <a:cs typeface="Roboto"/>
                <a:sym typeface="Roboto"/>
              </a:rPr>
              <a:t>Ürün biriktirme listesi, bir ürün oluşturmak için gereken </a:t>
            </a:r>
            <a:endParaRPr/>
          </a:p>
          <a:p>
            <a:pPr marL="0" lvl="0" indent="0" algn="l" rtl="0">
              <a:lnSpc>
                <a:spcPct val="140000"/>
              </a:lnSpc>
              <a:spcBef>
                <a:spcPts val="0"/>
              </a:spcBef>
              <a:spcAft>
                <a:spcPts val="0"/>
              </a:spcAft>
              <a:buClr>
                <a:schemeClr val="dk1"/>
              </a:buClr>
              <a:buSzPts val="1100"/>
              <a:buFont typeface="Arial"/>
              <a:buNone/>
            </a:pPr>
            <a:r>
              <a:rPr lang="tr-TR">
                <a:solidFill>
                  <a:srgbClr val="0052CC"/>
                </a:solidFill>
                <a:highlight>
                  <a:srgbClr val="FFFFFF"/>
                </a:highlight>
                <a:latin typeface="Roboto"/>
                <a:ea typeface="Roboto"/>
                <a:cs typeface="Roboto"/>
                <a:sym typeface="Roboto"/>
              </a:rPr>
              <a:t>Kullanıcı hikayeleri/yeni özellikler, geliştirmeler, hata düzeltmeleri, görevler veya iş gereksinimlerinin bir listesidir.</a:t>
            </a:r>
            <a:endParaRPr/>
          </a:p>
          <a:p>
            <a:pPr marL="0" lvl="0" indent="0" algn="l" rtl="0">
              <a:lnSpc>
                <a:spcPct val="140000"/>
              </a:lnSpc>
              <a:spcBef>
                <a:spcPts val="0"/>
              </a:spcBef>
              <a:spcAft>
                <a:spcPts val="0"/>
              </a:spcAft>
              <a:buClr>
                <a:schemeClr val="dk1"/>
              </a:buClr>
              <a:buSzPts val="1100"/>
              <a:buFont typeface="Arial"/>
              <a:buNone/>
            </a:pPr>
            <a:r>
              <a:rPr lang="tr-TR">
                <a:solidFill>
                  <a:srgbClr val="0052CC"/>
                </a:solidFill>
                <a:highlight>
                  <a:srgbClr val="FFFFFF"/>
                </a:highlight>
                <a:latin typeface="Roboto"/>
                <a:ea typeface="Roboto"/>
                <a:cs typeface="Roboto"/>
                <a:sym typeface="Roboto"/>
              </a:rPr>
              <a:t>Müşteri desteği, pazar talepleri ve genel iş analizi gibi girdi kaynaklarından derlenir.</a:t>
            </a:r>
            <a:endParaRPr/>
          </a:p>
          <a:p>
            <a:pPr marL="0" lvl="0" indent="0" algn="l" rtl="0">
              <a:lnSpc>
                <a:spcPct val="140000"/>
              </a:lnSpc>
              <a:spcBef>
                <a:spcPts val="0"/>
              </a:spcBef>
              <a:spcAft>
                <a:spcPts val="0"/>
              </a:spcAft>
              <a:buClr>
                <a:schemeClr val="dk1"/>
              </a:buClr>
              <a:buSzPts val="1100"/>
              <a:buFont typeface="Arial"/>
              <a:buNone/>
            </a:pPr>
            <a:r>
              <a:rPr lang="tr-TR">
                <a:solidFill>
                  <a:srgbClr val="0052CC"/>
                </a:solidFill>
                <a:highlight>
                  <a:srgbClr val="FFFFFF"/>
                </a:highlight>
                <a:latin typeface="Roboto"/>
                <a:ea typeface="Roboto"/>
                <a:cs typeface="Roboto"/>
                <a:sym typeface="Roboto"/>
              </a:rPr>
              <a:t>Ürün biriktirme listesi, yeni bilgiler mevcut olduğunda talep üzerine güncellendiği için "canlı" bir yapıdır. </a:t>
            </a:r>
            <a:endParaRPr/>
          </a:p>
          <a:p>
            <a:pPr marL="0" lvl="0" indent="0" algn="l" rtl="0">
              <a:lnSpc>
                <a:spcPct val="140000"/>
              </a:lnSpc>
              <a:spcBef>
                <a:spcPts val="0"/>
              </a:spcBef>
              <a:spcAft>
                <a:spcPts val="0"/>
              </a:spcAft>
              <a:buClr>
                <a:schemeClr val="dk1"/>
              </a:buClr>
              <a:buSzPts val="1100"/>
              <a:buFont typeface="Arial"/>
              <a:buNone/>
            </a:pPr>
            <a:r>
              <a:rPr lang="tr-TR">
                <a:solidFill>
                  <a:srgbClr val="0052CC"/>
                </a:solidFill>
                <a:highlight>
                  <a:srgbClr val="FFFFFF"/>
                </a:highlight>
                <a:latin typeface="Roboto"/>
                <a:ea typeface="Roboto"/>
                <a:cs typeface="Roboto"/>
                <a:sym typeface="Roboto"/>
              </a:rPr>
              <a:t>Ürün Sahibi, Ürün İş Listesinin içeriğinden, kullanılabilirliğinden ve sıralamasından sorumludur.</a:t>
            </a:r>
            <a:endParaRPr/>
          </a:p>
          <a:p>
            <a:pPr marL="0" lvl="0" indent="0" algn="l" rtl="0">
              <a:lnSpc>
                <a:spcPct val="140000"/>
              </a:lnSpc>
              <a:spcBef>
                <a:spcPts val="0"/>
              </a:spcBef>
              <a:spcAft>
                <a:spcPts val="0"/>
              </a:spcAft>
              <a:buClr>
                <a:schemeClr val="dk1"/>
              </a:buClr>
              <a:buSzPts val="1100"/>
              <a:buFont typeface="Arial"/>
              <a:buNone/>
            </a:pPr>
            <a:r>
              <a:rPr lang="tr-TR">
                <a:solidFill>
                  <a:srgbClr val="0052CC"/>
                </a:solidFill>
                <a:highlight>
                  <a:srgbClr val="FFFFFF"/>
                </a:highlight>
                <a:latin typeface="Roboto"/>
                <a:ea typeface="Roboto"/>
                <a:cs typeface="Roboto"/>
                <a:sym typeface="Roboto"/>
              </a:rPr>
              <a:t>Ürün İş Listesi kalemlerinin bir açıklaması, sırası, (boyutu) tahmini ve değeri vardır.</a:t>
            </a:r>
            <a:endParaRPr>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a:solidFill>
                  <a:srgbClr val="202124"/>
                </a:solidFill>
                <a:highlight>
                  <a:srgbClr val="F8F9FA"/>
                </a:highlight>
              </a:rPr>
              <a:t>Lets see a product backlog template:</a:t>
            </a:r>
            <a:endParaRPr/>
          </a:p>
          <a:p>
            <a:pPr marL="0" lvl="0" indent="0" algn="l" rtl="0">
              <a:lnSpc>
                <a:spcPct val="100000"/>
              </a:lnSpc>
              <a:spcBef>
                <a:spcPts val="0"/>
              </a:spcBef>
              <a:spcAft>
                <a:spcPts val="0"/>
              </a:spcAft>
              <a:buSzPts val="1400"/>
              <a:buNone/>
            </a:pPr>
            <a:r>
              <a:rPr lang="tr-TR" u="sng">
                <a:solidFill>
                  <a:schemeClr val="hlink"/>
                </a:solidFill>
                <a:highlight>
                  <a:srgbClr val="F8F9FA"/>
                </a:highlight>
                <a:hlinkClick r:id="rId3"/>
              </a:rPr>
              <a:t>https://docs.google.com/spreadsheets/d/1WOgm5FsGT3k9NaaONSVUvljdm1CkYaGO/edit#gid=84021617</a:t>
            </a:r>
            <a:endParaRPr>
              <a:solidFill>
                <a:srgbClr val="202124"/>
              </a:solidFill>
              <a:highlight>
                <a:srgbClr val="F8F9FA"/>
              </a:highlight>
            </a:endParaRPr>
          </a:p>
          <a:p>
            <a:pPr marL="0" lvl="0" indent="0" algn="l" rtl="0">
              <a:lnSpc>
                <a:spcPct val="140000"/>
              </a:lnSpc>
              <a:spcBef>
                <a:spcPts val="0"/>
              </a:spcBef>
              <a:spcAft>
                <a:spcPts val="0"/>
              </a:spcAft>
              <a:buClr>
                <a:schemeClr val="dk1"/>
              </a:buClr>
              <a:buSzPts val="1100"/>
              <a:buFont typeface="Arial"/>
              <a:buNone/>
            </a:pPr>
            <a:endParaRPr>
              <a:solidFill>
                <a:srgbClr val="091E42"/>
              </a:solidFill>
              <a:highlight>
                <a:srgbClr val="FFFFFF"/>
              </a:highlight>
              <a:latin typeface="Roboto"/>
              <a:ea typeface="Roboto"/>
              <a:cs typeface="Roboto"/>
              <a:sym typeface="Roboto"/>
            </a:endParaRPr>
          </a:p>
          <a:p>
            <a:pPr marL="0" lvl="0" indent="0" algn="l" rtl="0">
              <a:lnSpc>
                <a:spcPct val="140000"/>
              </a:lnSpc>
              <a:spcBef>
                <a:spcPts val="0"/>
              </a:spcBef>
              <a:spcAft>
                <a:spcPts val="0"/>
              </a:spcAft>
              <a:buClr>
                <a:schemeClr val="dk1"/>
              </a:buClr>
              <a:buSzPts val="1100"/>
              <a:buFont typeface="Arial"/>
              <a:buNone/>
            </a:pPr>
            <a:r>
              <a:rPr lang="tr-TR">
                <a:solidFill>
                  <a:srgbClr val="091E42"/>
                </a:solidFill>
                <a:highlight>
                  <a:srgbClr val="FFFFFF"/>
                </a:highlight>
                <a:latin typeface="Roboto"/>
                <a:ea typeface="Roboto"/>
                <a:cs typeface="Roboto"/>
                <a:sym typeface="Roboto"/>
              </a:rPr>
              <a:t>The </a:t>
            </a:r>
            <a:r>
              <a:rPr lang="tr-TR">
                <a:solidFill>
                  <a:srgbClr val="0052CC"/>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product backlog</a:t>
            </a:r>
            <a:r>
              <a:rPr lang="tr-TR">
                <a:solidFill>
                  <a:srgbClr val="091E42"/>
                </a:solidFill>
                <a:highlight>
                  <a:srgbClr val="FFFFFF"/>
                </a:highlight>
                <a:latin typeface="Roboto"/>
                <a:ea typeface="Roboto"/>
                <a:cs typeface="Roboto"/>
                <a:sym typeface="Roboto"/>
              </a:rPr>
              <a:t> is a list of User stories/new features, enhancements, bug fixes, tasks, or work requirements needed to build a product. </a:t>
            </a:r>
            <a:endParaRPr>
              <a:solidFill>
                <a:srgbClr val="091E42"/>
              </a:solidFill>
              <a:highlight>
                <a:srgbClr val="FFFFFF"/>
              </a:highlight>
              <a:latin typeface="Roboto"/>
              <a:ea typeface="Roboto"/>
              <a:cs typeface="Roboto"/>
              <a:sym typeface="Roboto"/>
            </a:endParaRPr>
          </a:p>
          <a:p>
            <a:pPr marL="0" lvl="0" indent="0" algn="l" rtl="0">
              <a:lnSpc>
                <a:spcPct val="140000"/>
              </a:lnSpc>
              <a:spcBef>
                <a:spcPts val="1800"/>
              </a:spcBef>
              <a:spcAft>
                <a:spcPts val="0"/>
              </a:spcAft>
              <a:buClr>
                <a:schemeClr val="dk1"/>
              </a:buClr>
              <a:buSzPts val="1100"/>
              <a:buFont typeface="Arial"/>
              <a:buNone/>
            </a:pPr>
            <a:r>
              <a:rPr lang="tr-TR">
                <a:solidFill>
                  <a:srgbClr val="091E42"/>
                </a:solidFill>
                <a:highlight>
                  <a:srgbClr val="FFFFFF"/>
                </a:highlight>
                <a:latin typeface="Roboto"/>
                <a:ea typeface="Roboto"/>
                <a:cs typeface="Roboto"/>
                <a:sym typeface="Roboto"/>
              </a:rPr>
              <a:t>It’s compiled from input sources like customer support, market demands, and general business analysis. </a:t>
            </a:r>
            <a:endParaRPr>
              <a:solidFill>
                <a:srgbClr val="091E42"/>
              </a:solidFill>
              <a:highlight>
                <a:srgbClr val="FFFFFF"/>
              </a:highlight>
              <a:latin typeface="Roboto"/>
              <a:ea typeface="Roboto"/>
              <a:cs typeface="Roboto"/>
              <a:sym typeface="Roboto"/>
            </a:endParaRPr>
          </a:p>
          <a:p>
            <a:pPr marL="0" lvl="0" indent="0" algn="l" rtl="0">
              <a:lnSpc>
                <a:spcPct val="140000"/>
              </a:lnSpc>
              <a:spcBef>
                <a:spcPts val="1800"/>
              </a:spcBef>
              <a:spcAft>
                <a:spcPts val="0"/>
              </a:spcAft>
              <a:buClr>
                <a:schemeClr val="dk1"/>
              </a:buClr>
              <a:buSzPts val="1100"/>
              <a:buFont typeface="Arial"/>
              <a:buNone/>
            </a:pPr>
            <a:r>
              <a:rPr lang="tr-TR">
                <a:solidFill>
                  <a:srgbClr val="091E42"/>
                </a:solidFill>
                <a:highlight>
                  <a:srgbClr val="FFFFFF"/>
                </a:highlight>
                <a:latin typeface="Roboto"/>
                <a:ea typeface="Roboto"/>
                <a:cs typeface="Roboto"/>
                <a:sym typeface="Roboto"/>
              </a:rPr>
              <a:t>The product backlog is a “live” artifact in that it is updated on-demand as new information is available. </a:t>
            </a:r>
            <a:endParaRPr>
              <a:solidFill>
                <a:srgbClr val="091E42"/>
              </a:solidFill>
              <a:highlight>
                <a:srgbClr val="FFFFFF"/>
              </a:highlight>
              <a:latin typeface="Roboto"/>
              <a:ea typeface="Roboto"/>
              <a:cs typeface="Roboto"/>
              <a:sym typeface="Roboto"/>
            </a:endParaRPr>
          </a:p>
          <a:p>
            <a:pPr marL="0" lvl="0" indent="0" algn="l" rtl="0">
              <a:lnSpc>
                <a:spcPct val="100000"/>
              </a:lnSpc>
              <a:spcBef>
                <a:spcPts val="1800"/>
              </a:spcBef>
              <a:spcAft>
                <a:spcPts val="0"/>
              </a:spcAft>
              <a:buSzPts val="1400"/>
              <a:buNone/>
            </a:pPr>
            <a:r>
              <a:rPr lang="tr-TR">
                <a:solidFill>
                  <a:srgbClr val="202124"/>
                </a:solidFill>
                <a:highlight>
                  <a:srgbClr val="F8F9FA"/>
                </a:highlight>
              </a:rPr>
              <a:t>The Product Owner is responsible for the content, availability and ranking of the Product Backlog.</a:t>
            </a:r>
            <a:endParaRPr/>
          </a:p>
          <a:p>
            <a:pPr marL="0" lvl="0" indent="0" algn="l" rtl="0">
              <a:lnSpc>
                <a:spcPct val="100000"/>
              </a:lnSpc>
              <a:spcBef>
                <a:spcPts val="1800"/>
              </a:spcBef>
              <a:spcAft>
                <a:spcPts val="0"/>
              </a:spcAft>
              <a:buSzPts val="1400"/>
              <a:buNone/>
            </a:pPr>
            <a:r>
              <a:rPr lang="tr-TR">
                <a:solidFill>
                  <a:srgbClr val="202124"/>
                </a:solidFill>
                <a:highlight>
                  <a:srgbClr val="F8F9FA"/>
                </a:highlight>
              </a:rPr>
              <a:t>Product Backlog items have a description, order, (size) estimate and value.</a:t>
            </a:r>
            <a:endParaRPr>
              <a:solidFill>
                <a:srgbClr val="202124"/>
              </a:solidFill>
              <a:highlight>
                <a:srgbClr val="F8F9FA"/>
              </a:highlight>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6" name="Google Shape;1216;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200">
                <a:solidFill>
                  <a:srgbClr val="202124"/>
                </a:solidFill>
                <a:highlight>
                  <a:srgbClr val="F8F9FA"/>
                </a:highlight>
              </a:rPr>
              <a:t>Sprint için seçilen Ürün İş Listesi kalemleri seti</a:t>
            </a:r>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Ürün Parçasını teslim etmek ve Sprint Hedefini gerçekleştirmek için bir plan</a:t>
            </a:r>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İşin son derece görünür, gerçek zamanlı resmi</a:t>
            </a:r>
            <a:endParaRPr/>
          </a:p>
          <a:p>
            <a:pPr marL="0" lvl="0" indent="0" algn="l" rtl="0">
              <a:lnSpc>
                <a:spcPct val="100000"/>
              </a:lnSpc>
              <a:spcBef>
                <a:spcPts val="0"/>
              </a:spcBef>
              <a:spcAft>
                <a:spcPts val="0"/>
              </a:spcAft>
              <a:buSzPts val="1400"/>
              <a:buNone/>
            </a:pPr>
            <a:endParaRPr sz="120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Sprint İş Listesi, bir sonraki sprint için bir planlamadır.</a:t>
            </a:r>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product backlog kalemlerini içerir </a:t>
            </a:r>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Sprint için seçilen, Sprint İş Listesi, Geliştirme Takımının Sprint Hedefine ulaşmak için yaptığı tüm çalışmaları içerir.</a:t>
            </a:r>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Sprint sırasında Sprint İş Listesini sadece Geliştirme Takımı değiştirebilir.</a:t>
            </a:r>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Sprint İş Listesi, Geliştirme Takımının Sprint sırasında tamamlamayı planladığı işin gerçek zamanlı bir resmidir. </a:t>
            </a:r>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 ve münhasıran Geliştirme Ekibine aittir.</a:t>
            </a:r>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Geliştirme Takımı, Sprint Hedefine ulaşmaya ne kadar yakın olduğunu görmek için en azından her Günlük Scrum'da kalan toplam işi takip eder.</a:t>
            </a:r>
            <a:endParaRPr/>
          </a:p>
          <a:p>
            <a:pPr marL="0" lvl="0" indent="0" algn="l" rtl="0">
              <a:lnSpc>
                <a:spcPct val="100000"/>
              </a:lnSpc>
              <a:spcBef>
                <a:spcPts val="0"/>
              </a:spcBef>
              <a:spcAft>
                <a:spcPts val="0"/>
              </a:spcAft>
              <a:buSzPts val="1400"/>
              <a:buNone/>
            </a:pPr>
            <a:endParaRPr sz="120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The Sprint Backlog is a planning for the next sprint.</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It  includes the Product Backlog items selected for the Sprint,</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The Sprint Backlog includes all the work the Development Team to achieve the Sprint Goal.</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Only the Development Team can change the Sprint Backlog during the Sprint. </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The Sprint Backlog is a real-time picture of the work that the Development Team plans to accomplish during the Sprint,</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 and it belongs exclusively to the Development Team.</a:t>
            </a:r>
            <a:endParaRPr sz="12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200">
                <a:solidFill>
                  <a:srgbClr val="202124"/>
                </a:solidFill>
                <a:highlight>
                  <a:srgbClr val="F8F9FA"/>
                </a:highlight>
              </a:rPr>
              <a:t>The Development Team tracks the total remaining work, at least in each Daily Scrum, to see how close it is to achieving the Sprint Goal.</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4" name="Google Shape;1224;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200">
                <a:solidFill>
                  <a:srgbClr val="202124"/>
                </a:solidFill>
                <a:highlight>
                  <a:srgbClr val="F8F9FA"/>
                </a:highlight>
              </a:rPr>
              <a:t>Bir Sprint sırasında tamamlanan tüm Ürün İş Listesi kalemlerinin toplamı ve önceki tüm Sprint'lerin artışlarının değeri.</a:t>
            </a:r>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Bir Sprint'in sonunda, yeni Ürün Parçası "Bitti" olmalıdır.</a:t>
            </a:r>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Ürün Sahibinin onu serbest bırakmaya karar verip vermediğine bakılmaksızın, ürün parçası kullanılabilir durumda olmalıdır.</a:t>
            </a:r>
            <a:endParaRPr/>
          </a:p>
          <a:p>
            <a:pPr marL="0" lvl="0" indent="0" algn="l" rtl="0">
              <a:lnSpc>
                <a:spcPct val="100000"/>
              </a:lnSpc>
              <a:spcBef>
                <a:spcPts val="0"/>
              </a:spcBef>
              <a:spcAft>
                <a:spcPts val="0"/>
              </a:spcAft>
              <a:buSzPts val="1400"/>
              <a:buNone/>
            </a:pPr>
            <a:endParaRPr sz="120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Product inctement, bir Sprint sırasında tamamlanan product backlog kalemlerinin ve geçmiş tüm Sprintlerin Ürün Parçalarının değerlerinin toplamıdır.</a:t>
            </a:r>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Sprint'in sonunda, yeni Ürün Parçası "Bitti" olmalıdır, yani mevcut olmalı ve Scrum Takımının "Bitti" tanımını karşılamalıdır.</a:t>
            </a:r>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Artış, vizyona veya hedefe doğru bir adımdır. </a:t>
            </a:r>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Ürün Sahibinin piyasaya sürmeye karar verip vermediği - kullanılabilir durumda olmalıdır.</a:t>
            </a:r>
            <a:endParaRPr/>
          </a:p>
          <a:p>
            <a:pPr marL="0" lvl="0" indent="0" algn="l" rtl="0">
              <a:lnSpc>
                <a:spcPct val="100000"/>
              </a:lnSpc>
              <a:spcBef>
                <a:spcPts val="0"/>
              </a:spcBef>
              <a:spcAft>
                <a:spcPts val="0"/>
              </a:spcAft>
              <a:buSzPts val="1400"/>
              <a:buNone/>
            </a:pPr>
            <a:endParaRPr sz="1200">
              <a:solidFill>
                <a:srgbClr val="202124"/>
              </a:solidFill>
              <a:highlight>
                <a:srgbClr val="F8F9FA"/>
              </a:highlight>
            </a:endParaRPr>
          </a:p>
          <a:p>
            <a:pPr marL="139700" lvl="0" indent="0" algn="l" rtl="0">
              <a:lnSpc>
                <a:spcPct val="100000"/>
              </a:lnSpc>
              <a:spcBef>
                <a:spcPts val="0"/>
              </a:spcBef>
              <a:spcAft>
                <a:spcPts val="0"/>
              </a:spcAft>
              <a:buSzPts val="1400"/>
              <a:buNone/>
            </a:pPr>
            <a:r>
              <a:rPr lang="tr-TR" sz="2000">
                <a:solidFill>
                  <a:srgbClr val="000000"/>
                </a:solidFill>
              </a:rPr>
              <a:t>Bu terimi anlamak için basit bir gerçek hayattan örnek alalım. Diyelim ki evinizi dekore etmek istiyorsunuz. Evinizin fayanslarını ve boyasını değiştirmek istiyorsunuz. Dekoratör bir odayı bir haftada, diğerini bir haftada, ardından mutfağı ve son olarak da oturma odasını bitirebilirdi. Haftanın sonunda bir oda bittiğinde sonucu görebilirsiniz. İlk hafta artışı bir oda ve ikinci hafta artışı küçük oda ve mutfaktır. Her hafta ürünün artan değerini alabilirsiniz. Ve sonunda, bütün ev artımdır Sprint'in sonunda yeni bir Ürün Parçası "Bitti" olmalıdır,</a:t>
            </a:r>
            <a:endParaRPr/>
          </a:p>
          <a:p>
            <a:pPr marL="0" lvl="0" indent="0" algn="l" rtl="0">
              <a:lnSpc>
                <a:spcPct val="100000"/>
              </a:lnSpc>
              <a:spcBef>
                <a:spcPts val="0"/>
              </a:spcBef>
              <a:spcAft>
                <a:spcPts val="0"/>
              </a:spcAft>
              <a:buSzPts val="1400"/>
              <a:buNone/>
            </a:pPr>
            <a:endParaRPr sz="1200">
              <a:solidFill>
                <a:srgbClr val="202124"/>
              </a:solidFill>
              <a:highlight>
                <a:srgbClr val="F8F9FA"/>
              </a:highlight>
            </a:endParaRPr>
          </a:p>
          <a:p>
            <a:pPr marL="0" lvl="0" indent="0" algn="l" rtl="0">
              <a:lnSpc>
                <a:spcPct val="100000"/>
              </a:lnSpc>
              <a:spcBef>
                <a:spcPts val="0"/>
              </a:spcBef>
              <a:spcAft>
                <a:spcPts val="0"/>
              </a:spcAft>
              <a:buSzPts val="1400"/>
              <a:buNone/>
            </a:pPr>
            <a:endParaRPr sz="120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Increment is the sum of the values ​​of the Product Backlog items completed during a Sprint and the Product Parts of all past Sprints. </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At the end of the Sprint, the new Increment must be "Done", meaning it must be available and meet the Scrum Team's definition of "Done".</a:t>
            </a:r>
            <a:endParaRPr sz="12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200">
                <a:solidFill>
                  <a:srgbClr val="202124"/>
                </a:solidFill>
                <a:highlight>
                  <a:srgbClr val="F8F9FA"/>
                </a:highlight>
              </a:rPr>
              <a:t>The Increment is a step towards the vision or goal. </a:t>
            </a:r>
            <a:endParaRPr/>
          </a:p>
          <a:p>
            <a:pPr marL="0" marR="38100" lvl="0" indent="0" algn="l" rtl="0">
              <a:lnSpc>
                <a:spcPct val="128571"/>
              </a:lnSpc>
              <a:spcBef>
                <a:spcPts val="0"/>
              </a:spcBef>
              <a:spcAft>
                <a:spcPts val="0"/>
              </a:spcAft>
              <a:buClr>
                <a:schemeClr val="dk1"/>
              </a:buClr>
              <a:buSzPts val="1100"/>
              <a:buFont typeface="Arial"/>
              <a:buNone/>
            </a:pPr>
            <a:r>
              <a:rPr lang="tr-TR" sz="1200">
                <a:solidFill>
                  <a:srgbClr val="202124"/>
                </a:solidFill>
                <a:highlight>
                  <a:srgbClr val="F8F9FA"/>
                </a:highlight>
              </a:rPr>
              <a:t>Whether the Product Owner decides to release - it must be in a usable state.</a:t>
            </a:r>
            <a:endParaRPr/>
          </a:p>
          <a:p>
            <a:pPr marL="0" marR="38100" lvl="0" indent="0" algn="l" rtl="0">
              <a:lnSpc>
                <a:spcPct val="128571"/>
              </a:lnSpc>
              <a:spcBef>
                <a:spcPts val="0"/>
              </a:spcBef>
              <a:spcAft>
                <a:spcPts val="0"/>
              </a:spcAft>
              <a:buClr>
                <a:schemeClr val="dk1"/>
              </a:buClr>
              <a:buSzPts val="1100"/>
              <a:buFont typeface="Arial"/>
              <a:buNone/>
            </a:pPr>
            <a:endParaRPr sz="1200">
              <a:solidFill>
                <a:srgbClr val="202124"/>
              </a:solidFill>
              <a:highlight>
                <a:srgbClr val="F8F9FA"/>
              </a:highlight>
            </a:endParaRPr>
          </a:p>
          <a:p>
            <a:pPr marL="0" lvl="0" indent="0" algn="l" rtl="0">
              <a:lnSpc>
                <a:spcPct val="100000"/>
              </a:lnSpc>
              <a:spcBef>
                <a:spcPts val="0"/>
              </a:spcBef>
              <a:spcAft>
                <a:spcPts val="0"/>
              </a:spcAft>
              <a:buSzPts val="1400"/>
              <a:buNone/>
            </a:pPr>
            <a:endParaRPr sz="1600">
              <a:solidFill>
                <a:srgbClr val="202124"/>
              </a:solidFill>
              <a:highlight>
                <a:srgbClr val="F8F9FA"/>
              </a:highlight>
            </a:endParaRPr>
          </a:p>
          <a:p>
            <a:pPr marL="0" lvl="0" indent="0" algn="l" rtl="0">
              <a:lnSpc>
                <a:spcPct val="115000"/>
              </a:lnSpc>
              <a:spcBef>
                <a:spcPts val="0"/>
              </a:spcBef>
              <a:spcAft>
                <a:spcPts val="0"/>
              </a:spcAft>
              <a:buClr>
                <a:schemeClr val="dk1"/>
              </a:buClr>
              <a:buSzPts val="1100"/>
              <a:buFont typeface="Arial"/>
              <a:buNone/>
            </a:pPr>
            <a:r>
              <a:rPr lang="tr-TR" sz="1200">
                <a:solidFill>
                  <a:srgbClr val="666666"/>
                </a:solidFill>
                <a:highlight>
                  <a:schemeClr val="lt1"/>
                </a:highlight>
              </a:rPr>
              <a:t>Let us take a simple real-life example to understand this term.</a:t>
            </a:r>
            <a:endParaRPr/>
          </a:p>
          <a:p>
            <a:pPr marL="0" lvl="0" indent="0" algn="l" rtl="0">
              <a:lnSpc>
                <a:spcPct val="115000"/>
              </a:lnSpc>
              <a:spcBef>
                <a:spcPts val="0"/>
              </a:spcBef>
              <a:spcAft>
                <a:spcPts val="0"/>
              </a:spcAft>
              <a:buClr>
                <a:schemeClr val="dk1"/>
              </a:buClr>
              <a:buSzPts val="1100"/>
              <a:buFont typeface="Arial"/>
              <a:buNone/>
            </a:pPr>
            <a:r>
              <a:rPr lang="tr-TR" sz="1200">
                <a:solidFill>
                  <a:srgbClr val="666666"/>
                </a:solidFill>
                <a:highlight>
                  <a:schemeClr val="lt1"/>
                </a:highlight>
              </a:rPr>
              <a:t>Let us say you want to decorate your house</a:t>
            </a:r>
            <a:endParaRPr/>
          </a:p>
          <a:p>
            <a:pPr marL="0" lvl="0" indent="0" algn="l" rtl="0">
              <a:lnSpc>
                <a:spcPct val="115000"/>
              </a:lnSpc>
              <a:spcBef>
                <a:spcPts val="0"/>
              </a:spcBef>
              <a:spcAft>
                <a:spcPts val="0"/>
              </a:spcAft>
              <a:buClr>
                <a:schemeClr val="dk1"/>
              </a:buClr>
              <a:buSzPts val="1100"/>
              <a:buFont typeface="Arial"/>
              <a:buNone/>
            </a:pPr>
            <a:r>
              <a:rPr lang="tr-TR" sz="1200">
                <a:solidFill>
                  <a:srgbClr val="666666"/>
                </a:solidFill>
                <a:highlight>
                  <a:schemeClr val="lt1"/>
                </a:highlight>
              </a:rPr>
              <a:t>You want to change the tiles and  the painting of your house.</a:t>
            </a:r>
            <a:endParaRPr/>
          </a:p>
          <a:p>
            <a:pPr marL="457200" lvl="0" indent="0" algn="l" rtl="0">
              <a:lnSpc>
                <a:spcPct val="185714"/>
              </a:lnSpc>
              <a:spcBef>
                <a:spcPts val="0"/>
              </a:spcBef>
              <a:spcAft>
                <a:spcPts val="0"/>
              </a:spcAft>
              <a:buClr>
                <a:schemeClr val="dk1"/>
              </a:buClr>
              <a:buSzPts val="1100"/>
              <a:buFont typeface="Arial"/>
              <a:buNone/>
            </a:pPr>
            <a:r>
              <a:rPr lang="tr-TR" sz="1200">
                <a:solidFill>
                  <a:srgbClr val="666666"/>
                </a:solidFill>
                <a:highlight>
                  <a:schemeClr val="lt1"/>
                </a:highlight>
              </a:rPr>
              <a:t>Decorator  could complete one room in one week then another in one week, then the kitchen and finally the living room.</a:t>
            </a:r>
            <a:endParaRPr/>
          </a:p>
          <a:p>
            <a:pPr marL="457200" lvl="0" indent="0" algn="l" rtl="0">
              <a:lnSpc>
                <a:spcPct val="185714"/>
              </a:lnSpc>
              <a:spcBef>
                <a:spcPts val="0"/>
              </a:spcBef>
              <a:spcAft>
                <a:spcPts val="0"/>
              </a:spcAft>
              <a:buSzPts val="1100"/>
              <a:buNone/>
            </a:pPr>
            <a:r>
              <a:rPr lang="tr-TR" sz="1200">
                <a:solidFill>
                  <a:srgbClr val="666666"/>
                </a:solidFill>
                <a:highlight>
                  <a:schemeClr val="lt1"/>
                </a:highlight>
              </a:rPr>
              <a:t>When one room finishes at the end of the week you can see the result.</a:t>
            </a:r>
            <a:endParaRPr/>
          </a:p>
          <a:p>
            <a:pPr marL="457200" lvl="0" indent="0" algn="l" rtl="0">
              <a:lnSpc>
                <a:spcPct val="185714"/>
              </a:lnSpc>
              <a:spcBef>
                <a:spcPts val="0"/>
              </a:spcBef>
              <a:spcAft>
                <a:spcPts val="0"/>
              </a:spcAft>
              <a:buClr>
                <a:schemeClr val="dk1"/>
              </a:buClr>
              <a:buSzPts val="1100"/>
              <a:buFont typeface="Arial"/>
              <a:buNone/>
            </a:pPr>
            <a:r>
              <a:rPr lang="tr-TR" sz="1200">
                <a:solidFill>
                  <a:srgbClr val="666666"/>
                </a:solidFill>
                <a:highlight>
                  <a:schemeClr val="lt1"/>
                </a:highlight>
              </a:rPr>
              <a:t>First week increment is one room and second week increment is small room and kitchen</a:t>
            </a:r>
            <a:endParaRPr/>
          </a:p>
          <a:p>
            <a:pPr marL="0" lvl="0" indent="0" algn="l" rtl="0">
              <a:lnSpc>
                <a:spcPct val="115000"/>
              </a:lnSpc>
              <a:spcBef>
                <a:spcPts val="0"/>
              </a:spcBef>
              <a:spcAft>
                <a:spcPts val="0"/>
              </a:spcAft>
              <a:buSzPts val="1100"/>
              <a:buNone/>
            </a:pPr>
            <a:r>
              <a:rPr lang="tr-TR" sz="1200">
                <a:solidFill>
                  <a:srgbClr val="666666"/>
                </a:solidFill>
                <a:highlight>
                  <a:schemeClr val="lt1"/>
                </a:highlight>
              </a:rPr>
              <a:t>Every week you could get incremental value of the product. </a:t>
            </a:r>
            <a:endParaRPr/>
          </a:p>
          <a:p>
            <a:pPr marL="0" lvl="0" indent="0" algn="l" rtl="0">
              <a:lnSpc>
                <a:spcPct val="115000"/>
              </a:lnSpc>
              <a:spcBef>
                <a:spcPts val="0"/>
              </a:spcBef>
              <a:spcAft>
                <a:spcPts val="0"/>
              </a:spcAft>
              <a:buClr>
                <a:schemeClr val="dk1"/>
              </a:buClr>
              <a:buSzPts val="1100"/>
              <a:buFont typeface="Arial"/>
              <a:buNone/>
            </a:pPr>
            <a:r>
              <a:rPr lang="tr-TR" sz="1200">
                <a:solidFill>
                  <a:srgbClr val="666666"/>
                </a:solidFill>
                <a:highlight>
                  <a:schemeClr val="lt1"/>
                </a:highlight>
              </a:rPr>
              <a:t>And at the end, the whole house is the  increment </a:t>
            </a:r>
            <a:endParaRPr sz="1600">
              <a:solidFill>
                <a:srgbClr val="202124"/>
              </a:solidFill>
              <a:highlight>
                <a:srgbClr val="F8F9FA"/>
              </a:highlight>
            </a:endParaRPr>
          </a:p>
          <a:p>
            <a:pPr marL="0" lvl="0" indent="0" algn="l" rtl="0">
              <a:lnSpc>
                <a:spcPct val="100000"/>
              </a:lnSpc>
              <a:spcBef>
                <a:spcPts val="0"/>
              </a:spcBef>
              <a:spcAft>
                <a:spcPts val="0"/>
              </a:spcAft>
              <a:buSzPts val="1400"/>
              <a:buNone/>
            </a:pPr>
            <a:r>
              <a:rPr lang="tr-TR" sz="1600">
                <a:solidFill>
                  <a:srgbClr val="202124"/>
                </a:solidFill>
                <a:highlight>
                  <a:srgbClr val="F8F9FA"/>
                </a:highlight>
              </a:rPr>
              <a:t>At the end of the Sprint, a new Increment must be "Done",  </a:t>
            </a:r>
            <a:endParaRPr/>
          </a:p>
          <a:p>
            <a:pPr marL="0" marR="38100" lvl="0" indent="0" algn="l" rtl="0">
              <a:lnSpc>
                <a:spcPct val="128571"/>
              </a:lnSpc>
              <a:spcBef>
                <a:spcPts val="0"/>
              </a:spcBef>
              <a:spcAft>
                <a:spcPts val="0"/>
              </a:spcAft>
              <a:buClr>
                <a:schemeClr val="dk1"/>
              </a:buClr>
              <a:buSzPts val="1100"/>
              <a:buFont typeface="Arial"/>
              <a:buNone/>
            </a:pPr>
            <a:endParaRPr sz="1200">
              <a:solidFill>
                <a:srgbClr val="202124"/>
              </a:solidFill>
              <a:highlight>
                <a:srgbClr val="F8F9FA"/>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3" name="Google Shape;1233;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tr-TR" sz="1350">
                <a:solidFill>
                  <a:srgbClr val="415970"/>
                </a:solidFill>
                <a:highlight>
                  <a:srgbClr val="FFFFFF"/>
                </a:highlight>
                <a:latin typeface="Raleway"/>
                <a:ea typeface="Raleway"/>
                <a:cs typeface="Raleway"/>
                <a:sym typeface="Raleway"/>
              </a:rPr>
              <a:t>İş, Bitti Tanımını karşılamadığı sürece Artım olarak kabul edilemez.</a:t>
            </a:r>
            <a:endParaRPr/>
          </a:p>
          <a:p>
            <a:pPr marL="0" lvl="0" indent="0" algn="l" rtl="0">
              <a:lnSpc>
                <a:spcPct val="115000"/>
              </a:lnSpc>
              <a:spcBef>
                <a:spcPts val="0"/>
              </a:spcBef>
              <a:spcAft>
                <a:spcPts val="0"/>
              </a:spcAft>
              <a:buSzPts val="1100"/>
              <a:buNone/>
            </a:pPr>
            <a:r>
              <a:rPr lang="tr-TR" sz="1350">
                <a:solidFill>
                  <a:srgbClr val="415970"/>
                </a:solidFill>
                <a:highlight>
                  <a:srgbClr val="FFFFFF"/>
                </a:highlight>
                <a:latin typeface="Raleway"/>
                <a:ea typeface="Raleway"/>
                <a:cs typeface="Raleway"/>
                <a:sym typeface="Raleway"/>
              </a:rPr>
              <a:t>Bitti tanımı, ürün için kalite ölçütleridir.</a:t>
            </a:r>
            <a:endParaRPr/>
          </a:p>
          <a:p>
            <a:pPr marL="0" lvl="0" indent="0" algn="l" rtl="0">
              <a:lnSpc>
                <a:spcPct val="115000"/>
              </a:lnSpc>
              <a:spcBef>
                <a:spcPts val="0"/>
              </a:spcBef>
              <a:spcAft>
                <a:spcPts val="0"/>
              </a:spcAft>
              <a:buSzPts val="1100"/>
              <a:buNone/>
            </a:pPr>
            <a:r>
              <a:rPr lang="tr-TR" sz="1350">
                <a:solidFill>
                  <a:srgbClr val="415970"/>
                </a:solidFill>
                <a:highlight>
                  <a:srgbClr val="FFFFFF"/>
                </a:highlight>
                <a:latin typeface="Raleway"/>
                <a:ea typeface="Raleway"/>
                <a:cs typeface="Raleway"/>
                <a:sym typeface="Raleway"/>
              </a:rPr>
              <a:t>Kısaca yapılan tanım, kalite önlemleri için kontrol listesidir.</a:t>
            </a:r>
            <a:endParaRPr/>
          </a:p>
          <a:p>
            <a:pPr marL="0" lvl="0" indent="0" algn="l" rtl="0">
              <a:lnSpc>
                <a:spcPct val="115000"/>
              </a:lnSpc>
              <a:spcBef>
                <a:spcPts val="0"/>
              </a:spcBef>
              <a:spcAft>
                <a:spcPts val="0"/>
              </a:spcAft>
              <a:buSzPts val="1100"/>
              <a:buNone/>
            </a:pPr>
            <a:r>
              <a:rPr lang="tr-TR" sz="1350">
                <a:solidFill>
                  <a:srgbClr val="415970"/>
                </a:solidFill>
                <a:highlight>
                  <a:srgbClr val="FFFFFF"/>
                </a:highlight>
                <a:latin typeface="Raleway"/>
                <a:ea typeface="Raleway"/>
                <a:cs typeface="Raleway"/>
                <a:sym typeface="Raleway"/>
              </a:rPr>
              <a:t>örneğin:</a:t>
            </a:r>
            <a:endParaRPr/>
          </a:p>
          <a:p>
            <a:pPr marL="0" lvl="0" indent="0" algn="l" rtl="0">
              <a:lnSpc>
                <a:spcPct val="115000"/>
              </a:lnSpc>
              <a:spcBef>
                <a:spcPts val="0"/>
              </a:spcBef>
              <a:spcAft>
                <a:spcPts val="0"/>
              </a:spcAft>
              <a:buSzPts val="1100"/>
              <a:buNone/>
            </a:pPr>
            <a:r>
              <a:rPr lang="tr-TR" sz="1350">
                <a:solidFill>
                  <a:srgbClr val="415970"/>
                </a:solidFill>
                <a:highlight>
                  <a:srgbClr val="FFFFFF"/>
                </a:highlight>
                <a:latin typeface="Raleway"/>
                <a:ea typeface="Raleway"/>
                <a:cs typeface="Raleway"/>
                <a:sym typeface="Raleway"/>
              </a:rPr>
              <a:t>Bir Kullanıcı Hikayesi için:</a:t>
            </a:r>
            <a:endParaRPr/>
          </a:p>
          <a:p>
            <a:pPr marL="0" lvl="0" indent="0" algn="l" rtl="0">
              <a:lnSpc>
                <a:spcPct val="115000"/>
              </a:lnSpc>
              <a:spcBef>
                <a:spcPts val="0"/>
              </a:spcBef>
              <a:spcAft>
                <a:spcPts val="0"/>
              </a:spcAft>
              <a:buSzPts val="1100"/>
              <a:buNone/>
            </a:pPr>
            <a:r>
              <a:rPr lang="tr-TR" sz="1350">
                <a:solidFill>
                  <a:srgbClr val="415970"/>
                </a:solidFill>
                <a:highlight>
                  <a:srgbClr val="FFFFFF"/>
                </a:highlight>
                <a:latin typeface="Raleway"/>
                <a:ea typeface="Raleway"/>
                <a:cs typeface="Raleway"/>
                <a:sym typeface="Raleway"/>
              </a:rPr>
              <a:t>Birim testleri geçti</a:t>
            </a:r>
            <a:endParaRPr/>
          </a:p>
          <a:p>
            <a:pPr marL="0" lvl="0" indent="0" algn="l" rtl="0">
              <a:lnSpc>
                <a:spcPct val="115000"/>
              </a:lnSpc>
              <a:spcBef>
                <a:spcPts val="0"/>
              </a:spcBef>
              <a:spcAft>
                <a:spcPts val="0"/>
              </a:spcAft>
              <a:buSzPts val="1100"/>
              <a:buNone/>
            </a:pPr>
            <a:r>
              <a:rPr lang="tr-TR" sz="1350">
                <a:solidFill>
                  <a:srgbClr val="415970"/>
                </a:solidFill>
                <a:highlight>
                  <a:srgbClr val="FFFFFF"/>
                </a:highlight>
                <a:latin typeface="Raleway"/>
                <a:ea typeface="Raleway"/>
                <a:cs typeface="Raleway"/>
                <a:sym typeface="Raleway"/>
              </a:rPr>
              <a:t>Kod incelendi</a:t>
            </a:r>
            <a:endParaRPr/>
          </a:p>
          <a:p>
            <a:pPr marL="0" lvl="0" indent="0" algn="l" rtl="0">
              <a:lnSpc>
                <a:spcPct val="115000"/>
              </a:lnSpc>
              <a:spcBef>
                <a:spcPts val="0"/>
              </a:spcBef>
              <a:spcAft>
                <a:spcPts val="0"/>
              </a:spcAft>
              <a:buSzPts val="1100"/>
              <a:buNone/>
            </a:pPr>
            <a:r>
              <a:rPr lang="tr-TR" sz="1350">
                <a:solidFill>
                  <a:srgbClr val="415970"/>
                </a:solidFill>
                <a:highlight>
                  <a:srgbClr val="FFFFFF"/>
                </a:highlight>
                <a:latin typeface="Raleway"/>
                <a:ea typeface="Raleway"/>
                <a:cs typeface="Raleway"/>
                <a:sym typeface="Raleway"/>
              </a:rPr>
              <a:t>Kabul kriterleri karşılandı</a:t>
            </a:r>
            <a:endParaRPr/>
          </a:p>
          <a:p>
            <a:pPr marL="0" lvl="0" indent="0" algn="l" rtl="0">
              <a:lnSpc>
                <a:spcPct val="115000"/>
              </a:lnSpc>
              <a:spcBef>
                <a:spcPts val="0"/>
              </a:spcBef>
              <a:spcAft>
                <a:spcPts val="0"/>
              </a:spcAft>
              <a:buSzPts val="1100"/>
              <a:buNone/>
            </a:pPr>
            <a:r>
              <a:rPr lang="tr-TR" sz="1350">
                <a:solidFill>
                  <a:srgbClr val="415970"/>
                </a:solidFill>
                <a:highlight>
                  <a:srgbClr val="FFFFFF"/>
                </a:highlight>
                <a:latin typeface="Raleway"/>
                <a:ea typeface="Raleway"/>
                <a:cs typeface="Raleway"/>
                <a:sym typeface="Raleway"/>
              </a:rPr>
              <a:t>Fonksiyonel testler geçti</a:t>
            </a:r>
            <a:endParaRPr/>
          </a:p>
          <a:p>
            <a:pPr marL="0" lvl="0" indent="0" algn="l" rtl="0">
              <a:lnSpc>
                <a:spcPct val="115000"/>
              </a:lnSpc>
              <a:spcBef>
                <a:spcPts val="0"/>
              </a:spcBef>
              <a:spcAft>
                <a:spcPts val="0"/>
              </a:spcAft>
              <a:buSzPts val="1100"/>
              <a:buNone/>
            </a:pPr>
            <a:r>
              <a:rPr lang="tr-TR" sz="1350">
                <a:solidFill>
                  <a:srgbClr val="415970"/>
                </a:solidFill>
                <a:highlight>
                  <a:srgbClr val="FFFFFF"/>
                </a:highlight>
                <a:latin typeface="Raleway"/>
                <a:ea typeface="Raleway"/>
                <a:cs typeface="Raleway"/>
                <a:sym typeface="Raleway"/>
              </a:rPr>
              <a:t>İşlevsel olmayan gereksinimler karşılandı</a:t>
            </a:r>
            <a:endParaRPr/>
          </a:p>
          <a:p>
            <a:pPr marL="0" lvl="0" indent="0" algn="l" rtl="0">
              <a:lnSpc>
                <a:spcPct val="115000"/>
              </a:lnSpc>
              <a:spcBef>
                <a:spcPts val="0"/>
              </a:spcBef>
              <a:spcAft>
                <a:spcPts val="0"/>
              </a:spcAft>
              <a:buSzPts val="1100"/>
              <a:buNone/>
            </a:pPr>
            <a:r>
              <a:rPr lang="tr-TR" sz="1350">
                <a:solidFill>
                  <a:srgbClr val="415970"/>
                </a:solidFill>
                <a:highlight>
                  <a:srgbClr val="FFFFFF"/>
                </a:highlight>
                <a:latin typeface="Raleway"/>
                <a:ea typeface="Raleway"/>
                <a:cs typeface="Raleway"/>
                <a:sym typeface="Raleway"/>
              </a:rPr>
              <a:t>Bunların hepsi tamamsa bitti diyebiliriz.</a:t>
            </a:r>
            <a:endParaRPr/>
          </a:p>
          <a:p>
            <a:pPr marL="0" lvl="0" indent="0" algn="l" rtl="0">
              <a:lnSpc>
                <a:spcPct val="115000"/>
              </a:lnSpc>
              <a:spcBef>
                <a:spcPts val="0"/>
              </a:spcBef>
              <a:spcAft>
                <a:spcPts val="0"/>
              </a:spcAft>
              <a:buSzPts val="1100"/>
              <a:buNone/>
            </a:pPr>
            <a:r>
              <a:rPr lang="tr-TR" sz="1350">
                <a:solidFill>
                  <a:srgbClr val="415970"/>
                </a:solidFill>
                <a:highlight>
                  <a:srgbClr val="FFFFFF"/>
                </a:highlight>
                <a:latin typeface="Raleway"/>
                <a:ea typeface="Raleway"/>
                <a:cs typeface="Raleway"/>
                <a:sym typeface="Raleway"/>
              </a:rPr>
              <a:t>bu bir kontrol listesi gibidir</a:t>
            </a:r>
            <a:endParaRPr/>
          </a:p>
          <a:p>
            <a:pPr marL="0" lvl="0" indent="0" algn="l" rtl="0">
              <a:lnSpc>
                <a:spcPct val="115000"/>
              </a:lnSpc>
              <a:spcBef>
                <a:spcPts val="0"/>
              </a:spcBef>
              <a:spcAft>
                <a:spcPts val="0"/>
              </a:spcAft>
              <a:buSzPts val="1100"/>
              <a:buNone/>
            </a:pPr>
            <a:endParaRPr sz="1350">
              <a:solidFill>
                <a:srgbClr val="415970"/>
              </a:solidFill>
              <a:highlight>
                <a:srgbClr val="FFFFFF"/>
              </a:highlight>
              <a:latin typeface="Raleway"/>
              <a:ea typeface="Raleway"/>
              <a:cs typeface="Raleway"/>
              <a:sym typeface="Raleway"/>
            </a:endParaRPr>
          </a:p>
          <a:p>
            <a:pPr marL="0" lvl="0" indent="0" algn="l" rtl="0">
              <a:lnSpc>
                <a:spcPct val="115000"/>
              </a:lnSpc>
              <a:spcBef>
                <a:spcPts val="0"/>
              </a:spcBef>
              <a:spcAft>
                <a:spcPts val="0"/>
              </a:spcAft>
              <a:buSzPts val="1100"/>
              <a:buNone/>
            </a:pPr>
            <a:r>
              <a:rPr lang="tr-TR" sz="1350">
                <a:solidFill>
                  <a:srgbClr val="415970"/>
                </a:solidFill>
                <a:highlight>
                  <a:srgbClr val="FFFFFF"/>
                </a:highlight>
                <a:latin typeface="Raleway"/>
                <a:ea typeface="Raleway"/>
                <a:cs typeface="Raleway"/>
                <a:sym typeface="Raleway"/>
              </a:rPr>
              <a:t>Work cannot be considered as Increment unless it meets the Definition of Done.</a:t>
            </a:r>
            <a:endParaRPr sz="1350">
              <a:solidFill>
                <a:srgbClr val="415970"/>
              </a:solidFill>
              <a:highlight>
                <a:srgbClr val="FFFFFF"/>
              </a:highlight>
              <a:latin typeface="Raleway"/>
              <a:ea typeface="Raleway"/>
              <a:cs typeface="Raleway"/>
              <a:sym typeface="Raleway"/>
            </a:endParaRPr>
          </a:p>
          <a:p>
            <a:pPr marL="0" lvl="0" indent="0" algn="l" rtl="0">
              <a:lnSpc>
                <a:spcPct val="100000"/>
              </a:lnSpc>
              <a:spcBef>
                <a:spcPts val="1400"/>
              </a:spcBef>
              <a:spcAft>
                <a:spcPts val="0"/>
              </a:spcAft>
              <a:buSzPts val="1400"/>
              <a:buNone/>
            </a:pPr>
            <a:r>
              <a:rPr lang="tr-TR" sz="1350">
                <a:solidFill>
                  <a:srgbClr val="415970"/>
                </a:solidFill>
                <a:highlight>
                  <a:srgbClr val="FFFFFF"/>
                </a:highlight>
                <a:latin typeface="Raleway"/>
                <a:ea typeface="Raleway"/>
                <a:cs typeface="Raleway"/>
                <a:sym typeface="Raleway"/>
              </a:rPr>
              <a:t>Definition of Done is the the quality measures for the product.</a:t>
            </a:r>
            <a:endParaRPr sz="1350">
              <a:solidFill>
                <a:srgbClr val="666666"/>
              </a:solidFill>
              <a:highlight>
                <a:srgbClr val="F6F9FA"/>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Shortly definition done is checklist for quality measures</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endParaRPr sz="1200">
              <a:solidFill>
                <a:srgbClr val="202124"/>
              </a:solidFill>
              <a:highlight>
                <a:srgbClr val="F8F9FA"/>
              </a:highlight>
            </a:endParaRPr>
          </a:p>
          <a:p>
            <a:pPr marL="0" lvl="0" indent="0" algn="l" rtl="0">
              <a:lnSpc>
                <a:spcPct val="115000"/>
              </a:lnSpc>
              <a:spcBef>
                <a:spcPts val="0"/>
              </a:spcBef>
              <a:spcAft>
                <a:spcPts val="0"/>
              </a:spcAft>
              <a:buClr>
                <a:schemeClr val="dk1"/>
              </a:buClr>
              <a:buSzPts val="1100"/>
              <a:buFont typeface="Arial"/>
              <a:buNone/>
            </a:pPr>
            <a:r>
              <a:rPr lang="tr-TR" sz="1050">
                <a:solidFill>
                  <a:srgbClr val="666666"/>
                </a:solidFill>
                <a:highlight>
                  <a:srgbClr val="FFFFFF"/>
                </a:highlight>
              </a:rPr>
              <a:t>for example:</a:t>
            </a:r>
            <a:endParaRPr sz="1050">
              <a:solidFill>
                <a:srgbClr val="666666"/>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tr-TR" sz="1350">
                <a:solidFill>
                  <a:srgbClr val="666666"/>
                </a:solidFill>
                <a:highlight>
                  <a:srgbClr val="F6F9FA"/>
                </a:highlight>
                <a:latin typeface="Times New Roman"/>
                <a:ea typeface="Times New Roman"/>
                <a:cs typeface="Times New Roman"/>
                <a:sym typeface="Times New Roman"/>
              </a:rPr>
              <a:t>For a User Story:</a:t>
            </a:r>
            <a:endParaRPr sz="1350">
              <a:solidFill>
                <a:srgbClr val="666666"/>
              </a:solidFill>
              <a:highlight>
                <a:srgbClr val="F6F9FA"/>
              </a:highlight>
              <a:latin typeface="Times New Roman"/>
              <a:ea typeface="Times New Roman"/>
              <a:cs typeface="Times New Roman"/>
              <a:sym typeface="Times New Roman"/>
            </a:endParaRPr>
          </a:p>
          <a:p>
            <a:pPr marL="774700" lvl="0" indent="-314325" algn="l" rtl="0">
              <a:lnSpc>
                <a:spcPct val="115000"/>
              </a:lnSpc>
              <a:spcBef>
                <a:spcPts val="2000"/>
              </a:spcBef>
              <a:spcAft>
                <a:spcPts val="0"/>
              </a:spcAft>
              <a:buClr>
                <a:srgbClr val="666666"/>
              </a:buClr>
              <a:buSzPts val="1350"/>
              <a:buFont typeface="Times New Roman"/>
              <a:buChar char="○"/>
            </a:pPr>
            <a:r>
              <a:rPr lang="tr-TR" sz="1350">
                <a:solidFill>
                  <a:srgbClr val="666666"/>
                </a:solidFill>
                <a:highlight>
                  <a:srgbClr val="F6F9FA"/>
                </a:highlight>
                <a:latin typeface="Times New Roman"/>
                <a:ea typeface="Times New Roman"/>
                <a:cs typeface="Times New Roman"/>
                <a:sym typeface="Times New Roman"/>
              </a:rPr>
              <a:t>Unit tests passed</a:t>
            </a:r>
            <a:endParaRPr sz="1350">
              <a:solidFill>
                <a:srgbClr val="666666"/>
              </a:solidFill>
              <a:highlight>
                <a:srgbClr val="F6F9FA"/>
              </a:highlight>
              <a:latin typeface="Times New Roman"/>
              <a:ea typeface="Times New Roman"/>
              <a:cs typeface="Times New Roman"/>
              <a:sym typeface="Times New Roman"/>
            </a:endParaRPr>
          </a:p>
          <a:p>
            <a:pPr marL="774700" lvl="0" indent="-314325" algn="l" rtl="0">
              <a:lnSpc>
                <a:spcPct val="115000"/>
              </a:lnSpc>
              <a:spcBef>
                <a:spcPts val="0"/>
              </a:spcBef>
              <a:spcAft>
                <a:spcPts val="0"/>
              </a:spcAft>
              <a:buClr>
                <a:srgbClr val="666666"/>
              </a:buClr>
              <a:buSzPts val="1350"/>
              <a:buFont typeface="Times New Roman"/>
              <a:buChar char="○"/>
            </a:pPr>
            <a:r>
              <a:rPr lang="tr-TR" sz="1350">
                <a:solidFill>
                  <a:srgbClr val="666666"/>
                </a:solidFill>
                <a:highlight>
                  <a:srgbClr val="F6F9FA"/>
                </a:highlight>
                <a:latin typeface="Times New Roman"/>
                <a:ea typeface="Times New Roman"/>
                <a:cs typeface="Times New Roman"/>
                <a:sym typeface="Times New Roman"/>
              </a:rPr>
              <a:t>Code reviewed</a:t>
            </a:r>
            <a:endParaRPr sz="1350">
              <a:solidFill>
                <a:srgbClr val="666666"/>
              </a:solidFill>
              <a:highlight>
                <a:srgbClr val="F6F9FA"/>
              </a:highlight>
              <a:latin typeface="Times New Roman"/>
              <a:ea typeface="Times New Roman"/>
              <a:cs typeface="Times New Roman"/>
              <a:sym typeface="Times New Roman"/>
            </a:endParaRPr>
          </a:p>
          <a:p>
            <a:pPr marL="774700" lvl="0" indent="-314325" algn="l" rtl="0">
              <a:lnSpc>
                <a:spcPct val="115000"/>
              </a:lnSpc>
              <a:spcBef>
                <a:spcPts val="0"/>
              </a:spcBef>
              <a:spcAft>
                <a:spcPts val="0"/>
              </a:spcAft>
              <a:buClr>
                <a:srgbClr val="666666"/>
              </a:buClr>
              <a:buSzPts val="1350"/>
              <a:buFont typeface="Times New Roman"/>
              <a:buChar char="○"/>
            </a:pPr>
            <a:r>
              <a:rPr lang="tr-TR" sz="1350">
                <a:solidFill>
                  <a:srgbClr val="666666"/>
                </a:solidFill>
                <a:highlight>
                  <a:srgbClr val="F6F9FA"/>
                </a:highlight>
                <a:latin typeface="Times New Roman"/>
                <a:ea typeface="Times New Roman"/>
                <a:cs typeface="Times New Roman"/>
                <a:sym typeface="Times New Roman"/>
              </a:rPr>
              <a:t>Acceptance criteria met</a:t>
            </a:r>
            <a:endParaRPr sz="1350">
              <a:solidFill>
                <a:srgbClr val="666666"/>
              </a:solidFill>
              <a:highlight>
                <a:srgbClr val="F6F9FA"/>
              </a:highlight>
              <a:latin typeface="Times New Roman"/>
              <a:ea typeface="Times New Roman"/>
              <a:cs typeface="Times New Roman"/>
              <a:sym typeface="Times New Roman"/>
            </a:endParaRPr>
          </a:p>
          <a:p>
            <a:pPr marL="774700" lvl="0" indent="-314325" algn="l" rtl="0">
              <a:lnSpc>
                <a:spcPct val="115000"/>
              </a:lnSpc>
              <a:spcBef>
                <a:spcPts val="0"/>
              </a:spcBef>
              <a:spcAft>
                <a:spcPts val="0"/>
              </a:spcAft>
              <a:buClr>
                <a:srgbClr val="666666"/>
              </a:buClr>
              <a:buSzPts val="1350"/>
              <a:buFont typeface="Times New Roman"/>
              <a:buChar char="○"/>
            </a:pPr>
            <a:r>
              <a:rPr lang="tr-TR" sz="1350">
                <a:solidFill>
                  <a:srgbClr val="666666"/>
                </a:solidFill>
                <a:highlight>
                  <a:srgbClr val="F6F9FA"/>
                </a:highlight>
                <a:latin typeface="Times New Roman"/>
                <a:ea typeface="Times New Roman"/>
                <a:cs typeface="Times New Roman"/>
                <a:sym typeface="Times New Roman"/>
              </a:rPr>
              <a:t>Functional tests passed</a:t>
            </a:r>
            <a:endParaRPr sz="1350">
              <a:solidFill>
                <a:srgbClr val="666666"/>
              </a:solidFill>
              <a:highlight>
                <a:srgbClr val="F6F9FA"/>
              </a:highlight>
              <a:latin typeface="Times New Roman"/>
              <a:ea typeface="Times New Roman"/>
              <a:cs typeface="Times New Roman"/>
              <a:sym typeface="Times New Roman"/>
            </a:endParaRPr>
          </a:p>
          <a:p>
            <a:pPr marL="774700" lvl="0" indent="-314325" algn="l" rtl="0">
              <a:lnSpc>
                <a:spcPct val="115000"/>
              </a:lnSpc>
              <a:spcBef>
                <a:spcPts val="0"/>
              </a:spcBef>
              <a:spcAft>
                <a:spcPts val="0"/>
              </a:spcAft>
              <a:buClr>
                <a:srgbClr val="666666"/>
              </a:buClr>
              <a:buSzPts val="1350"/>
              <a:buFont typeface="Times New Roman"/>
              <a:buChar char="○"/>
            </a:pPr>
            <a:r>
              <a:rPr lang="tr-TR" sz="1350">
                <a:solidFill>
                  <a:srgbClr val="666666"/>
                </a:solidFill>
                <a:highlight>
                  <a:srgbClr val="F6F9FA"/>
                </a:highlight>
                <a:latin typeface="Times New Roman"/>
                <a:ea typeface="Times New Roman"/>
                <a:cs typeface="Times New Roman"/>
                <a:sym typeface="Times New Roman"/>
              </a:rPr>
              <a:t>Non-Functional requirements met</a:t>
            </a:r>
            <a:endParaRPr sz="1350">
              <a:solidFill>
                <a:srgbClr val="666666"/>
              </a:solidFill>
              <a:highlight>
                <a:srgbClr val="F6F9FA"/>
              </a:highlight>
              <a:latin typeface="Times New Roman"/>
              <a:ea typeface="Times New Roman"/>
              <a:cs typeface="Times New Roman"/>
              <a:sym typeface="Times New Roman"/>
            </a:endParaRPr>
          </a:p>
          <a:p>
            <a:pPr marL="457200" lvl="0" indent="0" algn="l" rtl="0">
              <a:lnSpc>
                <a:spcPct val="115000"/>
              </a:lnSpc>
              <a:spcBef>
                <a:spcPts val="2500"/>
              </a:spcBef>
              <a:spcAft>
                <a:spcPts val="0"/>
              </a:spcAft>
              <a:buSzPts val="1400"/>
              <a:buNone/>
            </a:pPr>
            <a:r>
              <a:rPr lang="tr-TR" sz="1350">
                <a:solidFill>
                  <a:srgbClr val="666666"/>
                </a:solidFill>
                <a:highlight>
                  <a:srgbClr val="F6F9FA"/>
                </a:highlight>
                <a:latin typeface="Times New Roman"/>
                <a:ea typeface="Times New Roman"/>
                <a:cs typeface="Times New Roman"/>
                <a:sym typeface="Times New Roman"/>
              </a:rPr>
              <a:t>İf all of those is ok we can say it is done.</a:t>
            </a:r>
            <a:endParaRPr sz="1500">
              <a:solidFill>
                <a:srgbClr val="282929"/>
              </a:solidFill>
              <a:latin typeface="Times New Roman"/>
              <a:ea typeface="Times New Roman"/>
              <a:cs typeface="Times New Roman"/>
              <a:sym typeface="Times New Roman"/>
            </a:endParaRPr>
          </a:p>
          <a:p>
            <a:pPr marL="457200" lvl="0" indent="0" algn="l" rtl="0">
              <a:lnSpc>
                <a:spcPct val="115000"/>
              </a:lnSpc>
              <a:spcBef>
                <a:spcPts val="2500"/>
              </a:spcBef>
              <a:spcAft>
                <a:spcPts val="0"/>
              </a:spcAft>
              <a:buSzPts val="1400"/>
              <a:buNone/>
            </a:pPr>
            <a:r>
              <a:rPr lang="tr-TR" sz="1500">
                <a:solidFill>
                  <a:srgbClr val="282929"/>
                </a:solidFill>
                <a:latin typeface="Times New Roman"/>
                <a:ea typeface="Times New Roman"/>
                <a:cs typeface="Times New Roman"/>
                <a:sym typeface="Times New Roman"/>
              </a:rPr>
              <a:t>it is like a checklist</a:t>
            </a:r>
            <a:endParaRPr sz="1050">
              <a:solidFill>
                <a:srgbClr val="666666"/>
              </a:solidFill>
              <a:highlight>
                <a:srgbClr val="FFFFFF"/>
              </a:highlight>
            </a:endParaRPr>
          </a:p>
          <a:p>
            <a:pPr marL="0" lvl="0" indent="0" algn="l" rtl="0">
              <a:lnSpc>
                <a:spcPct val="115000"/>
              </a:lnSpc>
              <a:spcBef>
                <a:spcPts val="2500"/>
              </a:spcBef>
              <a:spcAft>
                <a:spcPts val="0"/>
              </a:spcAft>
              <a:buClr>
                <a:schemeClr val="dk1"/>
              </a:buClr>
              <a:buSzPts val="1100"/>
              <a:buFont typeface="Arial"/>
              <a:buNone/>
            </a:pPr>
            <a:endParaRPr sz="1050">
              <a:solidFill>
                <a:srgbClr val="666666"/>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50">
              <a:solidFill>
                <a:srgbClr val="666666"/>
              </a:solidFill>
              <a:highlight>
                <a:srgbClr val="FFFFFF"/>
              </a:highlight>
            </a:endParaRPr>
          </a:p>
          <a:p>
            <a:pPr marL="0" marR="38100" lvl="0" indent="0" algn="l" rtl="0">
              <a:lnSpc>
                <a:spcPct val="128571"/>
              </a:lnSpc>
              <a:spcBef>
                <a:spcPts val="0"/>
              </a:spcBef>
              <a:spcAft>
                <a:spcPts val="0"/>
              </a:spcAft>
              <a:buClr>
                <a:schemeClr val="dk1"/>
              </a:buClr>
              <a:buSzPts val="1100"/>
              <a:buFont typeface="Arial"/>
              <a:buNone/>
            </a:pPr>
            <a:endParaRPr sz="1200">
              <a:solidFill>
                <a:srgbClr val="202124"/>
              </a:solidFill>
              <a:highlight>
                <a:srgbClr val="F8F9FA"/>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2" name="Google Shape;1242;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Product Owner, B: Development Team, C: Analyst, D: Stakeholder,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sz="1900">
                <a:solidFill>
                  <a:srgbClr val="4A86E8"/>
                </a:solidFill>
                <a:latin typeface="Proxima Nova Semibold"/>
                <a:ea typeface="Proxima Nova Semibold"/>
                <a:cs typeface="Proxima Nova Semibold"/>
                <a:sym typeface="Proxima Nova Semibold"/>
              </a:rPr>
              <a:t>Ürün biriktirme listesi öğelerine kim öncelik verir?</a:t>
            </a:r>
            <a:endParaRPr/>
          </a:p>
          <a:p>
            <a:pPr marL="0" lvl="0" indent="0" algn="l" rtl="0">
              <a:lnSpc>
                <a:spcPct val="100000"/>
              </a:lnSpc>
              <a:spcBef>
                <a:spcPts val="0"/>
              </a:spcBef>
              <a:spcAft>
                <a:spcPts val="0"/>
              </a:spcAft>
              <a:buSzPts val="1400"/>
              <a:buNone/>
            </a:pPr>
            <a:r>
              <a:rPr lang="tr-TR" sz="1900">
                <a:solidFill>
                  <a:srgbClr val="4A86E8"/>
                </a:solidFill>
                <a:latin typeface="Proxima Nova Semibold"/>
                <a:ea typeface="Proxima Nova Semibold"/>
                <a:cs typeface="Proxima Nova Semibold"/>
                <a:sym typeface="Proxima Nova Semibold"/>
              </a:rPr>
              <a:t>Gerçek Scrum'da Ürün Sahibi, ürün biriktirme listesine öncelik veren kişidir.</a:t>
            </a:r>
            <a:endParaRPr/>
          </a:p>
          <a:p>
            <a:pPr marL="0" lvl="0" indent="0" algn="l" rtl="0">
              <a:lnSpc>
                <a:spcPct val="100000"/>
              </a:lnSpc>
              <a:spcBef>
                <a:spcPts val="0"/>
              </a:spcBef>
              <a:spcAft>
                <a:spcPts val="0"/>
              </a:spcAft>
              <a:buSzPts val="1400"/>
              <a:buNone/>
            </a:pPr>
            <a:r>
              <a:rPr lang="tr-TR" sz="1900">
                <a:solidFill>
                  <a:srgbClr val="4A86E8"/>
                </a:solidFill>
                <a:latin typeface="Proxima Nova Semibold"/>
                <a:ea typeface="Proxima Nova Semibold"/>
                <a:cs typeface="Proxima Nova Semibold"/>
                <a:sym typeface="Proxima Nova Semibold"/>
              </a:rPr>
              <a:t>Ancak buna Geliştirme Ekibi karar verir. </a:t>
            </a:r>
            <a:endParaRPr/>
          </a:p>
          <a:p>
            <a:pPr marL="0" lvl="0" indent="0" algn="l" rtl="0">
              <a:lnSpc>
                <a:spcPct val="100000"/>
              </a:lnSpc>
              <a:spcBef>
                <a:spcPts val="0"/>
              </a:spcBef>
              <a:spcAft>
                <a:spcPts val="0"/>
              </a:spcAft>
              <a:buSzPts val="1400"/>
              <a:buNone/>
            </a:pPr>
            <a:r>
              <a:rPr lang="tr-TR" sz="1900">
                <a:solidFill>
                  <a:srgbClr val="4A86E8"/>
                </a:solidFill>
                <a:latin typeface="Proxima Nova Semibold"/>
                <a:ea typeface="Proxima Nova Semibold"/>
                <a:cs typeface="Proxima Nova Semibold"/>
                <a:sym typeface="Proxima Nova Semibold"/>
              </a:rPr>
              <a:t> yaklaşan Sprint'e kaç tane öncelikli hikaye sığdırabileceği.</a:t>
            </a:r>
            <a:endParaRPr/>
          </a:p>
          <a:p>
            <a:pPr marL="0" lvl="0" indent="0" algn="l" rtl="0">
              <a:lnSpc>
                <a:spcPct val="100000"/>
              </a:lnSpc>
              <a:spcBef>
                <a:spcPts val="0"/>
              </a:spcBef>
              <a:spcAft>
                <a:spcPts val="0"/>
              </a:spcAft>
              <a:buSzPts val="1400"/>
              <a:buNone/>
            </a:pPr>
            <a:endParaRPr sz="1900">
              <a:solidFill>
                <a:srgbClr val="4A86E8"/>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SzPts val="1400"/>
              <a:buNone/>
            </a:pPr>
            <a:r>
              <a:rPr lang="tr-TR" sz="1900">
                <a:solidFill>
                  <a:srgbClr val="4A86E8"/>
                </a:solidFill>
                <a:latin typeface="Proxima Nova Semibold"/>
                <a:ea typeface="Proxima Nova Semibold"/>
                <a:cs typeface="Proxima Nova Semibold"/>
                <a:sym typeface="Proxima Nova Semibold"/>
              </a:rPr>
              <a:t>Who prioritizes the product backlog items?</a:t>
            </a:r>
            <a:endParaRPr sz="1900">
              <a:solidFill>
                <a:srgbClr val="4A86E8"/>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SzPts val="1400"/>
              <a:buNone/>
            </a:pPr>
            <a:endParaRPr sz="1900">
              <a:solidFill>
                <a:srgbClr val="4A86E8"/>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In real </a:t>
            </a:r>
            <a:r>
              <a:rPr lang="tr-TR" sz="1200" b="1">
                <a:solidFill>
                  <a:srgbClr val="202124"/>
                </a:solidFill>
                <a:highlight>
                  <a:srgbClr val="FFFFFF"/>
                </a:highlight>
              </a:rPr>
              <a:t>Scrum</a:t>
            </a:r>
            <a:r>
              <a:rPr lang="tr-TR" sz="1200">
                <a:solidFill>
                  <a:srgbClr val="202124"/>
                </a:solidFill>
                <a:highlight>
                  <a:srgbClr val="FFFFFF"/>
                </a:highlight>
              </a:rPr>
              <a:t>, the </a:t>
            </a:r>
            <a:r>
              <a:rPr lang="tr-TR" sz="1200" b="1">
                <a:solidFill>
                  <a:srgbClr val="202124"/>
                </a:solidFill>
                <a:highlight>
                  <a:srgbClr val="FFFFFF"/>
                </a:highlight>
              </a:rPr>
              <a:t>Product</a:t>
            </a:r>
            <a:r>
              <a:rPr lang="tr-TR" sz="1200">
                <a:solidFill>
                  <a:srgbClr val="202124"/>
                </a:solidFill>
                <a:highlight>
                  <a:srgbClr val="FFFFFF"/>
                </a:highlight>
              </a:rPr>
              <a:t> Owner is the one that </a:t>
            </a:r>
            <a:r>
              <a:rPr lang="tr-TR" sz="1200" b="1">
                <a:solidFill>
                  <a:srgbClr val="202124"/>
                </a:solidFill>
                <a:highlight>
                  <a:srgbClr val="FFFFFF"/>
                </a:highlight>
              </a:rPr>
              <a:t>prioritizes the product backlog</a:t>
            </a:r>
            <a:r>
              <a:rPr lang="tr-TR" sz="1200">
                <a:solidFill>
                  <a:srgbClr val="202124"/>
                </a:solidFill>
                <a:highlight>
                  <a:srgbClr val="FFFFFF"/>
                </a:highlight>
              </a:rPr>
              <a:t>. </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However, it is the Development Team that decides</a:t>
            </a:r>
            <a:endParaRPr sz="1200">
              <a:solidFill>
                <a:srgbClr val="202124"/>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tr-TR" sz="1200">
                <a:solidFill>
                  <a:srgbClr val="202124"/>
                </a:solidFill>
                <a:highlight>
                  <a:srgbClr val="FFFFFF"/>
                </a:highlight>
              </a:rPr>
              <a:t> how many of the </a:t>
            </a:r>
            <a:r>
              <a:rPr lang="tr-TR" sz="1200" b="1">
                <a:solidFill>
                  <a:srgbClr val="202124"/>
                </a:solidFill>
                <a:highlight>
                  <a:srgbClr val="FFFFFF"/>
                </a:highlight>
              </a:rPr>
              <a:t>prioritized</a:t>
            </a:r>
            <a:r>
              <a:rPr lang="tr-TR" sz="1200">
                <a:solidFill>
                  <a:srgbClr val="202124"/>
                </a:solidFill>
                <a:highlight>
                  <a:srgbClr val="FFFFFF"/>
                </a:highlight>
              </a:rPr>
              <a:t> stories it can fit in the upcoming </a:t>
            </a:r>
            <a:r>
              <a:rPr lang="tr-TR" sz="1200" b="1">
                <a:solidFill>
                  <a:srgbClr val="202124"/>
                </a:solidFill>
                <a:highlight>
                  <a:srgbClr val="FFFFFF"/>
                </a:highlight>
              </a:rPr>
              <a:t>Sprint</a:t>
            </a:r>
            <a:r>
              <a:rPr lang="tr-TR" sz="1200">
                <a:solidFill>
                  <a:srgbClr val="202124"/>
                </a:solidFill>
                <a:highlight>
                  <a:srgbClr val="FFFFFF"/>
                </a:highlight>
              </a:rPr>
              <a:t>.</a:t>
            </a:r>
            <a:endParaRPr sz="1900">
              <a:solidFill>
                <a:srgbClr val="4A86E8"/>
              </a:solidFill>
              <a:latin typeface="Proxima Nova Semibold"/>
              <a:ea typeface="Proxima Nova Semibold"/>
              <a:cs typeface="Proxima Nova Semibold"/>
              <a:sym typeface="Proxima Nova Semibo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2" name="Google Shape;1252;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4" name="Google Shape;136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there are 5 ceremonies</a:t>
            </a:r>
            <a:endParaRPr/>
          </a:p>
          <a:p>
            <a:pPr marL="0" lvl="0" indent="0" algn="l" rtl="0">
              <a:lnSpc>
                <a:spcPct val="100000"/>
              </a:lnSpc>
              <a:spcBef>
                <a:spcPts val="0"/>
              </a:spcBef>
              <a:spcAft>
                <a:spcPts val="0"/>
              </a:spcAft>
              <a:buSzPts val="1400"/>
              <a:buNone/>
            </a:pPr>
            <a:r>
              <a:rPr lang="tr-TR"/>
              <a:t> those are meetings </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5" name="Google Shape;1375;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Sprint planlamada product backlogne göre bir sonraki sprintte hangilerinin tamamlanacağı belirlenir.</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tr-TR" sz="1100">
                <a:latin typeface="Montserrat SemiBold"/>
                <a:ea typeface="Montserrat SemiBold"/>
                <a:cs typeface="Montserrat SemiBold"/>
                <a:sym typeface="Montserrat SemiBold"/>
              </a:rPr>
              <a:t>Daily Standup </a:t>
            </a:r>
            <a:r>
              <a:rPr lang="tr-TR"/>
              <a:t>toplantısı, her gün, genellikle belirli bir saatte yapılan kısa, zaman sınırı olan bir ekip durum kontrolüdür.</a:t>
            </a:r>
            <a:endParaRPr/>
          </a:p>
          <a:p>
            <a:pPr marL="0" lvl="0" indent="0" algn="l" rtl="0">
              <a:lnSpc>
                <a:spcPct val="100000"/>
              </a:lnSpc>
              <a:spcBef>
                <a:spcPts val="0"/>
              </a:spcBef>
              <a:spcAft>
                <a:spcPts val="0"/>
              </a:spcAft>
              <a:buSzPts val="1400"/>
              <a:buNone/>
            </a:pPr>
            <a:r>
              <a:rPr lang="tr-TR"/>
              <a:t>Scrum çerçevesi, günlük stand-up'ı "Günlük Scrum" olarak adlandırır.</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tr-TR" sz="1100">
                <a:latin typeface="Montserrat SemiBold"/>
                <a:ea typeface="Montserrat SemiBold"/>
                <a:cs typeface="Montserrat SemiBold"/>
                <a:sym typeface="Montserrat SemiBold"/>
              </a:rPr>
              <a:t>Sprint Review </a:t>
            </a:r>
            <a:r>
              <a:rPr lang="tr-TR"/>
              <a:t>, Sprint'te tamamlanan işlerin tartışılması ve paydaşlardan geri bildirim alınması.</a:t>
            </a:r>
            <a:endParaRPr/>
          </a:p>
          <a:p>
            <a:pPr marL="0" marR="0" lvl="0" indent="0" algn="l" rtl="0">
              <a:lnSpc>
                <a:spcPct val="100000"/>
              </a:lnSpc>
              <a:spcBef>
                <a:spcPts val="0"/>
              </a:spcBef>
              <a:spcAft>
                <a:spcPts val="0"/>
              </a:spcAft>
              <a:buClr>
                <a:srgbClr val="000000"/>
              </a:buClr>
              <a:buSzPts val="1400"/>
              <a:buFont typeface="Arial"/>
              <a:buNone/>
            </a:pPr>
            <a:r>
              <a:rPr lang="tr-TR"/>
              <a:t>Retrospektif, Önceki sprintte nelerin iyi gittiğini/nelerin gitmediğini düşünün ve iyileştirmeleri belirleyin.</a:t>
            </a:r>
            <a:endParaRPr/>
          </a:p>
          <a:p>
            <a:pPr marL="0" marR="0" lvl="0" indent="0" algn="l" rtl="0">
              <a:lnSpc>
                <a:spcPct val="100000"/>
              </a:lnSpc>
              <a:spcBef>
                <a:spcPts val="0"/>
              </a:spcBef>
              <a:spcAft>
                <a:spcPts val="0"/>
              </a:spcAft>
              <a:buClr>
                <a:srgbClr val="000000"/>
              </a:buClr>
              <a:buSzPts val="1400"/>
              <a:buFont typeface="Arial"/>
              <a:buNone/>
            </a:pPr>
            <a:r>
              <a:rPr lang="tr-TR"/>
              <a:t>ayrıca bir tımar toplantısı var; Biriktirme listesi düzeltme veya hikaye zamanı olarak da adlandırılan birikmiş iş yığını düzenleme. Bakım (veya iyileştirme), ürün biriktirme listesi öğelerinin tartışıldığı ve Scrum ekibinin bir toplantısıdır.  bir sonraki sprint planlaması hazırlanır.</a:t>
            </a:r>
            <a:endParaRPr/>
          </a:p>
          <a:p>
            <a:pPr marL="0" lvl="0" indent="0" algn="l" rtl="0">
              <a:lnSpc>
                <a:spcPct val="100000"/>
              </a:lnSpc>
              <a:spcBef>
                <a:spcPts val="0"/>
              </a:spcBef>
              <a:spcAft>
                <a:spcPts val="0"/>
              </a:spcAft>
              <a:buSzPts val="1400"/>
              <a:buNone/>
            </a:pPr>
            <a:r>
              <a:rPr lang="tr-TR"/>
              <a:t>Sprint planlaması için bir hazırlık gibidir. çok yaygın değil.</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In sprint planning, Based on the Product Backlog, it is determined which ones will be completed in the following sprint. </a:t>
            </a:r>
            <a:endParaRPr/>
          </a:p>
          <a:p>
            <a:pPr marL="0" lvl="0" indent="0" algn="l" rtl="0">
              <a:lnSpc>
                <a:spcPct val="100000"/>
              </a:lnSpc>
              <a:spcBef>
                <a:spcPts val="0"/>
              </a:spcBef>
              <a:spcAft>
                <a:spcPts val="0"/>
              </a:spcAft>
              <a:buSzPts val="1400"/>
              <a:buNone/>
            </a:pPr>
            <a:r>
              <a:rPr lang="tr-TR"/>
              <a:t>sprint planning, is the planning of the next sprint.</a:t>
            </a:r>
            <a:endParaRPr/>
          </a:p>
          <a:p>
            <a:pPr marL="0" lvl="0" indent="0" algn="l" rtl="0">
              <a:lnSpc>
                <a:spcPct val="100000"/>
              </a:lnSpc>
              <a:spcBef>
                <a:spcPts val="0"/>
              </a:spcBef>
              <a:spcAft>
                <a:spcPts val="0"/>
              </a:spcAft>
              <a:buSzPts val="1400"/>
              <a:buNone/>
            </a:pPr>
            <a:r>
              <a:rPr lang="tr-TR"/>
              <a:t> it is determined which user stories, which tasks will be completed in the following sprint.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sz="1100">
                <a:solidFill>
                  <a:srgbClr val="1C2B39"/>
                </a:solidFill>
                <a:highlight>
                  <a:srgbClr val="F0F0F0"/>
                </a:highlight>
              </a:rPr>
              <a:t>A daily stand-up meeting is a short, time-boxed team status check,</a:t>
            </a:r>
            <a:endParaRPr/>
          </a:p>
          <a:p>
            <a:pPr marL="0" lvl="0" indent="0" algn="l" rtl="0">
              <a:lnSpc>
                <a:spcPct val="100000"/>
              </a:lnSpc>
              <a:spcBef>
                <a:spcPts val="0"/>
              </a:spcBef>
              <a:spcAft>
                <a:spcPts val="0"/>
              </a:spcAft>
              <a:buSzPts val="1400"/>
              <a:buNone/>
            </a:pPr>
            <a:r>
              <a:rPr lang="tr-TR" sz="1100">
                <a:solidFill>
                  <a:srgbClr val="1C2B39"/>
                </a:solidFill>
                <a:highlight>
                  <a:srgbClr val="F0F0F0"/>
                </a:highlight>
              </a:rPr>
              <a:t>It is  held every day, at same time</a:t>
            </a:r>
            <a:endParaRPr/>
          </a:p>
          <a:p>
            <a:pPr marL="0" lvl="0" indent="0" algn="l" rtl="0">
              <a:lnSpc>
                <a:spcPct val="100000"/>
              </a:lnSpc>
              <a:spcBef>
                <a:spcPts val="0"/>
              </a:spcBef>
              <a:spcAft>
                <a:spcPts val="0"/>
              </a:spcAft>
              <a:buSzPts val="1400"/>
              <a:buNone/>
            </a:pPr>
            <a:r>
              <a:rPr lang="tr-TR" sz="1100">
                <a:solidFill>
                  <a:srgbClr val="1C2B39"/>
                </a:solidFill>
                <a:highlight>
                  <a:srgbClr val="F0F0F0"/>
                </a:highlight>
              </a:rPr>
              <a:t>And scrum says it should be done standing up, </a:t>
            </a:r>
            <a:endParaRPr/>
          </a:p>
          <a:p>
            <a:pPr marL="0" lvl="0" indent="0" algn="l" rtl="0">
              <a:lnSpc>
                <a:spcPct val="100000"/>
              </a:lnSpc>
              <a:spcBef>
                <a:spcPts val="0"/>
              </a:spcBef>
              <a:spcAft>
                <a:spcPts val="0"/>
              </a:spcAft>
              <a:buSzPts val="1400"/>
              <a:buNone/>
            </a:pPr>
            <a:r>
              <a:rPr lang="tr-TR" sz="1100">
                <a:solidFill>
                  <a:srgbClr val="1C2B39"/>
                </a:solidFill>
                <a:highlight>
                  <a:srgbClr val="F0F0F0"/>
                </a:highlight>
              </a:rPr>
              <a:t>really standing -up </a:t>
            </a:r>
            <a:endParaRPr/>
          </a:p>
          <a:p>
            <a:pPr marL="0" lvl="0" indent="0" algn="l" rtl="0">
              <a:lnSpc>
                <a:spcPct val="100000"/>
              </a:lnSpc>
              <a:spcBef>
                <a:spcPts val="0"/>
              </a:spcBef>
              <a:spcAft>
                <a:spcPts val="0"/>
              </a:spcAft>
              <a:buSzPts val="1400"/>
              <a:buNone/>
            </a:pPr>
            <a:r>
              <a:rPr lang="tr-TR" sz="1100">
                <a:solidFill>
                  <a:srgbClr val="1C2B39"/>
                </a:solidFill>
                <a:highlight>
                  <a:srgbClr val="F0F0F0"/>
                </a:highlight>
              </a:rPr>
              <a:t>The name comes from here.</a:t>
            </a:r>
            <a:endParaRPr/>
          </a:p>
          <a:p>
            <a:pPr marL="0" lvl="0" indent="0" algn="l" rtl="0">
              <a:lnSpc>
                <a:spcPct val="100000"/>
              </a:lnSpc>
              <a:spcBef>
                <a:spcPts val="0"/>
              </a:spcBef>
              <a:spcAft>
                <a:spcPts val="0"/>
              </a:spcAft>
              <a:buSzPts val="1400"/>
              <a:buNone/>
            </a:pPr>
            <a:r>
              <a:rPr lang="tr-TR" sz="1100">
                <a:solidFill>
                  <a:srgbClr val="1C2B39"/>
                </a:solidFill>
                <a:highlight>
                  <a:srgbClr val="F0F0F0"/>
                </a:highlight>
              </a:rPr>
              <a:t>the daily stand-up meeting also can be named as  ‘</a:t>
            </a:r>
            <a:r>
              <a:rPr lang="tr-TR" sz="1100" i="1">
                <a:solidFill>
                  <a:srgbClr val="1C2B39"/>
                </a:solidFill>
                <a:highlight>
                  <a:srgbClr val="F0F0F0"/>
                </a:highlight>
              </a:rPr>
              <a:t>Daily Scrum</a:t>
            </a:r>
            <a:r>
              <a:rPr lang="tr-TR" sz="1100">
                <a:solidFill>
                  <a:srgbClr val="1C2B39"/>
                </a:solidFill>
                <a:highlight>
                  <a:srgbClr val="F0F0F0"/>
                </a:highlight>
              </a:rPr>
              <a:t>’meeting</a:t>
            </a:r>
            <a:endParaRPr sz="1100">
              <a:solidFill>
                <a:srgbClr val="1C2B39"/>
              </a:solidFill>
              <a:highlight>
                <a:srgbClr val="F0F0F0"/>
              </a:highlight>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sz="1200">
                <a:solidFill>
                  <a:srgbClr val="1C2B39"/>
                </a:solidFill>
                <a:highlight>
                  <a:srgbClr val="F0F0F0"/>
                </a:highlight>
              </a:rPr>
              <a:t>A daily stand-up meeting is a short, time-boxed team status check, held every day, usually at a set time. </a:t>
            </a:r>
            <a:endParaRPr sz="1200">
              <a:solidFill>
                <a:srgbClr val="1C2B39"/>
              </a:solidFill>
              <a:highlight>
                <a:srgbClr val="F0F0F0"/>
              </a:highlight>
            </a:endParaRPr>
          </a:p>
          <a:p>
            <a:pPr marL="0" lvl="0" indent="0" algn="l" rtl="0">
              <a:lnSpc>
                <a:spcPct val="100000"/>
              </a:lnSpc>
              <a:spcBef>
                <a:spcPts val="0"/>
              </a:spcBef>
              <a:spcAft>
                <a:spcPts val="0"/>
              </a:spcAft>
              <a:buSzPts val="1400"/>
              <a:buNone/>
            </a:pPr>
            <a:r>
              <a:rPr lang="tr-TR" sz="1200">
                <a:solidFill>
                  <a:srgbClr val="1C2B39"/>
                </a:solidFill>
                <a:highlight>
                  <a:srgbClr val="F0F0F0"/>
                </a:highlight>
              </a:rPr>
              <a:t>The Scrum framework calls the daily stand-up a ‘</a:t>
            </a:r>
            <a:r>
              <a:rPr lang="tr-TR" sz="1200" i="1">
                <a:solidFill>
                  <a:srgbClr val="1C2B39"/>
                </a:solidFill>
                <a:highlight>
                  <a:srgbClr val="F0F0F0"/>
                </a:highlight>
              </a:rPr>
              <a:t>Daily Scrum</a:t>
            </a:r>
            <a:r>
              <a:rPr lang="tr-TR" sz="1200">
                <a:solidFill>
                  <a:srgbClr val="1C2B39"/>
                </a:solidFill>
                <a:highlight>
                  <a:srgbClr val="F0F0F0"/>
                </a:highlight>
              </a:rPr>
              <a:t>’.</a:t>
            </a:r>
            <a:endParaRPr/>
          </a:p>
          <a:p>
            <a:pPr marL="0" lvl="0" indent="0" algn="l" rtl="0">
              <a:lnSpc>
                <a:spcPct val="100000"/>
              </a:lnSpc>
              <a:spcBef>
                <a:spcPts val="0"/>
              </a:spcBef>
              <a:spcAft>
                <a:spcPts val="0"/>
              </a:spcAft>
              <a:buSzPts val="1400"/>
              <a:buNone/>
            </a:pPr>
            <a:endParaRPr sz="1200">
              <a:solidFill>
                <a:srgbClr val="1C2B39"/>
              </a:solidFill>
              <a:highlight>
                <a:srgbClr val="F0F0F0"/>
              </a:highlight>
            </a:endParaRPr>
          </a:p>
          <a:p>
            <a:pPr marL="0" lvl="0" indent="0" algn="l" rtl="0">
              <a:lnSpc>
                <a:spcPct val="100000"/>
              </a:lnSpc>
              <a:spcBef>
                <a:spcPts val="0"/>
              </a:spcBef>
              <a:spcAft>
                <a:spcPts val="0"/>
              </a:spcAft>
              <a:buSzPts val="1400"/>
              <a:buNone/>
            </a:pPr>
            <a:endParaRPr sz="800"/>
          </a:p>
          <a:p>
            <a:pPr marL="0" lvl="0" indent="0" algn="l" rtl="0">
              <a:lnSpc>
                <a:spcPct val="100000"/>
              </a:lnSpc>
              <a:spcBef>
                <a:spcPts val="0"/>
              </a:spcBef>
              <a:spcAft>
                <a:spcPts val="0"/>
              </a:spcAft>
              <a:buSzPts val="1400"/>
              <a:buNone/>
            </a:pPr>
            <a:r>
              <a:rPr lang="tr-TR" sz="800"/>
              <a:t>In Sprint Review, </a:t>
            </a:r>
            <a:endParaRPr/>
          </a:p>
          <a:p>
            <a:pPr marL="0" lvl="0" indent="0" algn="l" rtl="0">
              <a:lnSpc>
                <a:spcPct val="100000"/>
              </a:lnSpc>
              <a:spcBef>
                <a:spcPts val="0"/>
              </a:spcBef>
              <a:spcAft>
                <a:spcPts val="0"/>
              </a:spcAft>
              <a:buSzPts val="1400"/>
              <a:buNone/>
            </a:pPr>
            <a:r>
              <a:rPr lang="tr-TR" sz="800"/>
              <a:t>the work completed in Sprint </a:t>
            </a:r>
            <a:r>
              <a:rPr lang="tr-TR" sz="800">
                <a:solidFill>
                  <a:schemeClr val="dk1"/>
                </a:solidFill>
              </a:rPr>
              <a:t>is discussed </a:t>
            </a:r>
            <a:r>
              <a:rPr lang="tr-TR" sz="800"/>
              <a:t> to get feedbacks from all people involved in the project.</a:t>
            </a:r>
            <a:endParaRPr/>
          </a:p>
          <a:p>
            <a:pPr marL="0" lvl="0" indent="0" algn="l" rtl="0">
              <a:lnSpc>
                <a:spcPct val="100000"/>
              </a:lnSpc>
              <a:spcBef>
                <a:spcPts val="0"/>
              </a:spcBef>
              <a:spcAft>
                <a:spcPts val="0"/>
              </a:spcAft>
              <a:buSzPts val="1400"/>
              <a:buNone/>
            </a:pPr>
            <a:r>
              <a:rPr lang="tr-TR" sz="800"/>
              <a:t>and get feedback from stakeholders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Retrospective, Think about what went well / did not in the previous sprint and identify improvements.</a:t>
            </a:r>
            <a:endParaRPr/>
          </a:p>
          <a:p>
            <a:pPr marL="0" lvl="0" indent="0" algn="l" rtl="0">
              <a:lnSpc>
                <a:spcPct val="100000"/>
              </a:lnSpc>
              <a:spcBef>
                <a:spcPts val="0"/>
              </a:spcBef>
              <a:spcAft>
                <a:spcPts val="0"/>
              </a:spcAft>
              <a:buSzPts val="1400"/>
              <a:buNone/>
            </a:pPr>
            <a:r>
              <a:rPr lang="tr-TR"/>
              <a:t>Retrospective is a in team meeting. it is  about what went well or not in the previous sprint and identify improvements.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there is also a grooming meeting;</a:t>
            </a:r>
            <a:endParaRPr/>
          </a:p>
          <a:p>
            <a:pPr marL="0" lvl="0" indent="0" algn="l" rtl="0">
              <a:lnSpc>
                <a:spcPct val="100000"/>
              </a:lnSpc>
              <a:spcBef>
                <a:spcPts val="0"/>
              </a:spcBef>
              <a:spcAft>
                <a:spcPts val="0"/>
              </a:spcAft>
              <a:buSzPts val="1400"/>
              <a:buNone/>
            </a:pPr>
            <a:r>
              <a:rPr lang="tr-TR" sz="1200">
                <a:solidFill>
                  <a:srgbClr val="6A6E72"/>
                </a:solidFill>
              </a:rPr>
              <a:t>Backlog grooming, also referred to as backlog refinement or story time.</a:t>
            </a:r>
            <a:endParaRPr sz="1200">
              <a:solidFill>
                <a:srgbClr val="6A6E72"/>
              </a:solidFill>
            </a:endParaRPr>
          </a:p>
          <a:p>
            <a:pPr marL="0" lvl="0" indent="0" algn="l" rtl="0">
              <a:lnSpc>
                <a:spcPct val="100000"/>
              </a:lnSpc>
              <a:spcBef>
                <a:spcPts val="0"/>
              </a:spcBef>
              <a:spcAft>
                <a:spcPts val="0"/>
              </a:spcAft>
              <a:buSzPts val="1400"/>
              <a:buNone/>
            </a:pPr>
            <a:r>
              <a:rPr lang="tr-TR">
                <a:solidFill>
                  <a:schemeClr val="dk1"/>
                </a:solidFill>
                <a:highlight>
                  <a:srgbClr val="FFFFFF"/>
                </a:highlight>
              </a:rPr>
              <a:t>Grooming (or refinement) is a meeting of the Scrum team in which the product backlog items are discussed</a:t>
            </a:r>
            <a:endParaRPr>
              <a:solidFill>
                <a:schemeClr val="dk1"/>
              </a:solidFill>
              <a:highlight>
                <a:srgbClr val="FFFFFF"/>
              </a:highlight>
            </a:endParaRPr>
          </a:p>
          <a:p>
            <a:pPr marL="0" lvl="0" indent="0" algn="l" rtl="0">
              <a:lnSpc>
                <a:spcPct val="100000"/>
              </a:lnSpc>
              <a:spcBef>
                <a:spcPts val="0"/>
              </a:spcBef>
              <a:spcAft>
                <a:spcPts val="0"/>
              </a:spcAft>
              <a:buSzPts val="1400"/>
              <a:buNone/>
            </a:pPr>
            <a:r>
              <a:rPr lang="tr-TR">
                <a:solidFill>
                  <a:schemeClr val="dk1"/>
                </a:solidFill>
                <a:highlight>
                  <a:srgbClr val="FFFFFF"/>
                </a:highlight>
              </a:rPr>
              <a:t>It is like a preparation for sprint planning.</a:t>
            </a:r>
            <a:endParaRPr/>
          </a:p>
          <a:p>
            <a:pPr marL="0" lvl="0" indent="0" algn="l" rtl="0">
              <a:lnSpc>
                <a:spcPct val="100000"/>
              </a:lnSpc>
              <a:spcBef>
                <a:spcPts val="0"/>
              </a:spcBef>
              <a:spcAft>
                <a:spcPts val="0"/>
              </a:spcAft>
              <a:buSzPts val="1400"/>
              <a:buNone/>
            </a:pPr>
            <a:r>
              <a:rPr lang="tr-TR">
                <a:solidFill>
                  <a:schemeClr val="dk1"/>
                </a:solidFill>
                <a:highlight>
                  <a:srgbClr val="FFFFFF"/>
                </a:highlight>
              </a:rPr>
              <a:t>not so common.</a:t>
            </a:r>
            <a:endParaRPr>
              <a:solidFill>
                <a:schemeClr val="dk1"/>
              </a:solidFill>
              <a:highlight>
                <a:srgbClr val="FFFFFF"/>
              </a:highlight>
            </a:endParaRPr>
          </a:p>
          <a:p>
            <a:pPr marL="0" lvl="0" indent="0" algn="l" rtl="0">
              <a:lnSpc>
                <a:spcPct val="100000"/>
              </a:lnSpc>
              <a:spcBef>
                <a:spcPts val="0"/>
              </a:spcBef>
              <a:spcAft>
                <a:spcPts val="0"/>
              </a:spcAft>
              <a:buSzPts val="1400"/>
              <a:buNone/>
            </a:pPr>
            <a:r>
              <a:rPr lang="tr-TR">
                <a:solidFill>
                  <a:schemeClr val="dk1"/>
                </a:solidFill>
                <a:highlight>
                  <a:srgbClr val="FFFFFF"/>
                </a:highlight>
              </a:rPr>
              <a:t> the next sprint planning is prepared.</a:t>
            </a:r>
            <a:endParaRPr>
              <a:solidFill>
                <a:schemeClr val="dk1"/>
              </a:solidFill>
              <a:highlight>
                <a:srgbClr val="FFFFFF"/>
              </a:highlight>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there is also a grooming meeting not showed in the slide;</a:t>
            </a:r>
            <a:endParaRPr sz="1200">
              <a:solidFill>
                <a:srgbClr val="6A6E72"/>
              </a:solidFill>
            </a:endParaRPr>
          </a:p>
          <a:p>
            <a:pPr marL="0" lvl="0" indent="0" algn="l" rtl="0">
              <a:lnSpc>
                <a:spcPct val="100000"/>
              </a:lnSpc>
              <a:spcBef>
                <a:spcPts val="0"/>
              </a:spcBef>
              <a:spcAft>
                <a:spcPts val="0"/>
              </a:spcAft>
              <a:buSzPts val="1400"/>
              <a:buNone/>
            </a:pPr>
            <a:r>
              <a:rPr lang="tr-TR">
                <a:solidFill>
                  <a:schemeClr val="dk1"/>
                </a:solidFill>
                <a:highlight>
                  <a:srgbClr val="FFFFFF"/>
                </a:highlight>
              </a:rPr>
              <a:t>Grooming (or refinement) is a meeting of the Scrum team </a:t>
            </a:r>
            <a:endParaRPr/>
          </a:p>
          <a:p>
            <a:pPr marL="0" lvl="0" indent="0" algn="l" rtl="0">
              <a:lnSpc>
                <a:spcPct val="100000"/>
              </a:lnSpc>
              <a:spcBef>
                <a:spcPts val="0"/>
              </a:spcBef>
              <a:spcAft>
                <a:spcPts val="0"/>
              </a:spcAft>
              <a:buSzPts val="1400"/>
              <a:buNone/>
            </a:pPr>
            <a:endParaRPr>
              <a:solidFill>
                <a:schemeClr val="dk1"/>
              </a:solidFill>
              <a:highlight>
                <a:srgbClr val="FFFFFF"/>
              </a:highlight>
            </a:endParaRPr>
          </a:p>
          <a:p>
            <a:pPr marL="0" lvl="0" indent="0" algn="l" rtl="0">
              <a:lnSpc>
                <a:spcPct val="100000"/>
              </a:lnSpc>
              <a:spcBef>
                <a:spcPts val="0"/>
              </a:spcBef>
              <a:spcAft>
                <a:spcPts val="0"/>
              </a:spcAft>
              <a:buSzPts val="1400"/>
              <a:buNone/>
            </a:pPr>
            <a:endParaRPr>
              <a:solidFill>
                <a:schemeClr val="dk1"/>
              </a:solidFill>
              <a:highlight>
                <a:srgbClr val="FFFFFF"/>
              </a:highlight>
            </a:endParaRPr>
          </a:p>
          <a:p>
            <a:pPr marL="0" lvl="0" indent="0" algn="l" rtl="0">
              <a:lnSpc>
                <a:spcPct val="100000"/>
              </a:lnSpc>
              <a:spcBef>
                <a:spcPts val="0"/>
              </a:spcBef>
              <a:spcAft>
                <a:spcPts val="0"/>
              </a:spcAft>
              <a:buSzPts val="1400"/>
              <a:buNone/>
            </a:pPr>
            <a:endParaRPr sz="1200">
              <a:solidFill>
                <a:srgbClr val="1C2B39"/>
              </a:solidFill>
              <a:highlight>
                <a:srgbClr val="F0F0F0"/>
              </a:highlight>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solidFill>
                <a:schemeClr val="dk1"/>
              </a:solidFill>
              <a:highlight>
                <a:srgbClr val="FFFFFF"/>
              </a:highligh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5" name="Google Shape;1385;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So lets see where we are on Scrum: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Sprint planning meeting</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3" name="Google Shape;1393;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a:t>Tek tek görelim; Sprint'te yapılacak işler Sprint Planlama'da planlanır. </a:t>
            </a:r>
            <a:endParaRPr/>
          </a:p>
          <a:p>
            <a:pPr marL="0" lvl="0" indent="0" algn="l" rtl="0">
              <a:lnSpc>
                <a:spcPct val="100000"/>
              </a:lnSpc>
              <a:spcBef>
                <a:spcPts val="0"/>
              </a:spcBef>
              <a:spcAft>
                <a:spcPts val="0"/>
              </a:spcAft>
              <a:buClr>
                <a:schemeClr val="dk1"/>
              </a:buClr>
              <a:buSzPts val="1100"/>
              <a:buFont typeface="Arial"/>
              <a:buNone/>
            </a:pPr>
            <a:r>
              <a:rPr lang="tr-TR"/>
              <a:t>Bu plan, tüm Scrum Takımının ortak çalışmasıyla oluşturulur.</a:t>
            </a:r>
            <a:endParaRPr/>
          </a:p>
          <a:p>
            <a:pPr marL="0" lvl="0" indent="0" algn="l" rtl="0">
              <a:lnSpc>
                <a:spcPct val="100000"/>
              </a:lnSpc>
              <a:spcBef>
                <a:spcPts val="0"/>
              </a:spcBef>
              <a:spcAft>
                <a:spcPts val="0"/>
              </a:spcAft>
              <a:buClr>
                <a:schemeClr val="dk1"/>
              </a:buClr>
              <a:buSzPts val="1100"/>
              <a:buFont typeface="Arial"/>
              <a:buNone/>
            </a:pPr>
            <a:r>
              <a:rPr lang="tr-TR"/>
              <a:t>Sprint Planning, bir aylık Sprint için maksimum sekiz saate kadar zaman kutuludur. </a:t>
            </a:r>
            <a:endParaRPr/>
          </a:p>
          <a:p>
            <a:pPr marL="0" lvl="0" indent="0" algn="l" rtl="0">
              <a:lnSpc>
                <a:spcPct val="100000"/>
              </a:lnSpc>
              <a:spcBef>
                <a:spcPts val="0"/>
              </a:spcBef>
              <a:spcAft>
                <a:spcPts val="0"/>
              </a:spcAft>
              <a:buClr>
                <a:schemeClr val="dk1"/>
              </a:buClr>
              <a:buSzPts val="1100"/>
              <a:buFont typeface="Arial"/>
              <a:buNone/>
            </a:pPr>
            <a:r>
              <a:rPr lang="tr-TR"/>
              <a:t>Daha kısa Sprintler için etkinlik genellikle daha kısadır. </a:t>
            </a:r>
            <a:endParaRPr/>
          </a:p>
          <a:p>
            <a:pPr marL="0" lvl="0" indent="0" algn="l" rtl="0">
              <a:lnSpc>
                <a:spcPct val="100000"/>
              </a:lnSpc>
              <a:spcBef>
                <a:spcPts val="0"/>
              </a:spcBef>
              <a:spcAft>
                <a:spcPts val="0"/>
              </a:spcAft>
              <a:buClr>
                <a:schemeClr val="dk1"/>
              </a:buClr>
              <a:buSzPts val="1100"/>
              <a:buFont typeface="Arial"/>
              <a:buNone/>
            </a:pPr>
            <a:r>
              <a:rPr lang="tr-TR"/>
              <a:t>Scrum Master, etkinliğin gerçekleşmesini ve katılımcıların amacını anlamasını sağlar. </a:t>
            </a:r>
            <a:endParaRPr/>
          </a:p>
          <a:p>
            <a:pPr marL="0" lvl="0" indent="0" algn="l" rtl="0">
              <a:lnSpc>
                <a:spcPct val="100000"/>
              </a:lnSpc>
              <a:spcBef>
                <a:spcPts val="0"/>
              </a:spcBef>
              <a:spcAft>
                <a:spcPts val="0"/>
              </a:spcAft>
              <a:buClr>
                <a:schemeClr val="dk1"/>
              </a:buClr>
              <a:buSzPts val="1100"/>
              <a:buFont typeface="Arial"/>
              <a:buNone/>
            </a:pPr>
            <a:r>
              <a:rPr lang="tr-TR"/>
              <a:t>Scrum Master, Scrum Takımına onu zaman çerçevesi içinde tutmayı öğretir. </a:t>
            </a:r>
            <a:endParaRPr/>
          </a:p>
          <a:p>
            <a:pPr marL="0" lvl="0" indent="0" algn="l" rtl="0">
              <a:lnSpc>
                <a:spcPct val="100000"/>
              </a:lnSpc>
              <a:spcBef>
                <a:spcPts val="0"/>
              </a:spcBef>
              <a:spcAft>
                <a:spcPts val="0"/>
              </a:spcAft>
              <a:buClr>
                <a:schemeClr val="dk1"/>
              </a:buClr>
              <a:buSzPts val="1100"/>
              <a:buFont typeface="Arial"/>
              <a:buNone/>
            </a:pPr>
            <a:r>
              <a:rPr lang="tr-TR"/>
              <a:t>Sprint Planning aşağıdakilere yanıt verir:• </a:t>
            </a:r>
            <a:endParaRPr/>
          </a:p>
          <a:p>
            <a:pPr marL="0" lvl="0" indent="0" algn="l" rtl="0">
              <a:lnSpc>
                <a:spcPct val="100000"/>
              </a:lnSpc>
              <a:spcBef>
                <a:spcPts val="0"/>
              </a:spcBef>
              <a:spcAft>
                <a:spcPts val="0"/>
              </a:spcAft>
              <a:buClr>
                <a:schemeClr val="dk1"/>
              </a:buClr>
              <a:buSzPts val="1100"/>
              <a:buFont typeface="Arial"/>
              <a:buNone/>
            </a:pPr>
            <a:r>
              <a:rPr lang="tr-TR"/>
              <a:t>Birinci Konu: Yaklaşan Sprint'ten kaynaklanan Ürün Parçasında neler teslim edilebilir? Bu Sprint'te neler yapılabilir?•</a:t>
            </a:r>
            <a:endParaRPr/>
          </a:p>
          <a:p>
            <a:pPr marL="0" lvl="0" indent="0" algn="l" rtl="0">
              <a:lnSpc>
                <a:spcPct val="100000"/>
              </a:lnSpc>
              <a:spcBef>
                <a:spcPts val="0"/>
              </a:spcBef>
              <a:spcAft>
                <a:spcPts val="0"/>
              </a:spcAft>
              <a:buClr>
                <a:schemeClr val="dk1"/>
              </a:buClr>
              <a:buSzPts val="1100"/>
              <a:buFont typeface="Arial"/>
              <a:buNone/>
            </a:pPr>
            <a:r>
              <a:rPr lang="tr-TR"/>
              <a:t> İkinci Konu: Ürün Parçasını teslim etmek için gereken iş nasıl başarılacak? Seçilen iş nasıl yapılacak?</a:t>
            </a:r>
            <a:endParaRPr/>
          </a:p>
          <a:p>
            <a:pPr marL="0" lvl="0" indent="0" algn="l" rtl="0">
              <a:lnSpc>
                <a:spcPct val="100000"/>
              </a:lnSpc>
              <a:spcBef>
                <a:spcPts val="0"/>
              </a:spcBef>
              <a:spcAft>
                <a:spcPts val="0"/>
              </a:spcAft>
              <a:buClr>
                <a:schemeClr val="dk1"/>
              </a:buClr>
              <a:buSzPts val="1100"/>
              <a:buFont typeface="Arial"/>
              <a:buNone/>
            </a:pPr>
            <a:r>
              <a:rPr lang="tr-TR"/>
              <a:t>Sprint Planlamanın sonunda Geliştirme Takımı, Ürün Sahibine ve Scrum Master'a Sprint Hedefini gerçekleştirmek ve beklenen Ürün Parçasını yaratmak için kendi kendini organize eden bir takım olarak nasıl çalışmayı planladığını açıklayabilmelidir.</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Lets see one by one;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The work to be performed in the Sprint is planned at the Sprint Planning. This plan is created by the collaborative work of the entire Scrum Team.</a:t>
            </a:r>
            <a:endParaRPr/>
          </a:p>
          <a:p>
            <a:pPr marL="0" lvl="0" indent="0" algn="l" rtl="0">
              <a:lnSpc>
                <a:spcPct val="100000"/>
              </a:lnSpc>
              <a:spcBef>
                <a:spcPts val="0"/>
              </a:spcBef>
              <a:spcAft>
                <a:spcPts val="0"/>
              </a:spcAft>
              <a:buClr>
                <a:schemeClr val="dk1"/>
              </a:buClr>
              <a:buSzPts val="1100"/>
              <a:buFont typeface="Arial"/>
              <a:buNone/>
            </a:pPr>
            <a:r>
              <a:rPr lang="tr-TR"/>
              <a:t>Sprint Planning is time-boxed to a maximum of eight hours for a one-month Sprint. For shorter Sprints, the event is usually shorter. The Scrum Master ensures that the event takes place and that attendants understand its purpose. The Scrum Master teaches the Scrum Team to keep it within the time-box.</a:t>
            </a:r>
            <a:endParaRPr/>
          </a:p>
          <a:p>
            <a:pPr marL="0" lvl="0" indent="0" algn="l" rtl="0">
              <a:lnSpc>
                <a:spcPct val="100000"/>
              </a:lnSpc>
              <a:spcBef>
                <a:spcPts val="0"/>
              </a:spcBef>
              <a:spcAft>
                <a:spcPts val="0"/>
              </a:spcAft>
              <a:buClr>
                <a:schemeClr val="dk1"/>
              </a:buClr>
              <a:buSzPts val="1100"/>
              <a:buFont typeface="Arial"/>
              <a:buNone/>
            </a:pPr>
            <a:r>
              <a:rPr lang="tr-TR"/>
              <a:t>Sprint Planning answers the following:</a:t>
            </a:r>
            <a:endParaRPr/>
          </a:p>
          <a:p>
            <a:pPr marL="0" lvl="0" indent="0" algn="l" rtl="0">
              <a:lnSpc>
                <a:spcPct val="100000"/>
              </a:lnSpc>
              <a:spcBef>
                <a:spcPts val="0"/>
              </a:spcBef>
              <a:spcAft>
                <a:spcPts val="0"/>
              </a:spcAft>
              <a:buClr>
                <a:schemeClr val="dk1"/>
              </a:buClr>
              <a:buSzPts val="1100"/>
              <a:buFont typeface="Arial"/>
              <a:buNone/>
            </a:pPr>
            <a:r>
              <a:rPr lang="tr-TR"/>
              <a:t>• </a:t>
            </a:r>
            <a:r>
              <a:rPr lang="tr-TR">
                <a:solidFill>
                  <a:schemeClr val="dk1"/>
                </a:solidFill>
              </a:rPr>
              <a:t>Topic One: </a:t>
            </a:r>
            <a:r>
              <a:rPr lang="tr-TR"/>
              <a:t>What can be delivered in the Increment resulting from the upcoming Sprint? What can be done this Sprint?</a:t>
            </a:r>
            <a:endParaRPr/>
          </a:p>
          <a:p>
            <a:pPr marL="0" lvl="0" indent="0" algn="l" rtl="0">
              <a:lnSpc>
                <a:spcPct val="100000"/>
              </a:lnSpc>
              <a:spcBef>
                <a:spcPts val="0"/>
              </a:spcBef>
              <a:spcAft>
                <a:spcPts val="0"/>
              </a:spcAft>
              <a:buSzPts val="1400"/>
              <a:buNone/>
            </a:pPr>
            <a:r>
              <a:rPr lang="tr-TR"/>
              <a:t>• Topic Two: How will the work needed to deliver the Increment be achieved? How will the chosen work get done?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By the end of the Sprint Planning, the Development Team should be able to explain to the Product Owner and Scrum Master how it intends to work as a self-organizing team to accomplish the Sprint Goal and create the anticipated Increment.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00"/>
              <a:t>1-Ana nokta, yazılımın erken ve sürekli teslimat ile </a:t>
            </a:r>
            <a:r>
              <a:rPr lang="tr-TR" sz="1400" b="1"/>
              <a:t>müşteriyi memnun etmek</a:t>
            </a:r>
            <a:r>
              <a:rPr lang="tr-TR" sz="1400"/>
              <a:t>tir.</a:t>
            </a:r>
            <a:endParaRPr/>
          </a:p>
          <a:p>
            <a:pPr marL="0" lvl="0" indent="0" algn="l" rtl="0">
              <a:lnSpc>
                <a:spcPct val="100000"/>
              </a:lnSpc>
              <a:spcBef>
                <a:spcPts val="0"/>
              </a:spcBef>
              <a:spcAft>
                <a:spcPts val="0"/>
              </a:spcAft>
              <a:buSzPts val="1400"/>
              <a:buNone/>
            </a:pPr>
            <a:r>
              <a:rPr lang="tr-TR" sz="1400"/>
              <a:t>2-Geç olsa bile </a:t>
            </a:r>
            <a:r>
              <a:rPr lang="tr-TR" sz="1400" b="1"/>
              <a:t>değişen gereksinimleri memnuniyetle karşılayın</a:t>
            </a:r>
            <a:r>
              <a:rPr lang="tr-TR" sz="1400"/>
              <a:t>. </a:t>
            </a:r>
            <a:endParaRPr/>
          </a:p>
          <a:p>
            <a:pPr marL="0" lvl="0" indent="0" algn="l" rtl="0">
              <a:lnSpc>
                <a:spcPct val="100000"/>
              </a:lnSpc>
              <a:spcBef>
                <a:spcPts val="0"/>
              </a:spcBef>
              <a:spcAft>
                <a:spcPts val="0"/>
              </a:spcAft>
              <a:buSzPts val="1400"/>
              <a:buNone/>
            </a:pPr>
            <a:r>
              <a:rPr lang="tr-TR" sz="1400"/>
              <a:t>3-</a:t>
            </a:r>
            <a:r>
              <a:rPr lang="tr-TR" sz="1400" b="1"/>
              <a:t>Çalışan</a:t>
            </a:r>
            <a:r>
              <a:rPr lang="tr-TR" sz="1400"/>
              <a:t> yazılımları </a:t>
            </a:r>
            <a:r>
              <a:rPr lang="tr-TR" sz="1400" b="1"/>
              <a:t>sık sık teslim edin </a:t>
            </a:r>
            <a:r>
              <a:rPr lang="tr-TR" sz="1400"/>
              <a:t>(birkaç haftadan birkaç aya kadar, daha kısa zaman ölçeğini tercih edin.)</a:t>
            </a:r>
            <a:endParaRPr/>
          </a:p>
          <a:p>
            <a:pPr marL="0" lvl="0" indent="0" algn="l" rtl="0">
              <a:lnSpc>
                <a:spcPct val="100000"/>
              </a:lnSpc>
              <a:spcBef>
                <a:spcPts val="0"/>
              </a:spcBef>
              <a:spcAft>
                <a:spcPts val="0"/>
              </a:spcAft>
              <a:buSzPts val="1400"/>
              <a:buNone/>
            </a:pPr>
            <a:r>
              <a:rPr lang="tr-TR" sz="1400"/>
              <a:t>4-İş adamları ve geliştiriciler projede </a:t>
            </a:r>
            <a:r>
              <a:rPr lang="tr-TR" sz="1400" b="1"/>
              <a:t>birlikte çalışmalıdır</a:t>
            </a:r>
            <a:r>
              <a:rPr lang="tr-TR" sz="1400"/>
              <a:t>.</a:t>
            </a:r>
            <a:endParaRPr/>
          </a:p>
          <a:p>
            <a:pPr marL="0" lvl="0" indent="0" algn="just" rtl="0">
              <a:lnSpc>
                <a:spcPct val="100000"/>
              </a:lnSpc>
              <a:spcBef>
                <a:spcPts val="0"/>
              </a:spcBef>
              <a:spcAft>
                <a:spcPts val="0"/>
              </a:spcAft>
              <a:buSzPts val="1400"/>
              <a:buNone/>
            </a:pPr>
            <a:r>
              <a:rPr lang="tr-TR" sz="1400">
                <a:solidFill>
                  <a:schemeClr val="dk1"/>
                </a:solidFill>
              </a:rPr>
              <a:t>5. Motive olmuş bireylerle projeler oluşturun. İhtiyaç duydukları </a:t>
            </a:r>
            <a:r>
              <a:rPr lang="tr-TR" sz="1400" b="1">
                <a:solidFill>
                  <a:schemeClr val="dk1"/>
                </a:solidFill>
              </a:rPr>
              <a:t>desteği verin </a:t>
            </a:r>
            <a:r>
              <a:rPr lang="tr-TR" sz="1400">
                <a:solidFill>
                  <a:schemeClr val="dk1"/>
                </a:solidFill>
              </a:rPr>
              <a:t>ve işi tamamlamaları için onlara </a:t>
            </a:r>
            <a:r>
              <a:rPr lang="tr-TR" sz="1400" b="1">
                <a:solidFill>
                  <a:schemeClr val="dk1"/>
                </a:solidFill>
              </a:rPr>
              <a:t>güvenin</a:t>
            </a:r>
            <a:r>
              <a:rPr lang="tr-TR" sz="1400">
                <a:solidFill>
                  <a:schemeClr val="dk1"/>
                </a:solidFill>
              </a:rPr>
              <a:t>.</a:t>
            </a:r>
            <a:endParaRPr/>
          </a:p>
          <a:p>
            <a:pPr marL="0" lvl="0" indent="0" algn="l" rtl="0">
              <a:lnSpc>
                <a:spcPct val="100000"/>
              </a:lnSpc>
              <a:spcBef>
                <a:spcPts val="0"/>
              </a:spcBef>
              <a:spcAft>
                <a:spcPts val="0"/>
              </a:spcAft>
              <a:buSzPts val="1400"/>
              <a:buNone/>
            </a:pPr>
            <a:r>
              <a:rPr lang="tr-TR" sz="1400">
                <a:solidFill>
                  <a:schemeClr val="dk1"/>
                </a:solidFill>
              </a:rPr>
              <a:t>6. Bir geliştirme ekibine ve içinde bilgi aktarmanın en verimli ve etkili yöntemi </a:t>
            </a:r>
            <a:r>
              <a:rPr lang="tr-TR" sz="1400" b="1">
                <a:solidFill>
                  <a:schemeClr val="dk1"/>
                </a:solidFill>
              </a:rPr>
              <a:t>yüz yüze görüşmedir</a:t>
            </a:r>
            <a:r>
              <a:rPr lang="tr-TR" sz="1400">
                <a:solidFill>
                  <a:schemeClr val="dk1"/>
                </a:solidFill>
              </a:rPr>
              <a:t>.</a:t>
            </a:r>
            <a:endParaRPr/>
          </a:p>
          <a:p>
            <a:pPr marL="0" lvl="0" indent="0" algn="l" rtl="0">
              <a:lnSpc>
                <a:spcPct val="100000"/>
              </a:lnSpc>
              <a:spcBef>
                <a:spcPts val="0"/>
              </a:spcBef>
              <a:spcAft>
                <a:spcPts val="0"/>
              </a:spcAft>
              <a:buSzPts val="1400"/>
              <a:buNone/>
            </a:pPr>
            <a:r>
              <a:rPr lang="tr-TR" sz="1400">
                <a:solidFill>
                  <a:schemeClr val="dk1"/>
                </a:solidFill>
              </a:rPr>
              <a:t>7. </a:t>
            </a:r>
            <a:r>
              <a:rPr lang="tr-TR" sz="1400" b="1">
                <a:solidFill>
                  <a:schemeClr val="dk1"/>
                </a:solidFill>
              </a:rPr>
              <a:t>Çalışan yazılım</a:t>
            </a:r>
            <a:r>
              <a:rPr lang="tr-TR" sz="1400">
                <a:solidFill>
                  <a:schemeClr val="dk1"/>
                </a:solidFill>
              </a:rPr>
              <a:t>, ilerlemenin birincil ölçüsüdür. “Çalışan yazılım, son kullanıcıya değer sağlayan, test edilmiş bir yazılımdır. </a:t>
            </a:r>
            <a:endParaRPr/>
          </a:p>
          <a:p>
            <a:pPr marL="0" lvl="0" indent="0" algn="l" rtl="0">
              <a:lnSpc>
                <a:spcPct val="100000"/>
              </a:lnSpc>
              <a:spcBef>
                <a:spcPts val="0"/>
              </a:spcBef>
              <a:spcAft>
                <a:spcPts val="0"/>
              </a:spcAft>
              <a:buSzPts val="1400"/>
              <a:buNone/>
            </a:pPr>
            <a:r>
              <a:rPr lang="tr-TR" sz="1400">
                <a:solidFill>
                  <a:schemeClr val="dk1"/>
                </a:solidFill>
              </a:rPr>
              <a:t>8. Agile süreçler sürdürülebilir kalkınmayı teşvik eder. </a:t>
            </a:r>
            <a:r>
              <a:rPr lang="tr-TR" sz="1400" b="1">
                <a:solidFill>
                  <a:schemeClr val="dk1"/>
                </a:solidFill>
              </a:rPr>
              <a:t>Sabit bir tempoyu sürdürebilmelidirler</a:t>
            </a:r>
            <a:r>
              <a:rPr lang="tr-TR" sz="1400">
                <a:solidFill>
                  <a:schemeClr val="dk1"/>
                </a:solidFill>
              </a:rPr>
              <a:t>.</a:t>
            </a:r>
            <a:endParaRPr/>
          </a:p>
          <a:p>
            <a:pPr marL="0" lvl="0" indent="0" algn="l" rtl="0">
              <a:lnSpc>
                <a:spcPct val="100000"/>
              </a:lnSpc>
              <a:spcBef>
                <a:spcPts val="0"/>
              </a:spcBef>
              <a:spcAft>
                <a:spcPts val="0"/>
              </a:spcAft>
              <a:buClr>
                <a:schemeClr val="dk1"/>
              </a:buClr>
              <a:buSzPts val="1100"/>
              <a:buFont typeface="Arial"/>
              <a:buNone/>
            </a:pPr>
            <a:r>
              <a:rPr lang="tr-TR" sz="1400">
                <a:solidFill>
                  <a:schemeClr val="dk1"/>
                </a:solidFill>
              </a:rPr>
              <a:t>9. Teknik mükemmelliğe ve iyi tasarıma verilen sürekli dikkat, çevikliği artırır.</a:t>
            </a:r>
            <a:endParaRPr/>
          </a:p>
          <a:p>
            <a:pPr marL="0" lvl="0" indent="0" algn="l" rtl="0">
              <a:lnSpc>
                <a:spcPct val="100000"/>
              </a:lnSpc>
              <a:spcBef>
                <a:spcPts val="0"/>
              </a:spcBef>
              <a:spcAft>
                <a:spcPts val="0"/>
              </a:spcAft>
              <a:buClr>
                <a:schemeClr val="dk1"/>
              </a:buClr>
              <a:buSzPts val="1100"/>
              <a:buFont typeface="Arial"/>
              <a:buNone/>
            </a:pPr>
            <a:r>
              <a:rPr lang="tr-TR" sz="1400">
                <a:solidFill>
                  <a:schemeClr val="dk1"/>
                </a:solidFill>
              </a:rPr>
              <a:t>10. Sadelik - yapılmayan iş miktarını azamiye çıkarma sanatı - esastır..</a:t>
            </a:r>
            <a:endParaRPr/>
          </a:p>
          <a:p>
            <a:pPr marL="0" lvl="0" indent="0" algn="l" rtl="0">
              <a:lnSpc>
                <a:spcPct val="100000"/>
              </a:lnSpc>
              <a:spcBef>
                <a:spcPts val="0"/>
              </a:spcBef>
              <a:spcAft>
                <a:spcPts val="0"/>
              </a:spcAft>
              <a:buClr>
                <a:schemeClr val="dk1"/>
              </a:buClr>
              <a:buSzPts val="1100"/>
              <a:buFont typeface="Arial"/>
              <a:buNone/>
            </a:pPr>
            <a:r>
              <a:rPr lang="tr-TR" sz="1400">
                <a:solidFill>
                  <a:schemeClr val="dk1"/>
                </a:solidFill>
              </a:rPr>
              <a:t>Sadeliği bir sanat olarak adlandırdılar. minimum enerji ve maksimum iş diye bir kanun vardır.</a:t>
            </a:r>
            <a:endParaRPr/>
          </a:p>
          <a:p>
            <a:pPr marL="0" lvl="0" indent="0" algn="l" rtl="0">
              <a:lnSpc>
                <a:spcPct val="100000"/>
              </a:lnSpc>
              <a:spcBef>
                <a:spcPts val="0"/>
              </a:spcBef>
              <a:spcAft>
                <a:spcPts val="0"/>
              </a:spcAft>
              <a:buClr>
                <a:schemeClr val="dk1"/>
              </a:buClr>
              <a:buSzPts val="1100"/>
              <a:buFont typeface="Arial"/>
              <a:buNone/>
            </a:pPr>
            <a:r>
              <a:rPr lang="tr-TR" sz="1400">
                <a:solidFill>
                  <a:schemeClr val="dk1"/>
                </a:solidFill>
              </a:rPr>
              <a:t>Bir proje var ve yapılacaklar listesini yapıyorsun ve 100 tane yapılacak şey var. Projelerin sonunda 100 adet bitmiş olacak. İşi basit tutarsanız ve aynı projeyi 50 işlemle yaparsanız, başka 50 şey yapmanıza gerek kalmaz. Yani bu yapılmayan işi maksimize etmek mi?</a:t>
            </a:r>
            <a:endParaRPr/>
          </a:p>
          <a:p>
            <a:pPr marL="0" lvl="0" indent="0" algn="l" rtl="0">
              <a:lnSpc>
                <a:spcPct val="100000"/>
              </a:lnSpc>
              <a:spcBef>
                <a:spcPts val="0"/>
              </a:spcBef>
              <a:spcAft>
                <a:spcPts val="0"/>
              </a:spcAft>
              <a:buClr>
                <a:schemeClr val="dk1"/>
              </a:buClr>
              <a:buSzPts val="1100"/>
              <a:buFont typeface="Arial"/>
              <a:buNone/>
            </a:pPr>
            <a:r>
              <a:rPr lang="tr-TR" sz="1400">
                <a:solidFill>
                  <a:schemeClr val="dk1"/>
                </a:solidFill>
              </a:rPr>
              <a:t>Aslında son iki ilke birbirini tamamlar. </a:t>
            </a:r>
            <a:endParaRPr/>
          </a:p>
          <a:p>
            <a:pPr marL="0" lvl="0" indent="0" algn="l" rtl="0">
              <a:lnSpc>
                <a:spcPct val="100000"/>
              </a:lnSpc>
              <a:spcBef>
                <a:spcPts val="0"/>
              </a:spcBef>
              <a:spcAft>
                <a:spcPts val="0"/>
              </a:spcAft>
              <a:buClr>
                <a:schemeClr val="dk1"/>
              </a:buClr>
              <a:buSzPts val="1100"/>
              <a:buFont typeface="Arial"/>
              <a:buNone/>
            </a:pPr>
            <a:r>
              <a:rPr lang="tr-TR" sz="1400">
                <a:solidFill>
                  <a:schemeClr val="dk1"/>
                </a:solidFill>
              </a:rPr>
              <a:t>11. En iyi iş kendi kendini organize eden ekiplerden gelir.</a:t>
            </a:r>
            <a:endParaRPr/>
          </a:p>
          <a:p>
            <a:pPr marL="0" lvl="0" indent="0" algn="l" rtl="0">
              <a:lnSpc>
                <a:spcPct val="100000"/>
              </a:lnSpc>
              <a:spcBef>
                <a:spcPts val="0"/>
              </a:spcBef>
              <a:spcAft>
                <a:spcPts val="0"/>
              </a:spcAft>
              <a:buClr>
                <a:schemeClr val="dk1"/>
              </a:buClr>
              <a:buSzPts val="1100"/>
              <a:buFont typeface="Arial"/>
              <a:buNone/>
            </a:pPr>
            <a:r>
              <a:rPr lang="tr-TR" sz="1400">
                <a:solidFill>
                  <a:schemeClr val="dk1"/>
                </a:solidFill>
              </a:rPr>
              <a:t>12. Düzenli aralıklarla ekip, nasıl daha etkili olmak için akort eder ve ayarlar davranışını buna göre yapar.</a:t>
            </a:r>
            <a:endParaRPr/>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r>
              <a:rPr lang="tr-TR" sz="1400"/>
              <a:t>Here is the summary of 12 principles in one slide:</a:t>
            </a:r>
            <a:endParaRPr sz="1400">
              <a:solidFill>
                <a:srgbClr val="000000"/>
              </a:solidFill>
            </a:endParaRPr>
          </a:p>
          <a:p>
            <a:pPr marL="342900" lvl="0" indent="-342900" algn="l" rtl="0">
              <a:lnSpc>
                <a:spcPct val="100000"/>
              </a:lnSpc>
              <a:spcBef>
                <a:spcPts val="0"/>
              </a:spcBef>
              <a:spcAft>
                <a:spcPts val="0"/>
              </a:spcAft>
              <a:buSzPts val="1400"/>
              <a:buFont typeface="Arial"/>
              <a:buAutoNum type="arabicPeriod"/>
            </a:pPr>
            <a:r>
              <a:rPr lang="tr-TR" sz="1400" b="0" i="0" u="none" strike="noStrike" cap="none">
                <a:solidFill>
                  <a:schemeClr val="dk1"/>
                </a:solidFill>
                <a:latin typeface="Arial"/>
                <a:ea typeface="Arial"/>
                <a:cs typeface="Arial"/>
                <a:sym typeface="Arial"/>
              </a:rPr>
              <a:t>Main point is to satisfy the customer with early and continuous delivery of  software.</a:t>
            </a:r>
            <a:endParaRPr sz="1400" b="0" i="0" u="none" strike="noStrike" cap="none">
              <a:solidFill>
                <a:schemeClr val="dk1"/>
              </a:solidFill>
              <a:latin typeface="Arial"/>
              <a:ea typeface="Arial"/>
              <a:cs typeface="Arial"/>
              <a:sym typeface="Arial"/>
            </a:endParaRPr>
          </a:p>
          <a:p>
            <a:pPr marL="342900" lvl="0" indent="-342900" algn="l" rtl="0">
              <a:lnSpc>
                <a:spcPct val="100000"/>
              </a:lnSpc>
              <a:spcBef>
                <a:spcPts val="0"/>
              </a:spcBef>
              <a:spcAft>
                <a:spcPts val="0"/>
              </a:spcAft>
              <a:buSzPts val="1400"/>
              <a:buFont typeface="Arial"/>
              <a:buAutoNum type="arabicPeriod"/>
            </a:pPr>
            <a:r>
              <a:rPr lang="tr-TR" sz="1400"/>
              <a:t>Welcome changing requirements, even late in development.</a:t>
            </a:r>
            <a:endParaRPr sz="1400"/>
          </a:p>
          <a:p>
            <a:pPr marL="342900" lvl="0" indent="-342900" algn="l" rtl="0">
              <a:lnSpc>
                <a:spcPct val="100000"/>
              </a:lnSpc>
              <a:spcBef>
                <a:spcPts val="0"/>
              </a:spcBef>
              <a:spcAft>
                <a:spcPts val="0"/>
              </a:spcAft>
              <a:buSzPts val="1400"/>
              <a:buFont typeface="Arial"/>
              <a:buAutoNum type="arabicPeriod"/>
            </a:pPr>
            <a:r>
              <a:rPr lang="tr-TR" sz="1400"/>
              <a:t>Deliver working software frequently, (from a couple of weeks to a couple of months, with a preference to the shorter timescale.)</a:t>
            </a:r>
            <a:endParaRPr sz="1400"/>
          </a:p>
          <a:p>
            <a:pPr marL="342900" lvl="0" indent="-342900" algn="l" rtl="0">
              <a:lnSpc>
                <a:spcPct val="100000"/>
              </a:lnSpc>
              <a:spcBef>
                <a:spcPts val="0"/>
              </a:spcBef>
              <a:spcAft>
                <a:spcPts val="0"/>
              </a:spcAft>
              <a:buSzPts val="1400"/>
              <a:buFont typeface="Arial"/>
              <a:buAutoNum type="arabicPeriod"/>
            </a:pPr>
            <a:r>
              <a:rPr lang="tr-TR" sz="1400"/>
              <a:t>Business people and developers must work together in the project.</a:t>
            </a:r>
            <a:endParaRPr sz="1400"/>
          </a:p>
          <a:p>
            <a:pPr marL="342900" lvl="0" indent="-342900" algn="l" rtl="0">
              <a:lnSpc>
                <a:spcPct val="100000"/>
              </a:lnSpc>
              <a:spcBef>
                <a:spcPts val="0"/>
              </a:spcBef>
              <a:spcAft>
                <a:spcPts val="0"/>
              </a:spcAft>
              <a:buSzPts val="1400"/>
              <a:buFont typeface="Arial"/>
              <a:buAutoNum type="arabicPeriod"/>
            </a:pPr>
            <a:r>
              <a:rPr lang="tr-TR" sz="1400" b="0" i="0" u="none" strike="noStrike" cap="none">
                <a:solidFill>
                  <a:schemeClr val="dk1"/>
                </a:solidFill>
                <a:latin typeface="Arial"/>
                <a:ea typeface="Arial"/>
                <a:cs typeface="Arial"/>
                <a:sym typeface="Arial"/>
              </a:rPr>
              <a:t>Build projects with  motivated individuals. Give support they need, and trust them to get the job done.</a:t>
            </a:r>
            <a:endParaRPr/>
          </a:p>
          <a:p>
            <a:pPr marL="342900" lvl="0" indent="-342900" algn="l" rtl="0">
              <a:lnSpc>
                <a:spcPct val="100000"/>
              </a:lnSpc>
              <a:spcBef>
                <a:spcPts val="0"/>
              </a:spcBef>
              <a:spcAft>
                <a:spcPts val="0"/>
              </a:spcAft>
              <a:buSzPts val="1400"/>
              <a:buFont typeface="Arial"/>
              <a:buAutoNum type="arabicPeriod"/>
            </a:pPr>
            <a:r>
              <a:rPr lang="tr-TR" sz="1400" b="0" i="0" u="none" strike="noStrike" cap="none">
                <a:solidFill>
                  <a:schemeClr val="dk1"/>
                </a:solidFill>
                <a:latin typeface="Arial"/>
                <a:ea typeface="Arial"/>
                <a:cs typeface="Arial"/>
                <a:sym typeface="Arial"/>
              </a:rPr>
              <a:t>The most efficient and effective method of conveying information to and within a development team is face-to-face conversation.</a:t>
            </a:r>
            <a:endParaRPr/>
          </a:p>
          <a:p>
            <a:pPr marL="342900" lvl="0" indent="-342900" algn="l" rtl="0">
              <a:lnSpc>
                <a:spcPct val="100000"/>
              </a:lnSpc>
              <a:spcBef>
                <a:spcPts val="0"/>
              </a:spcBef>
              <a:spcAft>
                <a:spcPts val="0"/>
              </a:spcAft>
              <a:buSzPts val="1400"/>
              <a:buFont typeface="Arial"/>
              <a:buAutoNum type="arabicPeriod"/>
            </a:pPr>
            <a:r>
              <a:rPr lang="tr-TR" sz="1400" b="0" i="0" u="none" strike="noStrike" cap="none">
                <a:solidFill>
                  <a:schemeClr val="dk1"/>
                </a:solidFill>
                <a:latin typeface="Arial"/>
                <a:ea typeface="Arial"/>
                <a:cs typeface="Arial"/>
                <a:sym typeface="Arial"/>
              </a:rPr>
              <a:t>Working software is the primary measure of progress.“Working software is a tested software that delivers value to the end-user, </a:t>
            </a:r>
            <a:r>
              <a:rPr lang="tr-TR" sz="1400">
                <a:solidFill>
                  <a:srgbClr val="202124"/>
                </a:solidFill>
                <a:highlight>
                  <a:srgbClr val="FFFFFF"/>
                </a:highlight>
              </a:rPr>
              <a:t>In other words, working software is a software which is fully integrated, tested, and ready to be shipped to customers </a:t>
            </a:r>
            <a:endParaRPr sz="1400">
              <a:solidFill>
                <a:schemeClr val="dk1"/>
              </a:solidFill>
              <a:highlight>
                <a:srgbClr val="FFFFFF"/>
              </a:highlight>
            </a:endParaRPr>
          </a:p>
          <a:p>
            <a:pPr marL="342900" lvl="0" indent="-342900" algn="l" rtl="0">
              <a:lnSpc>
                <a:spcPct val="100000"/>
              </a:lnSpc>
              <a:spcBef>
                <a:spcPts val="0"/>
              </a:spcBef>
              <a:spcAft>
                <a:spcPts val="0"/>
              </a:spcAft>
              <a:buSzPts val="1400"/>
              <a:buFont typeface="Arial"/>
              <a:buAutoNum type="arabicPeriod"/>
            </a:pPr>
            <a:r>
              <a:rPr lang="tr-TR" sz="1400">
                <a:solidFill>
                  <a:schemeClr val="dk1"/>
                </a:solidFill>
              </a:rPr>
              <a:t>Agile processes promote sustainable development. They should be able to maintain a constant pace. I want to discuss that point why do you think a constant pace is important? </a:t>
            </a:r>
            <a:endParaRPr/>
          </a:p>
          <a:p>
            <a:pPr marL="342900" lvl="0" indent="-342900" algn="l" rtl="0">
              <a:lnSpc>
                <a:spcPct val="100000"/>
              </a:lnSpc>
              <a:spcBef>
                <a:spcPts val="0"/>
              </a:spcBef>
              <a:spcAft>
                <a:spcPts val="0"/>
              </a:spcAft>
              <a:buSzPts val="1400"/>
              <a:buFont typeface="Arial"/>
              <a:buAutoNum type="arabicPeriod"/>
            </a:pPr>
            <a:r>
              <a:rPr lang="tr-TR" sz="1400">
                <a:solidFill>
                  <a:schemeClr val="dk1"/>
                </a:solidFill>
              </a:rPr>
              <a:t>Continuous attention to technical excellence and good design enhances agility.</a:t>
            </a:r>
            <a:r>
              <a:rPr lang="tr-TR" sz="1400">
                <a:solidFill>
                  <a:srgbClr val="202124"/>
                </a:solidFill>
                <a:highlight>
                  <a:srgbClr val="FFFFFF"/>
                </a:highlight>
              </a:rPr>
              <a:t>Goals of agility are;  to </a:t>
            </a:r>
            <a:r>
              <a:rPr lang="tr-TR" sz="1400" b="1">
                <a:solidFill>
                  <a:srgbClr val="202124"/>
                </a:solidFill>
                <a:highlight>
                  <a:srgbClr val="FFFFFF"/>
                </a:highlight>
              </a:rPr>
              <a:t> deliver software of higher quality, </a:t>
            </a:r>
            <a:r>
              <a:rPr lang="tr-TR" sz="1400">
                <a:solidFill>
                  <a:srgbClr val="202124"/>
                </a:solidFill>
                <a:highlight>
                  <a:srgbClr val="FFFFFF"/>
                </a:highlight>
              </a:rPr>
              <a:t>with a higher acceptance to end-users </a:t>
            </a:r>
            <a:endParaRPr sz="1400">
              <a:solidFill>
                <a:schemeClr val="dk1"/>
              </a:solidFill>
            </a:endParaRPr>
          </a:p>
          <a:p>
            <a:pPr marL="342900" lvl="0" indent="-342900" algn="l" rtl="0">
              <a:lnSpc>
                <a:spcPct val="100000"/>
              </a:lnSpc>
              <a:spcBef>
                <a:spcPts val="0"/>
              </a:spcBef>
              <a:spcAft>
                <a:spcPts val="0"/>
              </a:spcAft>
              <a:buSzPts val="1400"/>
              <a:buFont typeface="Arial"/>
              <a:buAutoNum type="arabicPeriod"/>
            </a:pPr>
            <a:r>
              <a:rPr lang="tr-TR" sz="1400">
                <a:solidFill>
                  <a:schemeClr val="dk1"/>
                </a:solidFill>
              </a:rPr>
              <a:t>Simplicity--the art of maximizing the amount of work not done--is essential. In my opinion this is the most important principle. They called the simplicity as an art. Lets discuss this one. What do you understand from the art of maximazing the amount of work not done? I think this is about entropy. In thermodynamics second law there is a law says minimum energy and maksimum work. There is a project and you are making the list of to do’s and there are  100 to do’s. At the end of the projects you will have a 100 dones. If you keep work simple and make the same project with 50 dones you dont have to do other 50 things. So this is maximazing the work not-done?</a:t>
            </a:r>
            <a:endParaRPr/>
          </a:p>
          <a:p>
            <a:pPr marL="342900" lvl="0" indent="-342900" algn="l" rtl="0">
              <a:lnSpc>
                <a:spcPct val="100000"/>
              </a:lnSpc>
              <a:spcBef>
                <a:spcPts val="0"/>
              </a:spcBef>
              <a:spcAft>
                <a:spcPts val="0"/>
              </a:spcAft>
              <a:buSzPts val="1400"/>
              <a:buFont typeface="Arial"/>
              <a:buAutoNum type="arabicPeriod"/>
            </a:pPr>
            <a:r>
              <a:rPr lang="tr-TR" sz="1400">
                <a:solidFill>
                  <a:schemeClr val="dk1"/>
                </a:solidFill>
              </a:rPr>
              <a:t>Actually the last two principles completes each other.</a:t>
            </a:r>
            <a:endParaRPr/>
          </a:p>
          <a:p>
            <a:pPr marL="342900" lvl="0" indent="-342900" algn="l" rtl="0">
              <a:lnSpc>
                <a:spcPct val="100000"/>
              </a:lnSpc>
              <a:spcBef>
                <a:spcPts val="0"/>
              </a:spcBef>
              <a:spcAft>
                <a:spcPts val="0"/>
              </a:spcAft>
              <a:buSzPts val="1400"/>
              <a:buFont typeface="Arial"/>
              <a:buAutoNum type="arabicPeriod"/>
            </a:pPr>
            <a:r>
              <a:rPr lang="tr-TR" sz="1400">
                <a:solidFill>
                  <a:srgbClr val="3A3F50"/>
                </a:solidFill>
              </a:rPr>
              <a:t>The best work comes from self-organizing teams.and the teams </a:t>
            </a:r>
            <a:r>
              <a:rPr lang="tr-TR" sz="1400">
                <a:solidFill>
                  <a:schemeClr val="dk1"/>
                </a:solidFill>
              </a:rPr>
              <a:t> At regular intervals, the team have to think about how to become more effective, they need to make self criticism and take feedbacks.</a:t>
            </a:r>
            <a:endParaRPr sz="1400"/>
          </a:p>
          <a:p>
            <a:pPr marL="482600" lvl="0" indent="-254000" algn="l" rtl="0">
              <a:lnSpc>
                <a:spcPct val="100000"/>
              </a:lnSpc>
              <a:spcBef>
                <a:spcPts val="0"/>
              </a:spcBef>
              <a:spcAft>
                <a:spcPts val="0"/>
              </a:spcAft>
              <a:buSzPts val="1400"/>
              <a:buFont typeface="Arial"/>
              <a:buNone/>
            </a:pPr>
            <a:endParaRPr sz="1400"/>
          </a:p>
          <a:p>
            <a:pPr marL="0" lvl="0" indent="0" algn="l" rtl="0">
              <a:lnSpc>
                <a:spcPct val="100000"/>
              </a:lnSpc>
              <a:spcBef>
                <a:spcPts val="120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4" name="Google Shape;1404;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PO, Scrum master ve geliştirme ekibi dahil tüm ekipler bu toplantıya katılır.</a:t>
            </a:r>
            <a:endParaRPr/>
          </a:p>
          <a:p>
            <a:pPr marL="0" lvl="0" indent="0" algn="l" rtl="0">
              <a:lnSpc>
                <a:spcPct val="100000"/>
              </a:lnSpc>
              <a:spcBef>
                <a:spcPts val="0"/>
              </a:spcBef>
              <a:spcAft>
                <a:spcPts val="0"/>
              </a:spcAft>
              <a:buSzPts val="1400"/>
              <a:buNone/>
            </a:pPr>
            <a:r>
              <a:rPr lang="tr-TR"/>
              <a:t>Ürün sahibi, mevcut ürün biriktirme listesini sunar ve teorik olarak ekip üyelerinin sprint biriktirme listesi sorunlarına karar vermesi gereken ekipten gelen soruları yanıtlar.</a:t>
            </a:r>
            <a:endParaRPr/>
          </a:p>
          <a:p>
            <a:pPr marL="0" lvl="0" indent="0" algn="l" rtl="0">
              <a:lnSpc>
                <a:spcPct val="100000"/>
              </a:lnSpc>
              <a:spcBef>
                <a:spcPts val="0"/>
              </a:spcBef>
              <a:spcAft>
                <a:spcPts val="0"/>
              </a:spcAft>
              <a:buSzPts val="1400"/>
              <a:buNone/>
            </a:pPr>
            <a:r>
              <a:rPr lang="tr-TR"/>
              <a:t>Gerçekte ve Genel olarak, PO, sprint planlama oturumları sırasında ürün biriktirme listesinden hangi kullanıcı hikayelerinin seçilmesi gerektiğine karar verir.</a:t>
            </a:r>
            <a:endParaRPr/>
          </a:p>
          <a:p>
            <a:pPr marL="0" lvl="0" indent="0" algn="l" rtl="0">
              <a:lnSpc>
                <a:spcPct val="100000"/>
              </a:lnSpc>
              <a:spcBef>
                <a:spcPts val="0"/>
              </a:spcBef>
              <a:spcAft>
                <a:spcPts val="0"/>
              </a:spcAft>
              <a:buSzPts val="1400"/>
              <a:buNone/>
            </a:pPr>
            <a:r>
              <a:rPr lang="tr-TR"/>
              <a:t>Peki sonunda Sprint Planlama Toplantısının çıktısı nedir?</a:t>
            </a:r>
            <a:endParaRPr/>
          </a:p>
          <a:p>
            <a:pPr marL="0" lvl="0" indent="0" algn="l" rtl="0">
              <a:lnSpc>
                <a:spcPct val="100000"/>
              </a:lnSpc>
              <a:spcBef>
                <a:spcPts val="0"/>
              </a:spcBef>
              <a:spcAft>
                <a:spcPts val="0"/>
              </a:spcAft>
              <a:buSzPts val="1400"/>
              <a:buNone/>
            </a:pPr>
            <a:r>
              <a:rPr lang="tr-TR"/>
              <a:t>Sprint İş Listesi</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All team including PO, Scrum master and development team attend to </a:t>
            </a:r>
            <a:r>
              <a:rPr lang="tr-TR">
                <a:solidFill>
                  <a:schemeClr val="dk1"/>
                </a:solidFill>
              </a:rPr>
              <a:t>this meeting </a:t>
            </a:r>
            <a:endParaRPr>
              <a:solidFill>
                <a:schemeClr val="dk1"/>
              </a:solidFill>
            </a:endParaRPr>
          </a:p>
          <a:p>
            <a:pPr marL="0" lvl="0" indent="0" algn="l" rtl="0">
              <a:lnSpc>
                <a:spcPct val="100000"/>
              </a:lnSpc>
              <a:spcBef>
                <a:spcPts val="0"/>
              </a:spcBef>
              <a:spcAft>
                <a:spcPts val="0"/>
              </a:spcAft>
              <a:buSzPts val="1400"/>
              <a:buNone/>
            </a:pPr>
            <a:r>
              <a:rPr lang="tr-TR" sz="1600">
                <a:solidFill>
                  <a:srgbClr val="1C2B39"/>
                </a:solidFill>
                <a:highlight>
                  <a:srgbClr val="F0F0F0"/>
                </a:highlight>
              </a:rPr>
              <a:t>The product owner presents the current product backlog and  answers any questions from the team </a:t>
            </a:r>
            <a:r>
              <a:rPr lang="tr-TR" sz="1350">
                <a:solidFill>
                  <a:srgbClr val="545454"/>
                </a:solidFill>
                <a:highlight>
                  <a:schemeClr val="lt1"/>
                </a:highlight>
              </a:rPr>
              <a:t>in theory team members should decide the sprint backlog issues.</a:t>
            </a:r>
            <a:endParaRPr sz="1600">
              <a:solidFill>
                <a:srgbClr val="1C2B39"/>
              </a:solidFill>
              <a:highlight>
                <a:srgbClr val="F0F0F0"/>
              </a:highlight>
            </a:endParaRPr>
          </a:p>
          <a:p>
            <a:pPr marL="0" lvl="0" indent="0" algn="l" rtl="0">
              <a:lnSpc>
                <a:spcPct val="100000"/>
              </a:lnSpc>
              <a:spcBef>
                <a:spcPts val="0"/>
              </a:spcBef>
              <a:spcAft>
                <a:spcPts val="0"/>
              </a:spcAft>
              <a:buSzPts val="1400"/>
              <a:buNone/>
            </a:pPr>
            <a:r>
              <a:rPr lang="tr-TR" sz="1350">
                <a:solidFill>
                  <a:srgbClr val="545454"/>
                </a:solidFill>
                <a:highlight>
                  <a:srgbClr val="FFFFFF"/>
                </a:highlight>
              </a:rPr>
              <a:t>In reality and Generally, the PO decides which user stories should be selected from the product backlog during the sprint planning sessions.</a:t>
            </a:r>
            <a:endParaRPr sz="1350">
              <a:solidFill>
                <a:srgbClr val="545454"/>
              </a:solidFill>
              <a:highlight>
                <a:srgbClr val="FFFFFF"/>
              </a:highlight>
            </a:endParaRPr>
          </a:p>
          <a:p>
            <a:pPr marL="0" lvl="0" indent="0" algn="l" rtl="0">
              <a:lnSpc>
                <a:spcPct val="100000"/>
              </a:lnSpc>
              <a:spcBef>
                <a:spcPts val="0"/>
              </a:spcBef>
              <a:spcAft>
                <a:spcPts val="0"/>
              </a:spcAft>
              <a:buSzPts val="1400"/>
              <a:buNone/>
            </a:pPr>
            <a:r>
              <a:rPr lang="tr-TR" sz="1350">
                <a:solidFill>
                  <a:srgbClr val="545454"/>
                </a:solidFill>
                <a:highlight>
                  <a:srgbClr val="FFFFFF"/>
                </a:highlight>
              </a:rPr>
              <a:t>So at the end what is the output of Sprint Planning Meeting?</a:t>
            </a:r>
            <a:endParaRPr sz="1350">
              <a:solidFill>
                <a:srgbClr val="545454"/>
              </a:solidFill>
              <a:highlight>
                <a:srgbClr val="FFFFFF"/>
              </a:highlight>
            </a:endParaRPr>
          </a:p>
          <a:p>
            <a:pPr marL="0" lvl="0" indent="0" algn="l" rtl="0">
              <a:lnSpc>
                <a:spcPct val="100000"/>
              </a:lnSpc>
              <a:spcBef>
                <a:spcPts val="0"/>
              </a:spcBef>
              <a:spcAft>
                <a:spcPts val="0"/>
              </a:spcAft>
              <a:buSzPts val="1400"/>
              <a:buNone/>
            </a:pPr>
            <a:endParaRPr sz="1350">
              <a:solidFill>
                <a:srgbClr val="545454"/>
              </a:solidFill>
              <a:highlight>
                <a:srgbClr val="FFFFFF"/>
              </a:highlight>
            </a:endParaRPr>
          </a:p>
          <a:p>
            <a:pPr marL="0" lvl="0" indent="0" algn="l" rtl="0">
              <a:lnSpc>
                <a:spcPct val="100000"/>
              </a:lnSpc>
              <a:spcBef>
                <a:spcPts val="0"/>
              </a:spcBef>
              <a:spcAft>
                <a:spcPts val="0"/>
              </a:spcAft>
              <a:buSzPts val="1400"/>
              <a:buNone/>
            </a:pPr>
            <a:r>
              <a:rPr lang="tr-TR" sz="1350">
                <a:solidFill>
                  <a:srgbClr val="545454"/>
                </a:solidFill>
                <a:highlight>
                  <a:srgbClr val="FFFFFF"/>
                </a:highlight>
              </a:rPr>
              <a:t>Sprint Backlog </a:t>
            </a:r>
            <a:endParaRPr sz="1350">
              <a:solidFill>
                <a:srgbClr val="545454"/>
              </a:solidFill>
              <a:highlight>
                <a:srgbClr val="FFFFFF"/>
              </a:highlight>
            </a:endParaRPr>
          </a:p>
          <a:p>
            <a:pPr marL="0" lvl="0" indent="0" algn="l" rtl="0">
              <a:lnSpc>
                <a:spcPct val="100000"/>
              </a:lnSpc>
              <a:spcBef>
                <a:spcPts val="0"/>
              </a:spcBef>
              <a:spcAft>
                <a:spcPts val="0"/>
              </a:spcAft>
              <a:buSzPts val="1400"/>
              <a:buNone/>
            </a:pPr>
            <a:endParaRPr sz="1350">
              <a:solidFill>
                <a:srgbClr val="545454"/>
              </a:solidFill>
              <a:highlight>
                <a:srgbClr val="FFFFFF"/>
              </a:highlight>
            </a:endParaRPr>
          </a:p>
          <a:p>
            <a:pPr marL="0" lvl="0" indent="0" algn="l" rtl="0">
              <a:lnSpc>
                <a:spcPct val="100000"/>
              </a:lnSpc>
              <a:spcBef>
                <a:spcPts val="0"/>
              </a:spcBef>
              <a:spcAft>
                <a:spcPts val="0"/>
              </a:spcAft>
              <a:buSzPts val="1400"/>
              <a:buNone/>
            </a:pPr>
            <a:endParaRPr sz="1600">
              <a:solidFill>
                <a:srgbClr val="1C2B39"/>
              </a:solidFill>
              <a:highlight>
                <a:srgbClr val="F0F0F0"/>
              </a:highlight>
            </a:endParaRPr>
          </a:p>
          <a:p>
            <a:pPr marL="0" lvl="0" indent="0" algn="l" rtl="0">
              <a:lnSpc>
                <a:spcPct val="100000"/>
              </a:lnSpc>
              <a:spcBef>
                <a:spcPts val="0"/>
              </a:spcBef>
              <a:spcAft>
                <a:spcPts val="0"/>
              </a:spcAft>
              <a:buSzPts val="1400"/>
              <a:buNone/>
            </a:pPr>
            <a:endParaRPr sz="1600">
              <a:solidFill>
                <a:srgbClr val="1C2B39"/>
              </a:solidFill>
              <a:highlight>
                <a:srgbClr val="F0F0F0"/>
              </a:highlight>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2" name="Google Shape;1412;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a:t>Here comes the Daily stand up meeting</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0" name="Google Shape;1420;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****Düzenle</a:t>
            </a:r>
            <a:endParaRPr/>
          </a:p>
          <a:p>
            <a:pPr marL="0" lvl="0" indent="0" algn="l" rtl="0">
              <a:lnSpc>
                <a:spcPct val="100000"/>
              </a:lnSpc>
              <a:spcBef>
                <a:spcPts val="0"/>
              </a:spcBef>
              <a:spcAft>
                <a:spcPts val="0"/>
              </a:spcAft>
              <a:buSzPts val="1400"/>
              <a:buNone/>
            </a:pPr>
            <a:r>
              <a:rPr lang="tr-TR"/>
              <a:t>Bazı Geliştirme Takımları soruları kullanacak, bazıları ise daha fazla tartışmaya dayalı olacaktır. </a:t>
            </a:r>
            <a:endParaRPr/>
          </a:p>
          <a:p>
            <a:pPr marL="0" lvl="0" indent="0" algn="l" rtl="0">
              <a:lnSpc>
                <a:spcPct val="100000"/>
              </a:lnSpc>
              <a:spcBef>
                <a:spcPts val="0"/>
              </a:spcBef>
              <a:spcAft>
                <a:spcPts val="0"/>
              </a:spcAft>
              <a:buSzPts val="1400"/>
              <a:buNone/>
            </a:pPr>
            <a:r>
              <a:rPr lang="tr-TR"/>
              <a:t>İşte nelerin kullanılabileceğine dair bir örnek:</a:t>
            </a:r>
            <a:endParaRPr/>
          </a:p>
          <a:p>
            <a:pPr marL="0" lvl="0" indent="0" algn="l" rtl="0">
              <a:lnSpc>
                <a:spcPct val="100000"/>
              </a:lnSpc>
              <a:spcBef>
                <a:spcPts val="0"/>
              </a:spcBef>
              <a:spcAft>
                <a:spcPts val="0"/>
              </a:spcAft>
              <a:buSzPts val="1400"/>
              <a:buNone/>
            </a:pPr>
            <a:r>
              <a:rPr lang="tr-TR"/>
              <a:t>•</a:t>
            </a:r>
            <a:endParaRPr/>
          </a:p>
          <a:p>
            <a:pPr marL="0" lvl="0" indent="0" algn="l" rtl="0">
              <a:lnSpc>
                <a:spcPct val="100000"/>
              </a:lnSpc>
              <a:spcBef>
                <a:spcPts val="0"/>
              </a:spcBef>
              <a:spcAft>
                <a:spcPts val="0"/>
              </a:spcAft>
              <a:buSzPts val="1400"/>
              <a:buNone/>
            </a:pPr>
            <a:r>
              <a:rPr lang="tr-TR"/>
              <a:t>Dün Geliştirme Takımının Sprint Hedefine ulaşmasına yardımcı olacak ne yaptım?• </a:t>
            </a:r>
            <a:endParaRPr/>
          </a:p>
          <a:p>
            <a:pPr marL="0" lvl="0" indent="0" algn="l" rtl="0">
              <a:lnSpc>
                <a:spcPct val="100000"/>
              </a:lnSpc>
              <a:spcBef>
                <a:spcPts val="0"/>
              </a:spcBef>
              <a:spcAft>
                <a:spcPts val="0"/>
              </a:spcAft>
              <a:buSzPts val="1400"/>
              <a:buNone/>
            </a:pPr>
            <a:r>
              <a:rPr lang="tr-TR"/>
              <a:t>Geliştirme Takımının Sprint Hedefine ulaşmasına yardımcı olmak için bugün ne yapacağım? • </a:t>
            </a:r>
            <a:endParaRPr/>
          </a:p>
          <a:p>
            <a:pPr marL="0" lvl="0" indent="0" algn="l" rtl="0">
              <a:lnSpc>
                <a:spcPct val="100000"/>
              </a:lnSpc>
              <a:spcBef>
                <a:spcPts val="0"/>
              </a:spcBef>
              <a:spcAft>
                <a:spcPts val="0"/>
              </a:spcAft>
              <a:buSzPts val="1400"/>
              <a:buNone/>
            </a:pPr>
            <a:r>
              <a:rPr lang="tr-TR"/>
              <a:t>Beni veya Geliştirme Takımı'nı Sprint Hedefine ulaşmaktan alıkoyan herhangi bir engel görüyor muyum? </a:t>
            </a:r>
            <a:endParaRPr/>
          </a:p>
          <a:p>
            <a:pPr marL="0" lvl="0" indent="0" algn="l" rtl="0">
              <a:lnSpc>
                <a:spcPct val="100000"/>
              </a:lnSpc>
              <a:spcBef>
                <a:spcPts val="0"/>
              </a:spcBef>
              <a:spcAft>
                <a:spcPts val="0"/>
              </a:spcAft>
              <a:buSzPts val="1400"/>
              <a:buNone/>
            </a:pPr>
            <a:r>
              <a:rPr lang="tr-TR"/>
              <a:t>Geliştirme Takımı veya takım üyeleri, detaylı tartışmalar için veya Sprint'in geri kalanını uyarlamak veya yeniden planlamak için genellikle Günlük Scrum'dan hemen sonra toplanır. </a:t>
            </a:r>
            <a:endParaRPr/>
          </a:p>
          <a:p>
            <a:pPr marL="0" lvl="0" indent="0" algn="l" rtl="0">
              <a:lnSpc>
                <a:spcPct val="100000"/>
              </a:lnSpc>
              <a:spcBef>
                <a:spcPts val="0"/>
              </a:spcBef>
              <a:spcAft>
                <a:spcPts val="0"/>
              </a:spcAft>
              <a:buSzPts val="1400"/>
              <a:buNone/>
            </a:pPr>
            <a:r>
              <a:rPr lang="tr-TR"/>
              <a:t>Scrum Master, Geliştirme Takımının toplantı yapmasını sağlar, </a:t>
            </a:r>
            <a:endParaRPr/>
          </a:p>
          <a:p>
            <a:pPr marL="0" lvl="0" indent="0" algn="l" rtl="0">
              <a:lnSpc>
                <a:spcPct val="100000"/>
              </a:lnSpc>
              <a:spcBef>
                <a:spcPts val="0"/>
              </a:spcBef>
              <a:spcAft>
                <a:spcPts val="0"/>
              </a:spcAft>
              <a:buSzPts val="1400"/>
              <a:buNone/>
            </a:pPr>
            <a:r>
              <a:rPr lang="tr-TR"/>
              <a:t>ancak Geliştirme Takımı Günlük Scrum'ı yürütmekten sorumludur.</a:t>
            </a:r>
            <a:endParaRPr/>
          </a:p>
          <a:p>
            <a:pPr marL="0" lvl="0" indent="0" algn="l" rtl="0">
              <a:lnSpc>
                <a:spcPct val="100000"/>
              </a:lnSpc>
              <a:spcBef>
                <a:spcPts val="0"/>
              </a:spcBef>
              <a:spcAft>
                <a:spcPts val="0"/>
              </a:spcAft>
              <a:buSzPts val="1400"/>
              <a:buNone/>
            </a:pPr>
            <a:r>
              <a:rPr lang="tr-TR"/>
              <a:t>Scrum Master, Geliştirme Takımına Günlük Scrum'ı 15 dakikalık zaman aralığı içinde tutmayı öğretir. </a:t>
            </a:r>
            <a:endParaRPr/>
          </a:p>
          <a:p>
            <a:pPr marL="0" lvl="0" indent="0" algn="l" rtl="0">
              <a:lnSpc>
                <a:spcPct val="100000"/>
              </a:lnSpc>
              <a:spcBef>
                <a:spcPts val="0"/>
              </a:spcBef>
              <a:spcAft>
                <a:spcPts val="0"/>
              </a:spcAft>
              <a:buSzPts val="1400"/>
              <a:buNone/>
            </a:pPr>
            <a:r>
              <a:rPr lang="tr-TR"/>
              <a:t>Günlük Scrum, Geliştirme Takımı için dahili bir toplantıdır.</a:t>
            </a:r>
            <a:endParaRPr/>
          </a:p>
          <a:p>
            <a:pPr marL="0" lvl="0" indent="0" algn="l" rtl="0">
              <a:lnSpc>
                <a:spcPct val="100000"/>
              </a:lnSpc>
              <a:spcBef>
                <a:spcPts val="0"/>
              </a:spcBef>
              <a:spcAft>
                <a:spcPts val="0"/>
              </a:spcAft>
              <a:buSzPts val="1400"/>
              <a:buNone/>
            </a:pPr>
            <a:r>
              <a:rPr lang="tr-TR"/>
              <a:t>Başkaları varsa, Scrum Master toplantıyı bozmamalarını sağlar. </a:t>
            </a:r>
            <a:endParaRPr/>
          </a:p>
          <a:p>
            <a:pPr marL="0" lvl="0" indent="0" algn="l" rtl="0">
              <a:lnSpc>
                <a:spcPct val="100000"/>
              </a:lnSpc>
              <a:spcBef>
                <a:spcPts val="0"/>
              </a:spcBef>
              <a:spcAft>
                <a:spcPts val="0"/>
              </a:spcAft>
              <a:buSzPts val="1400"/>
              <a:buNone/>
            </a:pPr>
            <a:r>
              <a:rPr lang="tr-TR"/>
              <a:t>Günlük Scrum'lar iletişimi iyileştirir, </a:t>
            </a:r>
            <a:endParaRPr/>
          </a:p>
          <a:p>
            <a:pPr marL="0" lvl="0" indent="0" algn="l" rtl="0">
              <a:lnSpc>
                <a:spcPct val="100000"/>
              </a:lnSpc>
              <a:spcBef>
                <a:spcPts val="0"/>
              </a:spcBef>
              <a:spcAft>
                <a:spcPts val="0"/>
              </a:spcAft>
              <a:buSzPts val="1400"/>
              <a:buNone/>
            </a:pPr>
            <a:r>
              <a:rPr lang="tr-TR"/>
              <a:t>diğer toplantıları ortadan kaldırır, kaldırılması için geliştirmenin önündeki engelleri belirler, </a:t>
            </a:r>
            <a:endParaRPr/>
          </a:p>
          <a:p>
            <a:pPr marL="0" lvl="0" indent="0" algn="l" rtl="0">
              <a:lnSpc>
                <a:spcPct val="100000"/>
              </a:lnSpc>
              <a:spcBef>
                <a:spcPts val="0"/>
              </a:spcBef>
              <a:spcAft>
                <a:spcPts val="0"/>
              </a:spcAft>
              <a:buSzPts val="1400"/>
              <a:buNone/>
            </a:pPr>
            <a:r>
              <a:rPr lang="tr-TR"/>
              <a:t>hızlı karar vermeyi vurgular ve teşvik eder ve</a:t>
            </a:r>
            <a:endParaRPr/>
          </a:p>
          <a:p>
            <a:pPr marL="0" lvl="0" indent="0" algn="l" rtl="0">
              <a:lnSpc>
                <a:spcPct val="100000"/>
              </a:lnSpc>
              <a:spcBef>
                <a:spcPts val="0"/>
              </a:spcBef>
              <a:spcAft>
                <a:spcPts val="0"/>
              </a:spcAft>
              <a:buSzPts val="1400"/>
              <a:buNone/>
            </a:pPr>
            <a:r>
              <a:rPr lang="tr-TR"/>
              <a:t> Geliştirme Takımının bilgi seviyesini iyileştirir. </a:t>
            </a:r>
            <a:endParaRPr/>
          </a:p>
          <a:p>
            <a:pPr marL="0" lvl="0" indent="0" algn="l" rtl="0">
              <a:lnSpc>
                <a:spcPct val="100000"/>
              </a:lnSpc>
              <a:spcBef>
                <a:spcPts val="0"/>
              </a:spcBef>
              <a:spcAft>
                <a:spcPts val="0"/>
              </a:spcAft>
              <a:buSzPts val="1400"/>
              <a:buNone/>
            </a:pPr>
            <a:r>
              <a:rPr lang="tr-TR"/>
              <a:t>Bu önemli bir denetleme ve uyarlama toplantısıdır.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Each member of the Development Teams answers those questions, </a:t>
            </a:r>
            <a:endParaRPr/>
          </a:p>
          <a:p>
            <a:pPr marL="0" lvl="0" indent="0" algn="l" rtl="0">
              <a:lnSpc>
                <a:spcPct val="100000"/>
              </a:lnSpc>
              <a:spcBef>
                <a:spcPts val="0"/>
              </a:spcBef>
              <a:spcAft>
                <a:spcPts val="0"/>
              </a:spcAft>
              <a:buSzPts val="1400"/>
              <a:buNone/>
            </a:pPr>
            <a:r>
              <a:rPr lang="tr-TR"/>
              <a:t>(from slides)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r>
              <a:rPr lang="tr-TR">
                <a:solidFill>
                  <a:schemeClr val="dk1"/>
                </a:solidFill>
              </a:rPr>
              <a:t>the Development Team is responsible for conducting the Daily Scrum. </a:t>
            </a:r>
            <a:endParaRPr/>
          </a:p>
          <a:p>
            <a:pPr marL="0" lvl="0" indent="0" algn="l" rtl="0">
              <a:lnSpc>
                <a:spcPct val="100000"/>
              </a:lnSpc>
              <a:spcBef>
                <a:spcPts val="0"/>
              </a:spcBef>
              <a:spcAft>
                <a:spcPts val="0"/>
              </a:spcAft>
              <a:buSzPts val="1400"/>
              <a:buNone/>
            </a:pPr>
            <a:r>
              <a:rPr lang="tr-TR"/>
              <a:t>The Scrum Master ensures that the Development Team has the meeting,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It is not mandatory for the scrum master to attend the meeting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 The Daily Scrum is an internal meeting for the Development Team. </a:t>
            </a:r>
            <a:endParaRPr/>
          </a:p>
          <a:p>
            <a:pPr marL="0" lvl="0" indent="0" algn="l" rtl="0">
              <a:lnSpc>
                <a:spcPct val="100000"/>
              </a:lnSpc>
              <a:spcBef>
                <a:spcPts val="0"/>
              </a:spcBef>
              <a:spcAft>
                <a:spcPts val="0"/>
              </a:spcAft>
              <a:buSzPts val="1400"/>
              <a:buNone/>
            </a:pPr>
            <a:r>
              <a:rPr lang="tr-TR"/>
              <a:t>If others are present,for example Product owner, </a:t>
            </a:r>
            <a:endParaRPr/>
          </a:p>
          <a:p>
            <a:pPr marL="0" lvl="0" indent="0" algn="l" rtl="0">
              <a:lnSpc>
                <a:spcPct val="100000"/>
              </a:lnSpc>
              <a:spcBef>
                <a:spcPts val="0"/>
              </a:spcBef>
              <a:spcAft>
                <a:spcPts val="0"/>
              </a:spcAft>
              <a:buSzPts val="1400"/>
              <a:buNone/>
            </a:pPr>
            <a:r>
              <a:rPr lang="tr-TR"/>
              <a:t> the Scrum Master ensures that they do not disrupt the meeting.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 Daily Stand-up meeting  improves communication and collaboration between the team members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Some Development Teams will use questions, some will be more discussion based. </a:t>
            </a:r>
            <a:endParaRPr/>
          </a:p>
          <a:p>
            <a:pPr marL="0" lvl="0" indent="0" algn="l" rtl="0">
              <a:lnSpc>
                <a:spcPct val="100000"/>
              </a:lnSpc>
              <a:spcBef>
                <a:spcPts val="0"/>
              </a:spcBef>
              <a:spcAft>
                <a:spcPts val="0"/>
              </a:spcAft>
              <a:buSzPts val="1400"/>
              <a:buNone/>
            </a:pPr>
            <a:r>
              <a:rPr lang="tr-TR"/>
              <a:t>Here is an example of what might be used: </a:t>
            </a:r>
            <a:endParaRPr/>
          </a:p>
          <a:p>
            <a:pPr marL="0" lvl="0" indent="0" algn="l" rtl="0">
              <a:lnSpc>
                <a:spcPct val="100000"/>
              </a:lnSpc>
              <a:spcBef>
                <a:spcPts val="0"/>
              </a:spcBef>
              <a:spcAft>
                <a:spcPts val="0"/>
              </a:spcAft>
              <a:buSzPts val="1400"/>
              <a:buNone/>
            </a:pPr>
            <a:r>
              <a:rPr lang="tr-TR"/>
              <a:t>• What did I do yesterday that helped the Development Team meet the Sprint Goal? </a:t>
            </a:r>
            <a:endParaRPr/>
          </a:p>
          <a:p>
            <a:pPr marL="0" lvl="0" indent="0" algn="l" rtl="0">
              <a:lnSpc>
                <a:spcPct val="100000"/>
              </a:lnSpc>
              <a:spcBef>
                <a:spcPts val="0"/>
              </a:spcBef>
              <a:spcAft>
                <a:spcPts val="0"/>
              </a:spcAft>
              <a:buSzPts val="1400"/>
              <a:buNone/>
            </a:pPr>
            <a:r>
              <a:rPr lang="tr-TR"/>
              <a:t>• What will I do today to help the Development Team meet the Sprint Goal?</a:t>
            </a:r>
            <a:endParaRPr/>
          </a:p>
          <a:p>
            <a:pPr marL="0" lvl="0" indent="0" algn="l" rtl="0">
              <a:lnSpc>
                <a:spcPct val="100000"/>
              </a:lnSpc>
              <a:spcBef>
                <a:spcPts val="0"/>
              </a:spcBef>
              <a:spcAft>
                <a:spcPts val="0"/>
              </a:spcAft>
              <a:buSzPts val="1400"/>
              <a:buNone/>
            </a:pPr>
            <a:r>
              <a:rPr lang="tr-TR"/>
              <a:t>• Do I see any impediment that prevents me or the Development Team from meeting the Sprint Goal?</a:t>
            </a:r>
            <a:endParaRPr/>
          </a:p>
          <a:p>
            <a:pPr marL="0" lvl="0" indent="0" algn="l" rtl="0">
              <a:lnSpc>
                <a:spcPct val="100000"/>
              </a:lnSpc>
              <a:spcBef>
                <a:spcPts val="0"/>
              </a:spcBef>
              <a:spcAft>
                <a:spcPts val="0"/>
              </a:spcAft>
              <a:buSzPts val="1400"/>
              <a:buNone/>
            </a:pPr>
            <a:r>
              <a:rPr lang="tr-TR"/>
              <a:t>The Development Team or team members often meet immediately after the Daily Scrum for detailed discussions, or to adapt, or replan, the rest of the Sprint’s work. </a:t>
            </a:r>
            <a:endParaRPr/>
          </a:p>
          <a:p>
            <a:pPr marL="0" lvl="0" indent="0" algn="l" rtl="0">
              <a:lnSpc>
                <a:spcPct val="100000"/>
              </a:lnSpc>
              <a:spcBef>
                <a:spcPts val="0"/>
              </a:spcBef>
              <a:spcAft>
                <a:spcPts val="0"/>
              </a:spcAft>
              <a:buSzPts val="1400"/>
              <a:buNone/>
            </a:pPr>
            <a:r>
              <a:rPr lang="tr-TR"/>
              <a:t>The Scrum Master ensures that the Development Team has the meeting, but the Development Team is responsible for conducting the Daily Scrum. </a:t>
            </a:r>
            <a:endParaRPr/>
          </a:p>
          <a:p>
            <a:pPr marL="0" lvl="0" indent="0" algn="l" rtl="0">
              <a:lnSpc>
                <a:spcPct val="100000"/>
              </a:lnSpc>
              <a:spcBef>
                <a:spcPts val="0"/>
              </a:spcBef>
              <a:spcAft>
                <a:spcPts val="0"/>
              </a:spcAft>
              <a:buSzPts val="1400"/>
              <a:buNone/>
            </a:pPr>
            <a:r>
              <a:rPr lang="tr-TR"/>
              <a:t>The Scrum Master teaches the Development Team to keep the Daily Scrum within the 15-minute time-box.</a:t>
            </a:r>
            <a:endParaRPr/>
          </a:p>
          <a:p>
            <a:pPr marL="0" lvl="0" indent="0" algn="l" rtl="0">
              <a:lnSpc>
                <a:spcPct val="100000"/>
              </a:lnSpc>
              <a:spcBef>
                <a:spcPts val="0"/>
              </a:spcBef>
              <a:spcAft>
                <a:spcPts val="0"/>
              </a:spcAft>
              <a:buSzPts val="1400"/>
              <a:buNone/>
            </a:pPr>
            <a:r>
              <a:rPr lang="tr-TR"/>
              <a:t>The Daily Scrum is an internal meeting for the Development Team. </a:t>
            </a:r>
            <a:endParaRPr/>
          </a:p>
          <a:p>
            <a:pPr marL="0" lvl="0" indent="0" algn="l" rtl="0">
              <a:lnSpc>
                <a:spcPct val="100000"/>
              </a:lnSpc>
              <a:spcBef>
                <a:spcPts val="0"/>
              </a:spcBef>
              <a:spcAft>
                <a:spcPts val="0"/>
              </a:spcAft>
              <a:buSzPts val="1400"/>
              <a:buNone/>
            </a:pPr>
            <a:r>
              <a:rPr lang="tr-TR"/>
              <a:t>If others are present, the Scrum Master ensures that they do not disrupt the meeting.</a:t>
            </a:r>
            <a:endParaRPr/>
          </a:p>
          <a:p>
            <a:pPr marL="0" lvl="0" indent="0" algn="l" rtl="0">
              <a:lnSpc>
                <a:spcPct val="100000"/>
              </a:lnSpc>
              <a:spcBef>
                <a:spcPts val="0"/>
              </a:spcBef>
              <a:spcAft>
                <a:spcPts val="0"/>
              </a:spcAft>
              <a:buSzPts val="1400"/>
              <a:buNone/>
            </a:pPr>
            <a:r>
              <a:rPr lang="tr-TR"/>
              <a:t>Daily Scrums improve communications, eliminate other meetings, identify impediments to development for removal, highlight and promote quick decision-making, and improve the Development Team’s level of knowledge. This is a key inspect and adapt meeting.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 Daily Scrum is a 15-minute time-boxed event for the Development Team. </a:t>
            </a:r>
            <a:endParaRPr/>
          </a:p>
          <a:p>
            <a:pPr marL="0" lvl="0" indent="0" algn="l" rtl="0">
              <a:lnSpc>
                <a:spcPct val="100000"/>
              </a:lnSpc>
              <a:spcBef>
                <a:spcPts val="0"/>
              </a:spcBef>
              <a:spcAft>
                <a:spcPts val="0"/>
              </a:spcAft>
              <a:buSzPts val="1400"/>
              <a:buNone/>
            </a:pPr>
            <a:r>
              <a:rPr lang="tr-TR"/>
              <a:t>The Daily Scrum is held every day of the Sprint. </a:t>
            </a:r>
            <a:endParaRPr/>
          </a:p>
          <a:p>
            <a:pPr marL="0" lvl="0" indent="0" algn="l" rtl="0">
              <a:lnSpc>
                <a:spcPct val="100000"/>
              </a:lnSpc>
              <a:spcBef>
                <a:spcPts val="0"/>
              </a:spcBef>
              <a:spcAft>
                <a:spcPts val="0"/>
              </a:spcAft>
              <a:buSzPts val="1400"/>
              <a:buNone/>
            </a:pPr>
            <a:r>
              <a:rPr lang="tr-TR"/>
              <a:t>At it, the Development Team plans work for the next 24 hours. </a:t>
            </a:r>
            <a:endParaRPr/>
          </a:p>
          <a:p>
            <a:pPr marL="0" lvl="0" indent="0" algn="l" rtl="0">
              <a:lnSpc>
                <a:spcPct val="100000"/>
              </a:lnSpc>
              <a:spcBef>
                <a:spcPts val="0"/>
              </a:spcBef>
              <a:spcAft>
                <a:spcPts val="0"/>
              </a:spcAft>
              <a:buSzPts val="1400"/>
              <a:buNone/>
            </a:pPr>
            <a:r>
              <a:rPr lang="tr-TR"/>
              <a:t>This optimizes team collaboration and performance by inspecting the work since the last Daily Scrum and forecasting upcoming Sprint work. </a:t>
            </a:r>
            <a:endParaRPr/>
          </a:p>
          <a:p>
            <a:pPr marL="0" lvl="0" indent="0" algn="l" rtl="0">
              <a:lnSpc>
                <a:spcPct val="100000"/>
              </a:lnSpc>
              <a:spcBef>
                <a:spcPts val="0"/>
              </a:spcBef>
              <a:spcAft>
                <a:spcPts val="0"/>
              </a:spcAft>
              <a:buSzPts val="1400"/>
              <a:buNone/>
            </a:pPr>
            <a:r>
              <a:rPr lang="tr-TR"/>
              <a:t>The Daily Scrum is held at the same time and place each day to reduce complexity. </a:t>
            </a:r>
            <a:endParaRPr/>
          </a:p>
          <a:p>
            <a:pPr marL="0" lvl="0" indent="0" algn="l" rtl="0">
              <a:lnSpc>
                <a:spcPct val="100000"/>
              </a:lnSpc>
              <a:spcBef>
                <a:spcPts val="0"/>
              </a:spcBef>
              <a:spcAft>
                <a:spcPts val="0"/>
              </a:spcAft>
              <a:buSzPts val="1400"/>
              <a:buNone/>
            </a:pPr>
            <a:r>
              <a:rPr lang="tr-TR"/>
              <a:t>The Development Team uses the Daily Scrum to inspect progress toward the Sprint Goal and to inspect how progress is trending toward completing the work in the Sprint Backlog. </a:t>
            </a:r>
            <a:endParaRPr/>
          </a:p>
          <a:p>
            <a:pPr marL="0" lvl="0" indent="0" algn="l" rtl="0">
              <a:lnSpc>
                <a:spcPct val="100000"/>
              </a:lnSpc>
              <a:spcBef>
                <a:spcPts val="0"/>
              </a:spcBef>
              <a:spcAft>
                <a:spcPts val="0"/>
              </a:spcAft>
              <a:buSzPts val="1400"/>
              <a:buNone/>
            </a:pPr>
            <a:r>
              <a:rPr lang="tr-TR"/>
              <a:t>The Daily Scrum optimizes the probability that the Development Team will meet the Sprint Goal. Every day, the Development Team should understand how it intends to work together as a self-organizing team to accomplish the Sprint Goal and create the anticipated Increment by the end of the Sprint.</a:t>
            </a:r>
            <a:endParaRPr/>
          </a:p>
          <a:p>
            <a:pPr marL="0" lvl="0" indent="0" algn="l" rtl="0">
              <a:lnSpc>
                <a:spcPct val="100000"/>
              </a:lnSpc>
              <a:spcBef>
                <a:spcPts val="0"/>
              </a:spcBef>
              <a:spcAft>
                <a:spcPts val="0"/>
              </a:spcAft>
              <a:buSzPts val="1400"/>
              <a:buNone/>
            </a:pPr>
            <a:r>
              <a:rPr lang="tr-TR"/>
              <a:t> The structure of the meeting is set by the Development Team and can be conducted in different ways if it focuses on progress toward the Sprint Goal.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r>
              <a:rPr lang="tr-TR" sz="1200">
                <a:solidFill>
                  <a:srgbClr val="1C2B39"/>
                </a:solidFill>
                <a:highlight>
                  <a:srgbClr val="F0F0F0"/>
                </a:highlight>
              </a:rPr>
              <a:t>Lets see a template for scrum meeting:</a:t>
            </a:r>
            <a:endParaRPr/>
          </a:p>
          <a:p>
            <a:pPr marL="0" lvl="0" indent="0" algn="l" rtl="0">
              <a:lnSpc>
                <a:spcPct val="100000"/>
              </a:lnSpc>
              <a:spcBef>
                <a:spcPts val="0"/>
              </a:spcBef>
              <a:spcAft>
                <a:spcPts val="0"/>
              </a:spcAft>
              <a:buClr>
                <a:schemeClr val="dk1"/>
              </a:buClr>
              <a:buSzPts val="1100"/>
              <a:buFont typeface="Arial"/>
              <a:buNone/>
            </a:pPr>
            <a:r>
              <a:rPr lang="tr-TR" sz="1200" u="sng">
                <a:solidFill>
                  <a:schemeClr val="hlink"/>
                </a:solidFill>
                <a:highlight>
                  <a:srgbClr val="F0F0F0"/>
                </a:highlight>
                <a:hlinkClick r:id="rId3"/>
              </a:rPr>
              <a:t>https://docs.google.com/spreadsheets/d/1mBiXVmll-7Jdbjav9ed5K84Gq9xNxaym/edit#gid=1510226789</a:t>
            </a:r>
            <a:endParaRPr sz="1200">
              <a:solidFill>
                <a:srgbClr val="1C2B39"/>
              </a:solidFill>
              <a:highlight>
                <a:srgbClr val="F0F0F0"/>
              </a:highlight>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6" name="Google Shape;1436;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Development Team, B: Scrum Master, C: Development Team and Product Owner,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Daily Standup toplantısına mutlaka kimler katılmalı?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Geliştirme Ekibi mutlaka her gün Günlük Standup toplantısına katılmak zorundadır. </a:t>
            </a:r>
            <a:endParaRPr/>
          </a:p>
          <a:p>
            <a:pPr marL="0" lvl="0" indent="0" algn="l" rtl="0">
              <a:lnSpc>
                <a:spcPct val="100000"/>
              </a:lnSpc>
              <a:spcBef>
                <a:spcPts val="0"/>
              </a:spcBef>
              <a:spcAft>
                <a:spcPts val="0"/>
              </a:spcAft>
              <a:buSzPts val="1400"/>
              <a:buNone/>
            </a:pPr>
            <a:r>
              <a:rPr lang="tr-TR"/>
              <a:t>Toplantıya katılmak isteyen herkes davetlidir ancak katılması zorunlu değildir. </a:t>
            </a:r>
            <a:endParaRPr/>
          </a:p>
          <a:p>
            <a:pPr marL="0" lvl="0" indent="0" algn="l" rtl="0">
              <a:lnSpc>
                <a:spcPct val="100000"/>
              </a:lnSpc>
              <a:spcBef>
                <a:spcPts val="0"/>
              </a:spcBef>
              <a:spcAft>
                <a:spcPts val="0"/>
              </a:spcAft>
              <a:buSzPts val="1400"/>
              <a:buNone/>
            </a:pPr>
            <a:r>
              <a:rPr lang="tr-TR"/>
              <a:t>Geliştirme Ekibi dışında toplantıya katılanların güncelleme yapmasına veya katılmasına izin verilmez.</a:t>
            </a:r>
            <a:endParaRPr/>
          </a:p>
          <a:p>
            <a:pPr marL="0" lvl="0" indent="0" algn="l" rtl="0">
              <a:lnSpc>
                <a:spcPct val="100000"/>
              </a:lnSpc>
              <a:spcBef>
                <a:spcPts val="0"/>
              </a:spcBef>
              <a:spcAft>
                <a:spcPts val="0"/>
              </a:spcAft>
              <a:buSzPts val="1400"/>
              <a:buNone/>
            </a:pPr>
            <a:endParaRPr sz="1800">
              <a:solidFill>
                <a:srgbClr val="4A86E8"/>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SzPts val="1400"/>
              <a:buNone/>
            </a:pPr>
            <a:r>
              <a:rPr lang="tr-TR" sz="1800">
                <a:solidFill>
                  <a:srgbClr val="4A86E8"/>
                </a:solidFill>
                <a:latin typeface="Proxima Nova Semibold"/>
                <a:ea typeface="Proxima Nova Semibold"/>
                <a:cs typeface="Proxima Nova Semibold"/>
                <a:sym typeface="Proxima Nova Semibold"/>
              </a:rPr>
              <a:t>Who should necessarily attend the Daily Standup meeting?</a:t>
            </a:r>
            <a:endParaRPr sz="1800">
              <a:solidFill>
                <a:srgbClr val="4A86E8"/>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SzPts val="1400"/>
              <a:buNone/>
            </a:pPr>
            <a:endParaRPr sz="1800">
              <a:solidFill>
                <a:srgbClr val="4A86E8"/>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Clr>
                <a:schemeClr val="dk1"/>
              </a:buClr>
              <a:buSzPts val="1100"/>
              <a:buFont typeface="Arial"/>
              <a:buNone/>
            </a:pPr>
            <a:r>
              <a:rPr lang="tr-TR" sz="1200">
                <a:solidFill>
                  <a:srgbClr val="202124"/>
                </a:solidFill>
                <a:highlight>
                  <a:srgbClr val="FFFFFF"/>
                </a:highlight>
              </a:rPr>
              <a:t>The Development Team is </a:t>
            </a:r>
            <a:r>
              <a:rPr lang="tr-TR" sz="1200" b="1">
                <a:solidFill>
                  <a:srgbClr val="202124"/>
                </a:solidFill>
                <a:highlight>
                  <a:srgbClr val="FFFFFF"/>
                </a:highlight>
              </a:rPr>
              <a:t>necessarily</a:t>
            </a:r>
            <a:r>
              <a:rPr lang="tr-TR" sz="1200">
                <a:solidFill>
                  <a:srgbClr val="202124"/>
                </a:solidFill>
                <a:highlight>
                  <a:srgbClr val="FFFFFF"/>
                </a:highlight>
              </a:rPr>
              <a:t> required to </a:t>
            </a:r>
            <a:r>
              <a:rPr lang="tr-TR" sz="1200" b="1">
                <a:solidFill>
                  <a:srgbClr val="202124"/>
                </a:solidFill>
                <a:highlight>
                  <a:srgbClr val="FFFFFF"/>
                </a:highlight>
              </a:rPr>
              <a:t>attend the Daily Standup meeting</a:t>
            </a:r>
            <a:r>
              <a:rPr lang="tr-TR" sz="1200">
                <a:solidFill>
                  <a:srgbClr val="202124"/>
                </a:solidFill>
                <a:highlight>
                  <a:srgbClr val="FFFFFF"/>
                </a:highlight>
              </a:rPr>
              <a:t> every day. </a:t>
            </a:r>
            <a:endParaRPr/>
          </a:p>
          <a:p>
            <a:pPr marL="0" lvl="0" indent="0" algn="l" rtl="0">
              <a:lnSpc>
                <a:spcPct val="100000"/>
              </a:lnSpc>
              <a:spcBef>
                <a:spcPts val="0"/>
              </a:spcBef>
              <a:spcAft>
                <a:spcPts val="0"/>
              </a:spcAft>
              <a:buClr>
                <a:schemeClr val="dk1"/>
              </a:buClr>
              <a:buSzPts val="1100"/>
              <a:buFont typeface="Arial"/>
              <a:buNone/>
            </a:pPr>
            <a:r>
              <a:rPr lang="tr-TR" sz="1200">
                <a:solidFill>
                  <a:srgbClr val="202124"/>
                </a:solidFill>
                <a:highlight>
                  <a:srgbClr val="FFFFFF"/>
                </a:highlight>
              </a:rPr>
              <a:t>Anyone else who wishes to </a:t>
            </a:r>
            <a:r>
              <a:rPr lang="tr-TR" sz="1200" b="1">
                <a:solidFill>
                  <a:srgbClr val="202124"/>
                </a:solidFill>
                <a:highlight>
                  <a:srgbClr val="FFFFFF"/>
                </a:highlight>
              </a:rPr>
              <a:t>attend</a:t>
            </a:r>
            <a:r>
              <a:rPr lang="tr-TR" sz="1200">
                <a:solidFill>
                  <a:srgbClr val="202124"/>
                </a:solidFill>
                <a:highlight>
                  <a:srgbClr val="FFFFFF"/>
                </a:highlight>
              </a:rPr>
              <a:t> the </a:t>
            </a:r>
            <a:r>
              <a:rPr lang="tr-TR" sz="1200" b="1">
                <a:solidFill>
                  <a:srgbClr val="202124"/>
                </a:solidFill>
                <a:highlight>
                  <a:srgbClr val="FFFFFF"/>
                </a:highlight>
              </a:rPr>
              <a:t>meeting</a:t>
            </a:r>
            <a:r>
              <a:rPr lang="tr-TR" sz="1200">
                <a:solidFill>
                  <a:srgbClr val="202124"/>
                </a:solidFill>
                <a:highlight>
                  <a:srgbClr val="FFFFFF"/>
                </a:highlight>
              </a:rPr>
              <a:t> is very much welcome but it is not mandatory to </a:t>
            </a:r>
            <a:r>
              <a:rPr lang="tr-TR" sz="1200" b="1">
                <a:solidFill>
                  <a:srgbClr val="202124"/>
                </a:solidFill>
                <a:highlight>
                  <a:srgbClr val="FFFFFF"/>
                </a:highlight>
              </a:rPr>
              <a:t>attend</a:t>
            </a:r>
            <a:r>
              <a:rPr lang="tr-TR" sz="1200">
                <a:solidFill>
                  <a:srgbClr val="202124"/>
                </a:solidFill>
                <a:highlight>
                  <a:srgbClr val="FFFFFF"/>
                </a:highlight>
              </a:rPr>
              <a:t> it. </a:t>
            </a:r>
            <a:endParaRPr/>
          </a:p>
          <a:p>
            <a:pPr marL="0" lvl="0" indent="0" algn="l" rtl="0">
              <a:lnSpc>
                <a:spcPct val="100000"/>
              </a:lnSpc>
              <a:spcBef>
                <a:spcPts val="0"/>
              </a:spcBef>
              <a:spcAft>
                <a:spcPts val="0"/>
              </a:spcAft>
              <a:buClr>
                <a:schemeClr val="dk1"/>
              </a:buClr>
              <a:buSzPts val="1100"/>
              <a:buFont typeface="Arial"/>
              <a:buNone/>
            </a:pPr>
            <a:r>
              <a:rPr lang="tr-TR" sz="1200">
                <a:solidFill>
                  <a:srgbClr val="202124"/>
                </a:solidFill>
                <a:highlight>
                  <a:srgbClr val="FFFFFF"/>
                </a:highlight>
              </a:rPr>
              <a:t>Other than the Development Team, whoever is </a:t>
            </a:r>
            <a:r>
              <a:rPr lang="tr-TR" sz="1200" b="1">
                <a:solidFill>
                  <a:srgbClr val="202124"/>
                </a:solidFill>
                <a:highlight>
                  <a:srgbClr val="FFFFFF"/>
                </a:highlight>
              </a:rPr>
              <a:t>attending</a:t>
            </a:r>
            <a:r>
              <a:rPr lang="tr-TR" sz="1200">
                <a:solidFill>
                  <a:srgbClr val="202124"/>
                </a:solidFill>
                <a:highlight>
                  <a:srgbClr val="FFFFFF"/>
                </a:highlight>
              </a:rPr>
              <a:t> the </a:t>
            </a:r>
            <a:r>
              <a:rPr lang="tr-TR" sz="1200" b="1">
                <a:solidFill>
                  <a:srgbClr val="202124"/>
                </a:solidFill>
                <a:highlight>
                  <a:srgbClr val="FFFFFF"/>
                </a:highlight>
              </a:rPr>
              <a:t>meeting</a:t>
            </a:r>
            <a:r>
              <a:rPr lang="tr-TR" sz="1200">
                <a:solidFill>
                  <a:srgbClr val="202124"/>
                </a:solidFill>
                <a:highlight>
                  <a:srgbClr val="FFFFFF"/>
                </a:highlight>
              </a:rPr>
              <a:t> is not allowed to give updates or </a:t>
            </a:r>
            <a:r>
              <a:rPr lang="tr-TR" sz="1200" b="1">
                <a:solidFill>
                  <a:srgbClr val="202124"/>
                </a:solidFill>
                <a:highlight>
                  <a:srgbClr val="FFFFFF"/>
                </a:highlight>
              </a:rPr>
              <a:t>participate</a:t>
            </a:r>
            <a:endParaRPr sz="1800">
              <a:solidFill>
                <a:srgbClr val="4A86E8"/>
              </a:solidFill>
              <a:latin typeface="Proxima Nova Semibold"/>
              <a:ea typeface="Proxima Nova Semibold"/>
              <a:cs typeface="Proxima Nova Semibold"/>
              <a:sym typeface="Proxima Nova Semibo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6" name="Google Shape;1446;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a:t>Now we will discuss Sprint Review Meeting</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4" name="Google Shape;1454;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a:t>*** </a:t>
            </a:r>
            <a:endParaRPr/>
          </a:p>
          <a:p>
            <a:pPr marL="0" lvl="0" indent="0" algn="l" rtl="0">
              <a:lnSpc>
                <a:spcPct val="100000"/>
              </a:lnSpc>
              <a:spcBef>
                <a:spcPts val="0"/>
              </a:spcBef>
              <a:spcAft>
                <a:spcPts val="0"/>
              </a:spcAft>
              <a:buClr>
                <a:schemeClr val="dk1"/>
              </a:buClr>
              <a:buSzPts val="1100"/>
              <a:buFont typeface="Arial"/>
              <a:buNone/>
            </a:pPr>
            <a:r>
              <a:rPr lang="tr-TR"/>
              <a:t>Sprint Değerlendirmesi Sırasında;</a:t>
            </a:r>
            <a:endParaRPr/>
          </a:p>
          <a:p>
            <a:pPr marL="0" lvl="0" indent="0" algn="l" rtl="0">
              <a:lnSpc>
                <a:spcPct val="100000"/>
              </a:lnSpc>
              <a:spcBef>
                <a:spcPts val="0"/>
              </a:spcBef>
              <a:spcAft>
                <a:spcPts val="0"/>
              </a:spcAft>
              <a:buClr>
                <a:schemeClr val="dk1"/>
              </a:buClr>
              <a:buSzPts val="1100"/>
              <a:buFont typeface="Arial"/>
              <a:buNone/>
            </a:pPr>
            <a:r>
              <a:rPr lang="tr-TR"/>
              <a:t>• Ürün Sahibi, hangi product backlog kalemlerinin “Bitti” ve hangilerinin “Bitti” olmadığını açıklar;</a:t>
            </a:r>
            <a:endParaRPr/>
          </a:p>
          <a:p>
            <a:pPr marL="0" lvl="0" indent="0" algn="l" rtl="0">
              <a:lnSpc>
                <a:spcPct val="100000"/>
              </a:lnSpc>
              <a:spcBef>
                <a:spcPts val="0"/>
              </a:spcBef>
              <a:spcAft>
                <a:spcPts val="0"/>
              </a:spcAft>
              <a:buClr>
                <a:schemeClr val="dk1"/>
              </a:buClr>
              <a:buSzPts val="1100"/>
              <a:buFont typeface="Arial"/>
              <a:buNone/>
            </a:pPr>
            <a:r>
              <a:rPr lang="tr-TR"/>
              <a:t>• Geliştirme Takımı, </a:t>
            </a:r>
            <a:endParaRPr/>
          </a:p>
          <a:p>
            <a:pPr marL="0" lvl="0" indent="0" algn="l" rtl="0">
              <a:lnSpc>
                <a:spcPct val="100000"/>
              </a:lnSpc>
              <a:spcBef>
                <a:spcPts val="0"/>
              </a:spcBef>
              <a:spcAft>
                <a:spcPts val="0"/>
              </a:spcAft>
              <a:buClr>
                <a:schemeClr val="dk1"/>
              </a:buClr>
              <a:buSzPts val="1100"/>
              <a:buFont typeface="Arial"/>
              <a:buNone/>
            </a:pPr>
            <a:r>
              <a:rPr lang="tr-TR"/>
              <a:t>Sprint sırasında nelerin iyi gittiğini, hangi problemlerle karşılaştığını ve bu problemlerin nasıl çözüldüğünü tartışır;</a:t>
            </a:r>
            <a:endParaRPr/>
          </a:p>
          <a:p>
            <a:pPr marL="0" lvl="0" indent="0" algn="l" rtl="0">
              <a:lnSpc>
                <a:spcPct val="100000"/>
              </a:lnSpc>
              <a:spcBef>
                <a:spcPts val="0"/>
              </a:spcBef>
              <a:spcAft>
                <a:spcPts val="0"/>
              </a:spcAft>
              <a:buClr>
                <a:schemeClr val="dk1"/>
              </a:buClr>
              <a:buSzPts val="1100"/>
              <a:buFont typeface="Arial"/>
              <a:buNone/>
            </a:pPr>
            <a:r>
              <a:rPr lang="tr-TR"/>
              <a:t>• Geliştirme Takımı, sprintte “Bitti” olan işi gösterir ve Ürün Parçası ile ilgili soruları yanıtlar;•</a:t>
            </a:r>
            <a:endParaRPr/>
          </a:p>
          <a:p>
            <a:pPr marL="0" lvl="0" indent="0" algn="l" rtl="0">
              <a:lnSpc>
                <a:spcPct val="100000"/>
              </a:lnSpc>
              <a:spcBef>
                <a:spcPts val="0"/>
              </a:spcBef>
              <a:spcAft>
                <a:spcPts val="0"/>
              </a:spcAft>
              <a:buClr>
                <a:schemeClr val="dk1"/>
              </a:buClr>
              <a:buSzPts val="1100"/>
              <a:buFont typeface="Arial"/>
              <a:buNone/>
            </a:pPr>
            <a:r>
              <a:rPr lang="tr-TR"/>
              <a:t>Tüm grup bir sonraki adımda ne yapılacağı konusunda işbirliği yapar, </a:t>
            </a:r>
            <a:endParaRPr/>
          </a:p>
          <a:p>
            <a:pPr marL="0" lvl="0" indent="0" algn="l" rtl="0">
              <a:lnSpc>
                <a:spcPct val="100000"/>
              </a:lnSpc>
              <a:spcBef>
                <a:spcPts val="0"/>
              </a:spcBef>
              <a:spcAft>
                <a:spcPts val="0"/>
              </a:spcAft>
              <a:buClr>
                <a:schemeClr val="dk1"/>
              </a:buClr>
              <a:buSzPts val="1100"/>
              <a:buFont typeface="Arial"/>
              <a:buNone/>
            </a:pPr>
            <a:r>
              <a:rPr lang="tr-TR"/>
              <a:t>böylece Sprint İncelemesi sonraki Sprint Planlamasına değerli girdi sağlar;</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•Pazar yerinin veya ürünün potansiyel kullanımının, bundan sonra yapılacak en değerli şeyin ne olduğunu nasıl değiştirmiş olabileceğinin gözden geçirilmesi; ve,</a:t>
            </a:r>
            <a:endParaRPr/>
          </a:p>
          <a:p>
            <a:pPr marL="0" lvl="0" indent="0" algn="l" rtl="0">
              <a:lnSpc>
                <a:spcPct val="100000"/>
              </a:lnSpc>
              <a:spcBef>
                <a:spcPts val="0"/>
              </a:spcBef>
              <a:spcAft>
                <a:spcPts val="0"/>
              </a:spcAft>
              <a:buClr>
                <a:schemeClr val="dk1"/>
              </a:buClr>
              <a:buSzPts val="1100"/>
              <a:buFont typeface="Arial"/>
              <a:buNone/>
            </a:pPr>
            <a:r>
              <a:rPr lang="tr-TR"/>
              <a:t>• Ürünün işlevselliği veya yeteneğinin bir sonraki beklenen sürümleri için zaman çizelgesinin, bütçenin, potansiyel yeteneklerin ve pazarın gözden geçirilmesi.</a:t>
            </a:r>
            <a:endParaRPr/>
          </a:p>
          <a:p>
            <a:pPr marL="0" lvl="0" indent="0" algn="l" rtl="0">
              <a:lnSpc>
                <a:spcPct val="100000"/>
              </a:lnSpc>
              <a:spcBef>
                <a:spcPts val="0"/>
              </a:spcBef>
              <a:spcAft>
                <a:spcPts val="0"/>
              </a:spcAft>
              <a:buClr>
                <a:schemeClr val="dk1"/>
              </a:buClr>
              <a:buSzPts val="1100"/>
              <a:buFont typeface="Arial"/>
              <a:buNone/>
            </a:pPr>
            <a:r>
              <a:rPr lang="tr-TR"/>
              <a:t>Sprint İncelemesinin sonucu, bir sonraki Sprint için olası product backlog kalemlerini tanımlayan revize edilmiş bir product backlogdir. </a:t>
            </a:r>
            <a:endParaRPr/>
          </a:p>
          <a:p>
            <a:pPr marL="0" lvl="0" indent="0" algn="l" rtl="0">
              <a:lnSpc>
                <a:spcPct val="100000"/>
              </a:lnSpc>
              <a:spcBef>
                <a:spcPts val="0"/>
              </a:spcBef>
              <a:spcAft>
                <a:spcPts val="0"/>
              </a:spcAft>
              <a:buClr>
                <a:schemeClr val="dk1"/>
              </a:buClr>
              <a:buSzPts val="1100"/>
              <a:buFont typeface="Arial"/>
              <a:buNone/>
            </a:pPr>
            <a:r>
              <a:rPr lang="tr-TR"/>
              <a:t>product backlog, yeni fırsatları karşılamak için genel olarak da ayarlanabilir.</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Ürün Parçasını incelemek ve gerekirse product backlog ni uyarlamak için Sprint'in sonunda bir Sprint İncelemesi yapılır.•</a:t>
            </a:r>
            <a:endParaRPr/>
          </a:p>
          <a:p>
            <a:pPr marL="0" lvl="0" indent="0" algn="l" rtl="0">
              <a:lnSpc>
                <a:spcPct val="100000"/>
              </a:lnSpc>
              <a:spcBef>
                <a:spcPts val="0"/>
              </a:spcBef>
              <a:spcAft>
                <a:spcPts val="0"/>
              </a:spcAft>
              <a:buClr>
                <a:schemeClr val="dk1"/>
              </a:buClr>
              <a:buSzPts val="1100"/>
              <a:buFont typeface="Arial"/>
              <a:buNone/>
            </a:pPr>
            <a:r>
              <a:rPr lang="tr-TR"/>
              <a:t>Katılımcılar, Ürün Sahibi tarafından davet edilen Scrum Takımı ve kilit paydaşları içerir;</a:t>
            </a:r>
            <a:endParaRPr/>
          </a:p>
          <a:p>
            <a:pPr marL="0" lvl="0" indent="0" algn="l" rtl="0">
              <a:lnSpc>
                <a:spcPct val="100000"/>
              </a:lnSpc>
              <a:spcBef>
                <a:spcPts val="0"/>
              </a:spcBef>
              <a:spcAft>
                <a:spcPts val="0"/>
              </a:spcAft>
              <a:buClr>
                <a:schemeClr val="dk1"/>
              </a:buClr>
              <a:buSzPts val="1100"/>
              <a:buFont typeface="Arial"/>
              <a:buNone/>
            </a:pPr>
            <a:r>
              <a:rPr lang="tr-TR"/>
              <a:t>Sprint İncelemesi sırasında, Scrum Takımı ve paydaşlar Sprint'te yapılanlar hakkında işbirliği yapar.</a:t>
            </a:r>
            <a:endParaRPr/>
          </a:p>
          <a:p>
            <a:pPr marL="0" lvl="0" indent="0" algn="l" rtl="0">
              <a:lnSpc>
                <a:spcPct val="100000"/>
              </a:lnSpc>
              <a:spcBef>
                <a:spcPts val="0"/>
              </a:spcBef>
              <a:spcAft>
                <a:spcPts val="0"/>
              </a:spcAft>
              <a:buClr>
                <a:schemeClr val="dk1"/>
              </a:buClr>
              <a:buSzPts val="1100"/>
              <a:buFont typeface="Arial"/>
              <a:buNone/>
            </a:pPr>
            <a:r>
              <a:rPr lang="tr-TR"/>
              <a:t>Buna ve Sprint sırasında product backlognde yapılan değişikliklere dayanarak, katılımcılar değeri optimize etmek için yapılabilecek sonraki şeyler üzerinde işbirliği yaparlar.</a:t>
            </a:r>
            <a:endParaRPr/>
          </a:p>
          <a:p>
            <a:pPr marL="0" lvl="0" indent="0" algn="l" rtl="0">
              <a:lnSpc>
                <a:spcPct val="100000"/>
              </a:lnSpc>
              <a:spcBef>
                <a:spcPts val="0"/>
              </a:spcBef>
              <a:spcAft>
                <a:spcPts val="0"/>
              </a:spcAft>
              <a:buClr>
                <a:schemeClr val="dk1"/>
              </a:buClr>
              <a:buSzPts val="1100"/>
              <a:buFont typeface="Arial"/>
              <a:buNone/>
            </a:pPr>
            <a:r>
              <a:rPr lang="tr-TR"/>
              <a:t>Bu resmi olmayan bir toplantı, durum toplantısı değil.</a:t>
            </a:r>
            <a:endParaRPr/>
          </a:p>
          <a:p>
            <a:pPr marL="0" lvl="0" indent="0" algn="l" rtl="0">
              <a:lnSpc>
                <a:spcPct val="100000"/>
              </a:lnSpc>
              <a:spcBef>
                <a:spcPts val="0"/>
              </a:spcBef>
              <a:spcAft>
                <a:spcPts val="0"/>
              </a:spcAft>
              <a:buClr>
                <a:schemeClr val="dk1"/>
              </a:buClr>
              <a:buSzPts val="1100"/>
              <a:buFont typeface="Arial"/>
              <a:buNone/>
            </a:pPr>
            <a:r>
              <a:rPr lang="tr-TR"/>
              <a:t>Bu, bir aylık Sprintler için en fazla dört saatlik bir toplantıdır. </a:t>
            </a:r>
            <a:endParaRPr/>
          </a:p>
          <a:p>
            <a:pPr marL="0" lvl="0" indent="0" algn="l" rtl="0">
              <a:lnSpc>
                <a:spcPct val="100000"/>
              </a:lnSpc>
              <a:spcBef>
                <a:spcPts val="0"/>
              </a:spcBef>
              <a:spcAft>
                <a:spcPts val="0"/>
              </a:spcAft>
              <a:buClr>
                <a:schemeClr val="dk1"/>
              </a:buClr>
              <a:buSzPts val="1100"/>
              <a:buFont typeface="Arial"/>
              <a:buNone/>
            </a:pPr>
            <a:r>
              <a:rPr lang="tr-TR"/>
              <a:t>Daha kısa Sprintler için etkinlik genellikle daha kısadır.</a:t>
            </a:r>
            <a:endParaRPr/>
          </a:p>
          <a:p>
            <a:pPr marL="0" lvl="0" indent="0" algn="l" rtl="0">
              <a:lnSpc>
                <a:spcPct val="100000"/>
              </a:lnSpc>
              <a:spcBef>
                <a:spcPts val="0"/>
              </a:spcBef>
              <a:spcAft>
                <a:spcPts val="0"/>
              </a:spcAft>
              <a:buClr>
                <a:schemeClr val="dk1"/>
              </a:buClr>
              <a:buSzPts val="1100"/>
              <a:buFont typeface="Arial"/>
              <a:buNone/>
            </a:pPr>
            <a:r>
              <a:rPr lang="tr-TR"/>
              <a:t>Scrum Master, etkinliğin gerçekleşmesini ve katılımcıların amacını anlamasını sağlar.</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During the Sprint Review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 The Product Owner explains what Product Backlog </a:t>
            </a:r>
            <a:r>
              <a:rPr lang="tr-TR" b="1"/>
              <a:t>items have been “Done” and what has not been “Done”</a:t>
            </a:r>
            <a:r>
              <a:rPr lang="tr-TR"/>
              <a:t>;</a:t>
            </a:r>
            <a:endParaRPr/>
          </a:p>
          <a:p>
            <a:pPr marL="0" lvl="0" indent="0" algn="l" rtl="0">
              <a:lnSpc>
                <a:spcPct val="100000"/>
              </a:lnSpc>
              <a:spcBef>
                <a:spcPts val="0"/>
              </a:spcBef>
              <a:spcAft>
                <a:spcPts val="0"/>
              </a:spcAft>
              <a:buClr>
                <a:schemeClr val="dk1"/>
              </a:buClr>
              <a:buSzPts val="1100"/>
              <a:buFont typeface="Arial"/>
              <a:buNone/>
            </a:pPr>
            <a:r>
              <a:rPr lang="tr-TR"/>
              <a:t>• The Development Team discusses </a:t>
            </a:r>
            <a:r>
              <a:rPr lang="tr-TR" b="1"/>
              <a:t>what went well during the Sprint</a:t>
            </a:r>
            <a:r>
              <a:rPr lang="tr-TR"/>
              <a:t>, what problems it ran into, and how those problems were solved;</a:t>
            </a:r>
            <a:endParaRPr/>
          </a:p>
          <a:p>
            <a:pPr marL="0" lvl="0" indent="0" algn="l" rtl="0">
              <a:lnSpc>
                <a:spcPct val="100000"/>
              </a:lnSpc>
              <a:spcBef>
                <a:spcPts val="0"/>
              </a:spcBef>
              <a:spcAft>
                <a:spcPts val="0"/>
              </a:spcAft>
              <a:buClr>
                <a:schemeClr val="dk1"/>
              </a:buClr>
              <a:buSzPts val="1100"/>
              <a:buFont typeface="Arial"/>
              <a:buNone/>
            </a:pPr>
            <a:r>
              <a:rPr lang="tr-TR"/>
              <a:t>• The Development Team </a:t>
            </a:r>
            <a:r>
              <a:rPr lang="tr-TR" b="1"/>
              <a:t>demonstrates the work that it has “Done” in the sprint </a:t>
            </a:r>
            <a:r>
              <a:rPr lang="tr-TR"/>
              <a:t> and answers questions about the Increment;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 The entire group collaborates on what to do next, so that the Sprint Review provides </a:t>
            </a:r>
            <a:r>
              <a:rPr lang="tr-TR" b="1"/>
              <a:t>valuable input to subsequent Sprint Planning</a:t>
            </a:r>
            <a:r>
              <a:rPr lang="tr-TR"/>
              <a:t>;</a:t>
            </a:r>
            <a:endParaRPr/>
          </a:p>
          <a:p>
            <a:pPr marL="0" lvl="0" indent="0" algn="l" rtl="0">
              <a:lnSpc>
                <a:spcPct val="100000"/>
              </a:lnSpc>
              <a:spcBef>
                <a:spcPts val="0"/>
              </a:spcBef>
              <a:spcAft>
                <a:spcPts val="0"/>
              </a:spcAft>
              <a:buClr>
                <a:schemeClr val="dk1"/>
              </a:buClr>
              <a:buSzPts val="1100"/>
              <a:buFont typeface="Arial"/>
              <a:buNone/>
            </a:pPr>
            <a:r>
              <a:rPr lang="tr-TR"/>
              <a:t>• Review of how the marketplace or potential use of the product might have changed</a:t>
            </a:r>
            <a:r>
              <a:rPr lang="tr-TR" b="1"/>
              <a:t> what is the most valuable thing to do next</a:t>
            </a:r>
            <a:r>
              <a:rPr lang="tr-TR"/>
              <a:t>; and,</a:t>
            </a:r>
            <a:endParaRPr/>
          </a:p>
          <a:p>
            <a:pPr marL="0" lvl="0" indent="0" algn="l" rtl="0">
              <a:lnSpc>
                <a:spcPct val="100000"/>
              </a:lnSpc>
              <a:spcBef>
                <a:spcPts val="0"/>
              </a:spcBef>
              <a:spcAft>
                <a:spcPts val="0"/>
              </a:spcAft>
              <a:buClr>
                <a:schemeClr val="dk1"/>
              </a:buClr>
              <a:buSzPts val="1100"/>
              <a:buFont typeface="Arial"/>
              <a:buNone/>
            </a:pPr>
            <a:r>
              <a:rPr lang="tr-TR"/>
              <a:t>• </a:t>
            </a:r>
            <a:r>
              <a:rPr lang="tr-TR" b="1"/>
              <a:t>Review of the timeline, budget, potential capabilities, and marketplace</a:t>
            </a:r>
            <a:r>
              <a:rPr lang="tr-TR"/>
              <a:t> for the next anticipated releases of functionality or capability of the product.</a:t>
            </a:r>
            <a:endParaRPr/>
          </a:p>
          <a:p>
            <a:pPr marL="0" lvl="0" indent="0" algn="l" rtl="0">
              <a:lnSpc>
                <a:spcPct val="100000"/>
              </a:lnSpc>
              <a:spcBef>
                <a:spcPts val="0"/>
              </a:spcBef>
              <a:spcAft>
                <a:spcPts val="0"/>
              </a:spcAft>
              <a:buSzPts val="1400"/>
              <a:buNone/>
            </a:pPr>
            <a:r>
              <a:rPr lang="tr-TR"/>
              <a:t>The result of the Sprint Review is a revised Product Backlog that defines the probable Product Backlog items for the next Sprint. </a:t>
            </a:r>
            <a:r>
              <a:rPr lang="tr-TR" b="1"/>
              <a:t>The Product Backlog may also be adjusted overall to meet new opportunities.</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Clr>
                <a:schemeClr val="dk1"/>
              </a:buClr>
              <a:buSzPts val="1100"/>
              <a:buFont typeface="Arial"/>
              <a:buNone/>
            </a:pPr>
            <a:r>
              <a:rPr lang="tr-TR"/>
              <a:t>A Sprint Review is held at the end of the Sprint to inspect the Increment and adapt the Product Backlog if needed. </a:t>
            </a:r>
            <a:endParaRPr/>
          </a:p>
          <a:p>
            <a:pPr marL="0" lvl="0" indent="0" algn="l" rtl="0">
              <a:lnSpc>
                <a:spcPct val="100000"/>
              </a:lnSpc>
              <a:spcBef>
                <a:spcPts val="0"/>
              </a:spcBef>
              <a:spcAft>
                <a:spcPts val="0"/>
              </a:spcAft>
              <a:buClr>
                <a:srgbClr val="3A3F50"/>
              </a:buClr>
              <a:buSzPts val="1100"/>
              <a:buFont typeface="Arial"/>
              <a:buNone/>
            </a:pPr>
            <a:r>
              <a:rPr lang="tr-TR">
                <a:solidFill>
                  <a:schemeClr val="dk1"/>
                </a:solidFill>
              </a:rPr>
              <a:t>• Attendees include the </a:t>
            </a:r>
            <a:r>
              <a:rPr lang="tr-TR" b="1">
                <a:solidFill>
                  <a:schemeClr val="dk1"/>
                </a:solidFill>
              </a:rPr>
              <a:t>Scrum Team</a:t>
            </a:r>
            <a:r>
              <a:rPr lang="tr-TR">
                <a:solidFill>
                  <a:schemeClr val="dk1"/>
                </a:solidFill>
              </a:rPr>
              <a:t> and </a:t>
            </a:r>
            <a:r>
              <a:rPr lang="tr-TR" b="1">
                <a:solidFill>
                  <a:schemeClr val="dk1"/>
                </a:solidFill>
              </a:rPr>
              <a:t>key stakeholders</a:t>
            </a:r>
            <a:r>
              <a:rPr lang="tr-TR">
                <a:solidFill>
                  <a:schemeClr val="dk1"/>
                </a:solidFill>
              </a:rPr>
              <a:t> invited by the Product Owner;</a:t>
            </a:r>
            <a:endParaRPr/>
          </a:p>
          <a:p>
            <a:pPr marL="0" lvl="0" indent="0" algn="l" rtl="0">
              <a:lnSpc>
                <a:spcPct val="100000"/>
              </a:lnSpc>
              <a:spcBef>
                <a:spcPts val="0"/>
              </a:spcBef>
              <a:spcAft>
                <a:spcPts val="0"/>
              </a:spcAft>
              <a:buClr>
                <a:schemeClr val="dk1"/>
              </a:buClr>
              <a:buSzPts val="1100"/>
              <a:buFont typeface="Arial"/>
              <a:buNone/>
            </a:pPr>
            <a:r>
              <a:rPr lang="tr-TR"/>
              <a:t>During the Sprint Review, the Scrum Team and stakeholders collaborate about what was done in the Sprint. </a:t>
            </a:r>
            <a:endParaRPr/>
          </a:p>
          <a:p>
            <a:pPr marL="0" lvl="0" indent="0" algn="l" rtl="0">
              <a:lnSpc>
                <a:spcPct val="100000"/>
              </a:lnSpc>
              <a:spcBef>
                <a:spcPts val="0"/>
              </a:spcBef>
              <a:spcAft>
                <a:spcPts val="0"/>
              </a:spcAft>
              <a:buClr>
                <a:schemeClr val="dk1"/>
              </a:buClr>
              <a:buSzPts val="1100"/>
              <a:buFont typeface="Arial"/>
              <a:buNone/>
            </a:pPr>
            <a:r>
              <a:rPr lang="tr-TR"/>
              <a:t>Based on that and any changes to the Product Backlog during the Sprint, attendees collaborate on the next things that could be done to optimize value. </a:t>
            </a:r>
            <a:endParaRPr/>
          </a:p>
          <a:p>
            <a:pPr marL="0" lvl="0" indent="0" algn="l" rtl="0">
              <a:lnSpc>
                <a:spcPct val="100000"/>
              </a:lnSpc>
              <a:spcBef>
                <a:spcPts val="0"/>
              </a:spcBef>
              <a:spcAft>
                <a:spcPts val="0"/>
              </a:spcAft>
              <a:buClr>
                <a:schemeClr val="dk1"/>
              </a:buClr>
              <a:buSzPts val="1100"/>
              <a:buFont typeface="Arial"/>
              <a:buNone/>
            </a:pPr>
            <a:r>
              <a:rPr lang="tr-TR"/>
              <a:t>This is an informal meeting, not a status meeting, </a:t>
            </a:r>
            <a:endParaRPr/>
          </a:p>
          <a:p>
            <a:pPr marL="0" lvl="0" indent="0" algn="l" rtl="0">
              <a:lnSpc>
                <a:spcPct val="100000"/>
              </a:lnSpc>
              <a:spcBef>
                <a:spcPts val="0"/>
              </a:spcBef>
              <a:spcAft>
                <a:spcPts val="0"/>
              </a:spcAft>
              <a:buClr>
                <a:schemeClr val="dk1"/>
              </a:buClr>
              <a:buSzPts val="1100"/>
              <a:buFont typeface="Arial"/>
              <a:buNone/>
            </a:pPr>
            <a:r>
              <a:rPr lang="tr-TR"/>
              <a:t>This is at most a four-hour meeting for one-month Sprints. For shorter Sprints, the event is usually shorter. </a:t>
            </a:r>
            <a:endParaRPr/>
          </a:p>
          <a:p>
            <a:pPr marL="0" lvl="0" indent="0" algn="l" rtl="0">
              <a:lnSpc>
                <a:spcPct val="100000"/>
              </a:lnSpc>
              <a:spcBef>
                <a:spcPts val="0"/>
              </a:spcBef>
              <a:spcAft>
                <a:spcPts val="0"/>
              </a:spcAft>
              <a:buClr>
                <a:schemeClr val="dk1"/>
              </a:buClr>
              <a:buSzPts val="1100"/>
              <a:buFont typeface="Arial"/>
              <a:buNone/>
            </a:pPr>
            <a:r>
              <a:rPr lang="tr-TR"/>
              <a:t>The Scrum Master ensures that the event takes place and that attendees understand its purpose. </a:t>
            </a:r>
            <a:endParaRPr/>
          </a:p>
          <a:p>
            <a:pPr marL="0" lvl="0" indent="0" algn="l" rtl="0">
              <a:lnSpc>
                <a:spcPct val="100000"/>
              </a:lnSpc>
              <a:spcBef>
                <a:spcPts val="0"/>
              </a:spcBef>
              <a:spcAft>
                <a:spcPts val="0"/>
              </a:spcAft>
              <a:buSzPts val="1400"/>
              <a:buNone/>
            </a:pPr>
            <a:endParaRPr b="1"/>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5" name="Google Shape;1465;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Grooming backlog owner a ait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What is next?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Sprint Retrospective Meeting</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3" name="Google Shape;1473;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Sprint Retrospektifi, </a:t>
            </a:r>
            <a:endParaRPr/>
          </a:p>
          <a:p>
            <a:pPr marL="0" lvl="0" indent="0" algn="l" rtl="0">
              <a:lnSpc>
                <a:spcPct val="100000"/>
              </a:lnSpc>
              <a:spcBef>
                <a:spcPts val="0"/>
              </a:spcBef>
              <a:spcAft>
                <a:spcPts val="0"/>
              </a:spcAft>
              <a:buClr>
                <a:schemeClr val="dk1"/>
              </a:buClr>
              <a:buSzPts val="1100"/>
              <a:buFont typeface="Arial"/>
              <a:buNone/>
            </a:pPr>
            <a:r>
              <a:rPr lang="tr-TR"/>
              <a:t>Scrum Takımının kendisini incelemesi ve bir sonraki Sprint sırasında uygulanacak iyileştirmeler için bir plan oluşturması için bir fırsattır.</a:t>
            </a:r>
            <a:endParaRPr/>
          </a:p>
          <a:p>
            <a:pPr marL="0" lvl="0" indent="0" algn="l" rtl="0">
              <a:lnSpc>
                <a:spcPct val="100000"/>
              </a:lnSpc>
              <a:spcBef>
                <a:spcPts val="0"/>
              </a:spcBef>
              <a:spcAft>
                <a:spcPts val="0"/>
              </a:spcAft>
              <a:buClr>
                <a:schemeClr val="dk1"/>
              </a:buClr>
              <a:buSzPts val="1100"/>
              <a:buFont typeface="Arial"/>
              <a:buNone/>
            </a:pPr>
            <a:r>
              <a:rPr lang="tr-TR"/>
              <a:t>Sprint Retrospektifi, </a:t>
            </a:r>
            <a:endParaRPr/>
          </a:p>
          <a:p>
            <a:pPr marL="0" lvl="0" indent="0" algn="l" rtl="0">
              <a:lnSpc>
                <a:spcPct val="100000"/>
              </a:lnSpc>
              <a:spcBef>
                <a:spcPts val="0"/>
              </a:spcBef>
              <a:spcAft>
                <a:spcPts val="0"/>
              </a:spcAft>
              <a:buClr>
                <a:schemeClr val="dk1"/>
              </a:buClr>
              <a:buSzPts val="1100"/>
              <a:buFont typeface="Arial"/>
              <a:buNone/>
            </a:pPr>
            <a:r>
              <a:rPr lang="tr-TR"/>
              <a:t>Sprint İncelemesinden sonra ve bir sonraki Sprint Planlamasından önce gerçekleşir. </a:t>
            </a:r>
            <a:endParaRPr/>
          </a:p>
          <a:p>
            <a:pPr marL="0" lvl="0" indent="0" algn="l" rtl="0">
              <a:lnSpc>
                <a:spcPct val="100000"/>
              </a:lnSpc>
              <a:spcBef>
                <a:spcPts val="0"/>
              </a:spcBef>
              <a:spcAft>
                <a:spcPts val="0"/>
              </a:spcAft>
              <a:buClr>
                <a:schemeClr val="dk1"/>
              </a:buClr>
              <a:buSzPts val="1100"/>
              <a:buFont typeface="Arial"/>
              <a:buNone/>
            </a:pPr>
            <a:r>
              <a:rPr lang="tr-TR"/>
              <a:t>Bu, bir aylık Sprintler için en fazla üç saatlik bir toplantıdır. </a:t>
            </a:r>
            <a:endParaRPr/>
          </a:p>
          <a:p>
            <a:pPr marL="0" lvl="0" indent="0" algn="l" rtl="0">
              <a:lnSpc>
                <a:spcPct val="100000"/>
              </a:lnSpc>
              <a:spcBef>
                <a:spcPts val="0"/>
              </a:spcBef>
              <a:spcAft>
                <a:spcPts val="0"/>
              </a:spcAft>
              <a:buClr>
                <a:schemeClr val="dk1"/>
              </a:buClr>
              <a:buSzPts val="1100"/>
              <a:buFont typeface="Arial"/>
              <a:buNone/>
            </a:pPr>
            <a:r>
              <a:rPr lang="tr-TR"/>
              <a:t>Daha kısa Sprintler için etkinlik genellikle daha kısadır. </a:t>
            </a:r>
            <a:endParaRPr/>
          </a:p>
          <a:p>
            <a:pPr marL="0" lvl="0" indent="0" algn="l" rtl="0">
              <a:lnSpc>
                <a:spcPct val="100000"/>
              </a:lnSpc>
              <a:spcBef>
                <a:spcPts val="0"/>
              </a:spcBef>
              <a:spcAft>
                <a:spcPts val="0"/>
              </a:spcAft>
              <a:buClr>
                <a:schemeClr val="dk1"/>
              </a:buClr>
              <a:buSzPts val="1100"/>
              <a:buFont typeface="Arial"/>
              <a:buNone/>
            </a:pPr>
            <a:r>
              <a:rPr lang="tr-TR"/>
              <a:t>Scrum Master, etkinliğin gerçekleşmesini ve katılımcıların amacını anlamasını sağlar.</a:t>
            </a:r>
            <a:endParaRPr/>
          </a:p>
          <a:p>
            <a:pPr marL="0" lvl="0" indent="0" algn="l" rtl="0">
              <a:lnSpc>
                <a:spcPct val="100000"/>
              </a:lnSpc>
              <a:spcBef>
                <a:spcPts val="0"/>
              </a:spcBef>
              <a:spcAft>
                <a:spcPts val="0"/>
              </a:spcAft>
              <a:buClr>
                <a:schemeClr val="dk1"/>
              </a:buClr>
              <a:buSzPts val="1100"/>
              <a:buFont typeface="Arial"/>
              <a:buNone/>
            </a:pPr>
            <a:r>
              <a:rPr lang="tr-TR"/>
              <a:t>Scrum Master, toplantının olumlu ve üretken olmasını sağlar. </a:t>
            </a:r>
            <a:endParaRPr/>
          </a:p>
          <a:p>
            <a:pPr marL="0" lvl="0" indent="0" algn="l" rtl="0">
              <a:lnSpc>
                <a:spcPct val="100000"/>
              </a:lnSpc>
              <a:spcBef>
                <a:spcPts val="0"/>
              </a:spcBef>
              <a:spcAft>
                <a:spcPts val="0"/>
              </a:spcAft>
              <a:buClr>
                <a:schemeClr val="dk1"/>
              </a:buClr>
              <a:buSzPts val="1100"/>
              <a:buFont typeface="Arial"/>
              <a:buNone/>
            </a:pPr>
            <a:r>
              <a:rPr lang="tr-TR"/>
              <a:t>Scrum Master, herkese bunu zaman çerçevesi içinde tutmayı öğretir. </a:t>
            </a:r>
            <a:endParaRPr/>
          </a:p>
          <a:p>
            <a:pPr marL="0" lvl="0" indent="0" algn="l" rtl="0">
              <a:lnSpc>
                <a:spcPct val="100000"/>
              </a:lnSpc>
              <a:spcBef>
                <a:spcPts val="0"/>
              </a:spcBef>
              <a:spcAft>
                <a:spcPts val="0"/>
              </a:spcAft>
              <a:buClr>
                <a:schemeClr val="dk1"/>
              </a:buClr>
              <a:buSzPts val="1100"/>
              <a:buFont typeface="Arial"/>
              <a:buNone/>
            </a:pPr>
            <a:r>
              <a:rPr lang="tr-TR"/>
              <a:t>Scrum Master, Scrum süreciyle ilgili sorumluluktan toplantıya akran ekip üyesi olarak katılır.</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The Sprint Retrospective is an opportunity for the Scrum Team </a:t>
            </a:r>
            <a:endParaRPr/>
          </a:p>
          <a:p>
            <a:pPr marL="0" lvl="0" indent="0" algn="l" rtl="0">
              <a:lnSpc>
                <a:spcPct val="100000"/>
              </a:lnSpc>
              <a:spcBef>
                <a:spcPts val="0"/>
              </a:spcBef>
              <a:spcAft>
                <a:spcPts val="0"/>
              </a:spcAft>
              <a:buClr>
                <a:schemeClr val="dk1"/>
              </a:buClr>
              <a:buSzPts val="1100"/>
              <a:buFont typeface="Arial"/>
              <a:buNone/>
            </a:pPr>
            <a:r>
              <a:rPr lang="tr-TR"/>
              <a:t>to inspect itself and create a plan for improvements to be enacted during the next Sprint.</a:t>
            </a:r>
            <a:endParaRPr/>
          </a:p>
          <a:p>
            <a:pPr marL="0" lvl="0" indent="0" algn="l" rtl="0">
              <a:lnSpc>
                <a:spcPct val="100000"/>
              </a:lnSpc>
              <a:spcBef>
                <a:spcPts val="0"/>
              </a:spcBef>
              <a:spcAft>
                <a:spcPts val="0"/>
              </a:spcAft>
              <a:buClr>
                <a:schemeClr val="dk1"/>
              </a:buClr>
              <a:buSzPts val="1100"/>
              <a:buFont typeface="Arial"/>
              <a:buNone/>
            </a:pPr>
            <a:r>
              <a:rPr lang="tr-TR"/>
              <a:t>The Sprint Retrospective occurs after the Sprint Review and prior to the next Sprint Planning.</a:t>
            </a:r>
            <a:endParaRPr/>
          </a:p>
          <a:p>
            <a:pPr marL="0" lvl="0" indent="0" algn="l" rtl="0">
              <a:lnSpc>
                <a:spcPct val="100000"/>
              </a:lnSpc>
              <a:spcBef>
                <a:spcPts val="0"/>
              </a:spcBef>
              <a:spcAft>
                <a:spcPts val="0"/>
              </a:spcAft>
              <a:buClr>
                <a:schemeClr val="dk1"/>
              </a:buClr>
              <a:buSzPts val="1100"/>
              <a:buFont typeface="Arial"/>
              <a:buNone/>
            </a:pPr>
            <a:r>
              <a:rPr lang="tr-TR"/>
              <a:t> This is at most a three-hour meeting for one-month Sprints. For shorter Sprints, the event is usually shorter. T</a:t>
            </a:r>
            <a:endParaRPr/>
          </a:p>
          <a:p>
            <a:pPr marL="0" lvl="0" indent="0" algn="l" rtl="0">
              <a:lnSpc>
                <a:spcPct val="100000"/>
              </a:lnSpc>
              <a:spcBef>
                <a:spcPts val="0"/>
              </a:spcBef>
              <a:spcAft>
                <a:spcPts val="0"/>
              </a:spcAft>
              <a:buClr>
                <a:schemeClr val="dk1"/>
              </a:buClr>
              <a:buSzPts val="1100"/>
              <a:buFont typeface="Arial"/>
              <a:buNone/>
            </a:pPr>
            <a:r>
              <a:rPr lang="tr-TR"/>
              <a:t>he Scrum Master ensures that the event takes place and that attendants understand its purpose.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The Scrum Master ensures that the meeting is positive and productive. </a:t>
            </a:r>
            <a:endParaRPr/>
          </a:p>
          <a:p>
            <a:pPr marL="0" lvl="0" indent="0" algn="l" rtl="0">
              <a:lnSpc>
                <a:spcPct val="100000"/>
              </a:lnSpc>
              <a:spcBef>
                <a:spcPts val="0"/>
              </a:spcBef>
              <a:spcAft>
                <a:spcPts val="0"/>
              </a:spcAft>
              <a:buClr>
                <a:schemeClr val="dk1"/>
              </a:buClr>
              <a:buSzPts val="1100"/>
              <a:buFont typeface="Arial"/>
              <a:buNone/>
            </a:pPr>
            <a:r>
              <a:rPr lang="tr-TR"/>
              <a:t>The Scrum Master teaches all to keep it within the time-box. </a:t>
            </a:r>
            <a:endParaRPr/>
          </a:p>
          <a:p>
            <a:pPr marL="0" lvl="0" indent="0" algn="l" rtl="0">
              <a:lnSpc>
                <a:spcPct val="100000"/>
              </a:lnSpc>
              <a:spcBef>
                <a:spcPts val="0"/>
              </a:spcBef>
              <a:spcAft>
                <a:spcPts val="0"/>
              </a:spcAft>
              <a:buClr>
                <a:schemeClr val="dk1"/>
              </a:buClr>
              <a:buSzPts val="1100"/>
              <a:buFont typeface="Arial"/>
              <a:buNone/>
            </a:pPr>
            <a:r>
              <a:rPr lang="tr-TR"/>
              <a:t>The Scrum Master participates as a peer team member in the meeting from the accountability over the Scrum process.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Sprint Retrospektifinin amacı:• İnsanlar, ilişkiler, süreç ve araçlar açısından son Sprint'in nasıl gittiğini inceleyin;• İyi giden ana maddeleri ve olası iyileştirmeleri belirleyin ve sıralayın; ve,• Scrum Takımının işini yapma biçiminde iyileştirmeleri uygulamak için bir plan oluşturun.Scrum Master, Scrum Takımını bir sonraki Sprint için daha etkili ve eğlenceli hale getirmek için Scrum süreç çerçevesi içinde geliştirme sürecini ve uygulamalarını iyileştirmeye teşvik eder.Her Sprint Retrospektifinde, Scrum Takımı, uygunsa ve ürün veya organizasyon standartlarıyla çelişmiyorsa, iş süreçlerini iyileştirerek veya "Bitti" tanımını uyarlayarak ürün kalitesini artırmanın yollarını planlar.Sprint Retrospektifinin sonunda, Scrum Takımı bir sonraki Sprint'te uygulayacağı iyileştirmeleri belirlemiş olmalıdır. Bu iyileştirmeleri bir sonraki Sprint'te uygulamak, Scrum Takımının kendisinin denetimine uyarlamadır. İyileştirmeler herhangi bir zamanda uygulanabilse de, Sprint Retrospektifi, denetim ve uyarlamaya odaklanmak için resmi bir fırsat sağlar.</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b="1" u="sng">
                <a:solidFill>
                  <a:srgbClr val="FF0000"/>
                </a:solidFill>
              </a:rPr>
              <a:t>The purpose of the Sprint Retrospective is to:</a:t>
            </a:r>
            <a:endParaRPr/>
          </a:p>
          <a:p>
            <a:pPr marL="0" lvl="0" indent="0" algn="l" rtl="0">
              <a:lnSpc>
                <a:spcPct val="100000"/>
              </a:lnSpc>
              <a:spcBef>
                <a:spcPts val="0"/>
              </a:spcBef>
              <a:spcAft>
                <a:spcPts val="0"/>
              </a:spcAft>
              <a:buClr>
                <a:schemeClr val="dk1"/>
              </a:buClr>
              <a:buSzPts val="1100"/>
              <a:buFont typeface="Arial"/>
              <a:buNone/>
            </a:pPr>
            <a:endParaRPr b="1" u="sng">
              <a:solidFill>
                <a:srgbClr val="FF0000"/>
              </a:solidFill>
            </a:endParaRPr>
          </a:p>
          <a:p>
            <a:pPr marL="0" lvl="0" indent="0" algn="l" rtl="0">
              <a:lnSpc>
                <a:spcPct val="100000"/>
              </a:lnSpc>
              <a:spcBef>
                <a:spcPts val="0"/>
              </a:spcBef>
              <a:spcAft>
                <a:spcPts val="0"/>
              </a:spcAft>
              <a:buClr>
                <a:schemeClr val="dk1"/>
              </a:buClr>
              <a:buSzPts val="1100"/>
              <a:buFont typeface="Arial"/>
              <a:buNone/>
            </a:pPr>
            <a:r>
              <a:rPr lang="tr-TR" b="1"/>
              <a:t>• Inspect how the last Sprint went with regards to people, relationships, process, and tools;</a:t>
            </a:r>
            <a:endParaRPr/>
          </a:p>
          <a:p>
            <a:pPr marL="0" lvl="0" indent="0" algn="l" rtl="0">
              <a:lnSpc>
                <a:spcPct val="100000"/>
              </a:lnSpc>
              <a:spcBef>
                <a:spcPts val="0"/>
              </a:spcBef>
              <a:spcAft>
                <a:spcPts val="0"/>
              </a:spcAft>
              <a:buClr>
                <a:schemeClr val="dk1"/>
              </a:buClr>
              <a:buSzPts val="1100"/>
              <a:buFont typeface="Arial"/>
              <a:buNone/>
            </a:pPr>
            <a:endParaRPr b="1"/>
          </a:p>
          <a:p>
            <a:pPr marL="0" lvl="0" indent="0" algn="l" rtl="0">
              <a:lnSpc>
                <a:spcPct val="100000"/>
              </a:lnSpc>
              <a:spcBef>
                <a:spcPts val="0"/>
              </a:spcBef>
              <a:spcAft>
                <a:spcPts val="0"/>
              </a:spcAft>
              <a:buClr>
                <a:schemeClr val="dk1"/>
              </a:buClr>
              <a:buSzPts val="1100"/>
              <a:buFont typeface="Arial"/>
              <a:buNone/>
            </a:pPr>
            <a:r>
              <a:rPr lang="tr-TR" b="1"/>
              <a:t>• Identify and order the major items that went well and potential improvements; and,</a:t>
            </a:r>
            <a:endParaRPr/>
          </a:p>
          <a:p>
            <a:pPr marL="0" lvl="0" indent="0" algn="l" rtl="0">
              <a:lnSpc>
                <a:spcPct val="100000"/>
              </a:lnSpc>
              <a:spcBef>
                <a:spcPts val="0"/>
              </a:spcBef>
              <a:spcAft>
                <a:spcPts val="0"/>
              </a:spcAft>
              <a:buClr>
                <a:schemeClr val="dk1"/>
              </a:buClr>
              <a:buSzPts val="1100"/>
              <a:buFont typeface="Arial"/>
              <a:buNone/>
            </a:pPr>
            <a:endParaRPr b="1"/>
          </a:p>
          <a:p>
            <a:pPr marL="0" lvl="0" indent="0" algn="l" rtl="0">
              <a:lnSpc>
                <a:spcPct val="100000"/>
              </a:lnSpc>
              <a:spcBef>
                <a:spcPts val="0"/>
              </a:spcBef>
              <a:spcAft>
                <a:spcPts val="0"/>
              </a:spcAft>
              <a:buClr>
                <a:schemeClr val="dk1"/>
              </a:buClr>
              <a:buSzPts val="1100"/>
              <a:buFont typeface="Arial"/>
              <a:buNone/>
            </a:pPr>
            <a:r>
              <a:rPr lang="tr-TR" b="1"/>
              <a:t>• Create a plan for implementing improvements to the way the Scrum Team does its work.</a:t>
            </a:r>
            <a:endParaRPr/>
          </a:p>
          <a:p>
            <a:pPr marL="0" lvl="0" indent="0" algn="l" rtl="0">
              <a:lnSpc>
                <a:spcPct val="100000"/>
              </a:lnSpc>
              <a:spcBef>
                <a:spcPts val="0"/>
              </a:spcBef>
              <a:spcAft>
                <a:spcPts val="0"/>
              </a:spcAft>
              <a:buClr>
                <a:schemeClr val="dk1"/>
              </a:buClr>
              <a:buSzPts val="1100"/>
              <a:buFont typeface="Arial"/>
              <a:buNone/>
            </a:pPr>
            <a:endParaRPr b="1"/>
          </a:p>
          <a:p>
            <a:pPr marL="0" lvl="0" indent="0" algn="l" rtl="0">
              <a:lnSpc>
                <a:spcPct val="100000"/>
              </a:lnSpc>
              <a:spcBef>
                <a:spcPts val="0"/>
              </a:spcBef>
              <a:spcAft>
                <a:spcPts val="0"/>
              </a:spcAft>
              <a:buClr>
                <a:schemeClr val="dk1"/>
              </a:buClr>
              <a:buSzPts val="1100"/>
              <a:buFont typeface="Arial"/>
              <a:buNone/>
            </a:pPr>
            <a:r>
              <a:rPr lang="tr-TR"/>
              <a:t>The Scrum Master encourages the Scrum Team to improve, within the Scrum process framework, its development process and practices to make it more effective and enjoyable for the next Sprint.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During each Sprint Retrospective, the Scrum Team plans ways to increase product quality by improving work processes or adapting the definition of “Done”, if appropriate and not in conflict with product or organizational standards.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r>
              <a:rPr lang="tr-TR" b="1"/>
              <a:t>By the end of the Sprint Retrospective, the Scrum Team should have identified improvements that it will implement in the next Sprint.</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tr-TR" b="1"/>
              <a:t> </a:t>
            </a:r>
            <a:r>
              <a:rPr lang="tr-TR"/>
              <a:t>Implementing these improvements in the next Sprint is the adaptation to the inspection of the Scrum Team itself. Although improvements may be implemented at any time, the Sprint Retrospective provides </a:t>
            </a:r>
            <a:r>
              <a:rPr lang="tr-TR" b="1"/>
              <a:t>a formal opportunity to focus on inspection and adaptation.</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b="1"/>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6" name="Google Shape;1486;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The Sprint should be extended, B: The Sprint ends with the done items, C: The Sprint should be canceled,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sz="1500">
              <a:solidFill>
                <a:srgbClr val="4A86E8"/>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SzPts val="1400"/>
              <a:buNone/>
            </a:pPr>
            <a:r>
              <a:rPr lang="tr-TR" sz="1500">
                <a:solidFill>
                  <a:srgbClr val="4A86E8"/>
                </a:solidFill>
                <a:latin typeface="Proxima Nova Semibold"/>
                <a:ea typeface="Proxima Nova Semibold"/>
                <a:cs typeface="Proxima Nova Semibold"/>
                <a:sym typeface="Proxima Nova Semibold"/>
              </a:rPr>
              <a:t>Tüm Sprint Öğeleri tamamlanamadığında ne olur?</a:t>
            </a:r>
            <a:endParaRPr/>
          </a:p>
          <a:p>
            <a:pPr marL="0" lvl="0" indent="0" algn="l" rtl="0">
              <a:lnSpc>
                <a:spcPct val="100000"/>
              </a:lnSpc>
              <a:spcBef>
                <a:spcPts val="0"/>
              </a:spcBef>
              <a:spcAft>
                <a:spcPts val="0"/>
              </a:spcAft>
              <a:buSzPts val="1400"/>
              <a:buNone/>
            </a:pPr>
            <a:r>
              <a:rPr lang="tr-TR" sz="1500">
                <a:solidFill>
                  <a:srgbClr val="4A86E8"/>
                </a:solidFill>
                <a:latin typeface="Proxima Nova Semibold"/>
                <a:ea typeface="Proxima Nova Semibold"/>
                <a:cs typeface="Proxima Nova Semibold"/>
                <a:sym typeface="Proxima Nova Semibold"/>
              </a:rPr>
              <a:t>Takımın tüm Sprint İş Listesi kalemlerini tamamlayamadığı bir durumda hiçbir şey olmaz.</a:t>
            </a:r>
            <a:endParaRPr/>
          </a:p>
          <a:p>
            <a:pPr marL="0" lvl="0" indent="0" algn="l" rtl="0">
              <a:lnSpc>
                <a:spcPct val="100000"/>
              </a:lnSpc>
              <a:spcBef>
                <a:spcPts val="0"/>
              </a:spcBef>
              <a:spcAft>
                <a:spcPts val="0"/>
              </a:spcAft>
              <a:buSzPts val="1400"/>
              <a:buNone/>
            </a:pPr>
            <a:r>
              <a:rPr lang="tr-TR" sz="1500">
                <a:solidFill>
                  <a:srgbClr val="4A86E8"/>
                </a:solidFill>
                <a:latin typeface="Proxima Nova Semibold"/>
                <a:ea typeface="Proxima Nova Semibold"/>
                <a:cs typeface="Proxima Nova Semibold"/>
                <a:sym typeface="Proxima Nova Semibold"/>
              </a:rPr>
              <a:t>Sprint, belirtilen tarihte tamamlanan öğelerle sona erer.</a:t>
            </a:r>
            <a:endParaRPr/>
          </a:p>
          <a:p>
            <a:pPr marL="0" lvl="0" indent="0" algn="l" rtl="0">
              <a:lnSpc>
                <a:spcPct val="100000"/>
              </a:lnSpc>
              <a:spcBef>
                <a:spcPts val="0"/>
              </a:spcBef>
              <a:spcAft>
                <a:spcPts val="0"/>
              </a:spcAft>
              <a:buSzPts val="1400"/>
              <a:buNone/>
            </a:pPr>
            <a:r>
              <a:rPr lang="tr-TR" sz="1500">
                <a:solidFill>
                  <a:srgbClr val="4A86E8"/>
                </a:solidFill>
                <a:latin typeface="Proxima Nova Semibold"/>
                <a:ea typeface="Proxima Nova Semibold"/>
                <a:cs typeface="Proxima Nova Semibold"/>
                <a:sym typeface="Proxima Nova Semibold"/>
              </a:rPr>
              <a:t>Geliştirme Takımı, Sprint İnceleme toplantısında tamamlanan öğeleri gösterir Tamamlanmayan kalemler product backlog a geri taşınır ve oradan tekrar önceliklendirilir. </a:t>
            </a:r>
            <a:endParaRPr/>
          </a:p>
          <a:p>
            <a:pPr marL="0" lvl="0" indent="0" algn="l" rtl="0">
              <a:lnSpc>
                <a:spcPct val="100000"/>
              </a:lnSpc>
              <a:spcBef>
                <a:spcPts val="0"/>
              </a:spcBef>
              <a:spcAft>
                <a:spcPts val="0"/>
              </a:spcAft>
              <a:buSzPts val="1400"/>
              <a:buNone/>
            </a:pPr>
            <a:endParaRPr sz="1500">
              <a:solidFill>
                <a:srgbClr val="4A86E8"/>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SzPts val="1400"/>
              <a:buNone/>
            </a:pPr>
            <a:r>
              <a:rPr lang="tr-TR" sz="1500">
                <a:solidFill>
                  <a:srgbClr val="4A86E8"/>
                </a:solidFill>
                <a:latin typeface="Proxima Nova Semibold"/>
                <a:ea typeface="Proxima Nova Semibold"/>
                <a:cs typeface="Proxima Nova Semibold"/>
                <a:sym typeface="Proxima Nova Semibold"/>
              </a:rPr>
              <a:t>What happens when all the Sprint Items cannot be completed?</a:t>
            </a:r>
            <a:endParaRPr sz="1500">
              <a:solidFill>
                <a:srgbClr val="4A86E8"/>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SzPts val="1400"/>
              <a:buNone/>
            </a:pPr>
            <a:endParaRPr sz="1500">
              <a:solidFill>
                <a:srgbClr val="4A86E8"/>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In a case where the team is </a:t>
            </a:r>
            <a:r>
              <a:rPr lang="tr-TR" sz="1200" b="1">
                <a:solidFill>
                  <a:srgbClr val="202124"/>
                </a:solidFill>
                <a:highlight>
                  <a:srgbClr val="FFFFFF"/>
                </a:highlight>
              </a:rPr>
              <a:t>unable to</a:t>
            </a:r>
            <a:r>
              <a:rPr lang="tr-TR" sz="1200">
                <a:solidFill>
                  <a:srgbClr val="202124"/>
                </a:solidFill>
                <a:highlight>
                  <a:srgbClr val="FFFFFF"/>
                </a:highlight>
              </a:rPr>
              <a:t> complete </a:t>
            </a:r>
            <a:r>
              <a:rPr lang="tr-TR" sz="1200" b="1">
                <a:solidFill>
                  <a:srgbClr val="202124"/>
                </a:solidFill>
                <a:highlight>
                  <a:srgbClr val="FFFFFF"/>
                </a:highlight>
              </a:rPr>
              <a:t>all the Sprint</a:t>
            </a:r>
            <a:r>
              <a:rPr lang="tr-TR" sz="1200">
                <a:solidFill>
                  <a:srgbClr val="202124"/>
                </a:solidFill>
                <a:highlight>
                  <a:srgbClr val="FFFFFF"/>
                </a:highlight>
              </a:rPr>
              <a:t> Backlog </a:t>
            </a:r>
            <a:r>
              <a:rPr lang="tr-TR" sz="1200" b="1">
                <a:solidFill>
                  <a:srgbClr val="202124"/>
                </a:solidFill>
                <a:highlight>
                  <a:srgbClr val="FFFFFF"/>
                </a:highlight>
              </a:rPr>
              <a:t>items</a:t>
            </a:r>
            <a:r>
              <a:rPr lang="tr-TR" sz="1200">
                <a:solidFill>
                  <a:srgbClr val="202124"/>
                </a:solidFill>
                <a:highlight>
                  <a:srgbClr val="FFFFFF"/>
                </a:highlight>
              </a:rPr>
              <a:t>, nothing </a:t>
            </a:r>
            <a:r>
              <a:rPr lang="tr-TR" sz="1200" b="1">
                <a:solidFill>
                  <a:srgbClr val="202124"/>
                </a:solidFill>
                <a:highlight>
                  <a:srgbClr val="FFFFFF"/>
                </a:highlight>
              </a:rPr>
              <a:t>happens</a:t>
            </a:r>
            <a:r>
              <a:rPr lang="tr-TR" sz="1200">
                <a:solidFill>
                  <a:srgbClr val="202124"/>
                </a:solidFill>
                <a:highlight>
                  <a:srgbClr val="FFFFFF"/>
                </a:highlight>
              </a:rPr>
              <a:t>. </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The </a:t>
            </a:r>
            <a:r>
              <a:rPr lang="tr-TR" sz="1200" b="1">
                <a:solidFill>
                  <a:srgbClr val="202124"/>
                </a:solidFill>
                <a:highlight>
                  <a:srgbClr val="FFFFFF"/>
                </a:highlight>
              </a:rPr>
              <a:t>Sprint</a:t>
            </a:r>
            <a:r>
              <a:rPr lang="tr-TR" sz="1200">
                <a:solidFill>
                  <a:srgbClr val="202124"/>
                </a:solidFill>
                <a:highlight>
                  <a:srgbClr val="FFFFFF"/>
                </a:highlight>
              </a:rPr>
              <a:t> ends on the stipulated date with the </a:t>
            </a:r>
            <a:r>
              <a:rPr lang="tr-TR" sz="1200" b="1">
                <a:solidFill>
                  <a:srgbClr val="202124"/>
                </a:solidFill>
                <a:highlight>
                  <a:srgbClr val="FFFFFF"/>
                </a:highlight>
              </a:rPr>
              <a:t>completed items</a:t>
            </a:r>
            <a:r>
              <a:rPr lang="tr-TR" sz="1200">
                <a:solidFill>
                  <a:srgbClr val="202124"/>
                </a:solidFill>
                <a:highlight>
                  <a:srgbClr val="FFFFFF"/>
                </a:highlight>
              </a:rPr>
              <a:t>. </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The Development Team demonstrates the </a:t>
            </a:r>
            <a:r>
              <a:rPr lang="tr-TR" sz="1200" b="1">
                <a:solidFill>
                  <a:srgbClr val="202124"/>
                </a:solidFill>
                <a:highlight>
                  <a:srgbClr val="FFFFFF"/>
                </a:highlight>
              </a:rPr>
              <a:t>completed items</a:t>
            </a:r>
            <a:r>
              <a:rPr lang="tr-TR" sz="1200">
                <a:solidFill>
                  <a:srgbClr val="202124"/>
                </a:solidFill>
                <a:highlight>
                  <a:srgbClr val="FFFFFF"/>
                </a:highlight>
              </a:rPr>
              <a:t> in the </a:t>
            </a:r>
            <a:r>
              <a:rPr lang="tr-TR" sz="1200" b="1">
                <a:solidFill>
                  <a:srgbClr val="202124"/>
                </a:solidFill>
                <a:highlight>
                  <a:srgbClr val="FFFFFF"/>
                </a:highlight>
              </a:rPr>
              <a:t>Sprint</a:t>
            </a:r>
            <a:r>
              <a:rPr lang="tr-TR" sz="1200">
                <a:solidFill>
                  <a:srgbClr val="202124"/>
                </a:solidFill>
                <a:highlight>
                  <a:srgbClr val="FFFFFF"/>
                </a:highlight>
              </a:rPr>
              <a:t> Review meeting</a:t>
            </a:r>
            <a:endParaRPr sz="1200">
              <a:solidFill>
                <a:srgbClr val="202124"/>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tr-TR" sz="1150">
                <a:solidFill>
                  <a:srgbClr val="3A3A3A"/>
                </a:solidFill>
                <a:highlight>
                  <a:srgbClr val="FFFFFF"/>
                </a:highlight>
              </a:rPr>
              <a:t>The uncompleted items are moved back to the Product Backlog and are again prioritized from there.</a:t>
            </a:r>
            <a:endParaRPr sz="1200">
              <a:solidFill>
                <a:srgbClr val="202124"/>
              </a:solidFill>
              <a:highlight>
                <a:srgbClr val="FFFFFF"/>
              </a:highlight>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6" name="Google Shape;1496;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İş bitim çizelgesi, zamana karşı yapılacak işin grafiksel bir gösterimidir.  Grafikte, dikey eksen genellikle kalan işi, yatay eksen ise zamanı veya günleri temsil eder.Tüm işlerin ne zaman tamamlanacağını tahmin etmek için kullanışlıdır.Slaytta basit bir iş bitim grafiği örneği verilmiştir. </a:t>
            </a:r>
            <a:endParaRPr/>
          </a:p>
          <a:p>
            <a:pPr marL="0" lvl="0" indent="0" algn="l" rtl="0">
              <a:lnSpc>
                <a:spcPct val="100000"/>
              </a:lnSpc>
              <a:spcBef>
                <a:spcPts val="0"/>
              </a:spcBef>
              <a:spcAft>
                <a:spcPts val="0"/>
              </a:spcAft>
              <a:buSzPts val="1400"/>
              <a:buNone/>
            </a:pPr>
            <a:r>
              <a:rPr lang="tr-TR"/>
              <a:t>İş bitim grafiği, belirli bir sürat koşusunda veya sürümde kalan işin günlük ölçümünü sağlar. Grafiğin eğimi veya tükenme hızı, çalışılan saat sayısı ile orijinal proje tahmininin karşılaştırılmasıyla hesaplanır ve her gün için ortalama üretkenlik oranını gösterir.Scrum Kuralları: Ürün Sahibiniz, ekibin Ürün veya Sürüm iş bitim çizelgesini oluşturur ve sürdürür. Ürün tükenmişlik grafiği, product backlog Sprint-by-Sprint'te kalan iş miktarını izler. Bu iş bitim çizelgesi her Sprintte güncellenir ve Scrum Takımı ve paydaşları tarafından görülebilir.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 burndown chart is a graphical demonstration of work left to do versus time.</a:t>
            </a:r>
            <a:endParaRPr/>
          </a:p>
          <a:p>
            <a:pPr marL="0" lvl="0" indent="0" algn="l" rtl="0">
              <a:lnSpc>
                <a:spcPct val="100000"/>
              </a:lnSpc>
              <a:spcBef>
                <a:spcPts val="0"/>
              </a:spcBef>
              <a:spcAft>
                <a:spcPts val="0"/>
              </a:spcAft>
              <a:buSzPts val="1400"/>
              <a:buNone/>
            </a:pPr>
            <a:r>
              <a:rPr lang="tr-TR"/>
              <a:t> In the chart, the vertical axis usually represents the remaining work while the horizontal axis represents the time or days. </a:t>
            </a:r>
            <a:endParaRPr/>
          </a:p>
          <a:p>
            <a:pPr marL="0" lvl="0" indent="0" algn="l" rtl="0">
              <a:lnSpc>
                <a:spcPct val="100000"/>
              </a:lnSpc>
              <a:spcBef>
                <a:spcPts val="0"/>
              </a:spcBef>
              <a:spcAft>
                <a:spcPts val="0"/>
              </a:spcAft>
              <a:buSzPts val="1400"/>
              <a:buNone/>
            </a:pPr>
            <a:r>
              <a:rPr lang="tr-TR"/>
              <a:t>It is useful for forecasting when all of the work will be completed. </a:t>
            </a:r>
            <a:endParaRPr/>
          </a:p>
          <a:p>
            <a:pPr marL="0" lvl="0" indent="0" algn="l" rtl="0">
              <a:lnSpc>
                <a:spcPct val="100000"/>
              </a:lnSpc>
              <a:spcBef>
                <a:spcPts val="0"/>
              </a:spcBef>
              <a:spcAft>
                <a:spcPts val="0"/>
              </a:spcAft>
              <a:buSzPts val="1400"/>
              <a:buNone/>
            </a:pPr>
            <a:r>
              <a:rPr lang="tr-TR"/>
              <a:t>A simple example of a burndown chart is given in the slide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The </a:t>
            </a:r>
            <a:r>
              <a:rPr lang="tr-TR" sz="1200" b="1">
                <a:solidFill>
                  <a:srgbClr val="202124"/>
                </a:solidFill>
                <a:highlight>
                  <a:srgbClr val="FFFFFF"/>
                </a:highlight>
              </a:rPr>
              <a:t>burndown chart</a:t>
            </a:r>
            <a:r>
              <a:rPr lang="tr-TR" sz="1200">
                <a:solidFill>
                  <a:srgbClr val="202124"/>
                </a:solidFill>
                <a:highlight>
                  <a:srgbClr val="FFFFFF"/>
                </a:highlight>
              </a:rPr>
              <a:t> provides a day-by-day measure of the work that remains in a given sprint or release. The slope of the </a:t>
            </a:r>
            <a:r>
              <a:rPr lang="tr-TR" sz="1200" b="1">
                <a:solidFill>
                  <a:srgbClr val="202124"/>
                </a:solidFill>
                <a:highlight>
                  <a:srgbClr val="FFFFFF"/>
                </a:highlight>
              </a:rPr>
              <a:t>graph</a:t>
            </a:r>
            <a:r>
              <a:rPr lang="tr-TR" sz="1200">
                <a:solidFill>
                  <a:srgbClr val="202124"/>
                </a:solidFill>
                <a:highlight>
                  <a:srgbClr val="FFFFFF"/>
                </a:highlight>
              </a:rPr>
              <a:t>, or </a:t>
            </a:r>
            <a:r>
              <a:rPr lang="tr-TR" sz="1200" b="1">
                <a:solidFill>
                  <a:srgbClr val="202124"/>
                </a:solidFill>
                <a:highlight>
                  <a:srgbClr val="FFFFFF"/>
                </a:highlight>
              </a:rPr>
              <a:t>burndown</a:t>
            </a:r>
            <a:r>
              <a:rPr lang="tr-TR" sz="1200">
                <a:solidFill>
                  <a:srgbClr val="202124"/>
                </a:solidFill>
                <a:highlight>
                  <a:srgbClr val="FFFFFF"/>
                </a:highlight>
              </a:rPr>
              <a:t> velocity, is </a:t>
            </a:r>
            <a:r>
              <a:rPr lang="tr-TR" sz="1200" b="1">
                <a:solidFill>
                  <a:srgbClr val="202124"/>
                </a:solidFill>
                <a:highlight>
                  <a:srgbClr val="FFFFFF"/>
                </a:highlight>
              </a:rPr>
              <a:t>calculated</a:t>
            </a:r>
            <a:r>
              <a:rPr lang="tr-TR" sz="1200">
                <a:solidFill>
                  <a:srgbClr val="202124"/>
                </a:solidFill>
                <a:highlight>
                  <a:srgbClr val="FFFFFF"/>
                </a:highlight>
              </a:rPr>
              <a:t> by comparing the number of hours worked to the original project estimation and shows the average rate of productivity for each day</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endParaRPr sz="1200">
              <a:solidFill>
                <a:srgbClr val="202124"/>
              </a:solidFill>
              <a:highlight>
                <a:srgbClr val="FFFFFF"/>
              </a:highlight>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The Rules of Scrum: Your Product Owner creates and maintains the team's Product or Release </a:t>
            </a:r>
            <a:r>
              <a:rPr lang="tr-TR" sz="1200" b="1">
                <a:solidFill>
                  <a:srgbClr val="202124"/>
                </a:solidFill>
                <a:highlight>
                  <a:srgbClr val="FFFFFF"/>
                </a:highlight>
              </a:rPr>
              <a:t>burndown chart</a:t>
            </a:r>
            <a:r>
              <a:rPr lang="tr-TR" sz="1200">
                <a:solidFill>
                  <a:srgbClr val="202124"/>
                </a:solidFill>
                <a:highlight>
                  <a:srgbClr val="FFFFFF"/>
                </a:highlight>
              </a:rPr>
              <a:t>. The Product </a:t>
            </a:r>
            <a:r>
              <a:rPr lang="tr-TR" sz="1200" b="1">
                <a:solidFill>
                  <a:srgbClr val="202124"/>
                </a:solidFill>
                <a:highlight>
                  <a:srgbClr val="FFFFFF"/>
                </a:highlight>
              </a:rPr>
              <a:t>burndown chart</a:t>
            </a:r>
            <a:r>
              <a:rPr lang="tr-TR" sz="1200">
                <a:solidFill>
                  <a:srgbClr val="202124"/>
                </a:solidFill>
                <a:highlight>
                  <a:srgbClr val="FFFFFF"/>
                </a:highlight>
              </a:rPr>
              <a:t> tracks the amount of work remaining in the Product Backlog Sprint-by-Sprint. This </a:t>
            </a:r>
            <a:r>
              <a:rPr lang="tr-TR" sz="1200" b="1">
                <a:solidFill>
                  <a:srgbClr val="202124"/>
                </a:solidFill>
                <a:highlight>
                  <a:srgbClr val="FFFFFF"/>
                </a:highlight>
              </a:rPr>
              <a:t>burndown chart</a:t>
            </a:r>
            <a:r>
              <a:rPr lang="tr-TR" sz="1200">
                <a:solidFill>
                  <a:srgbClr val="202124"/>
                </a:solidFill>
                <a:highlight>
                  <a:srgbClr val="FFFFFF"/>
                </a:highlight>
              </a:rPr>
              <a:t> is updated every Sprint and is visible to the Scrum Team and its stakeholders.</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83bf25163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83bf251632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8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sz="1800">
                <a:solidFill>
                  <a:schemeClr val="dk1"/>
                </a:solidFill>
              </a:rPr>
              <a:t>Agile SDLC model is a combination of iterative and incremental</a:t>
            </a:r>
            <a:endParaRPr sz="18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sz="1800">
                <a:solidFill>
                  <a:schemeClr val="dk1"/>
                </a:solidFill>
              </a:rPr>
              <a:t>process models with focus on process adaptability and customer</a:t>
            </a:r>
            <a:endParaRPr sz="18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sz="1800">
                <a:solidFill>
                  <a:schemeClr val="dk1"/>
                </a:solidFill>
              </a:rPr>
              <a:t>satisfaction by rapid delivery of working software product.</a:t>
            </a:r>
            <a:endParaRPr sz="1800">
              <a:solidFill>
                <a:schemeClr val="dk1"/>
              </a:solidFill>
            </a:endParaRPr>
          </a:p>
          <a:p>
            <a:pPr marL="0" lvl="0" indent="0" algn="l" rtl="0">
              <a:lnSpc>
                <a:spcPct val="100000"/>
              </a:lnSpc>
              <a:spcBef>
                <a:spcPts val="0"/>
              </a:spcBef>
              <a:spcAft>
                <a:spcPts val="0"/>
              </a:spcAft>
              <a:buClr>
                <a:schemeClr val="dk1"/>
              </a:buClr>
              <a:buSzPts val="1400"/>
              <a:buFont typeface="Arial"/>
              <a:buNone/>
            </a:pPr>
            <a:endParaRPr sz="18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sz="1800">
                <a:solidFill>
                  <a:schemeClr val="dk1"/>
                </a:solidFill>
              </a:rPr>
              <a:t>Agile Methods break the product into small incremental builds. These builds are provided in iterations. Each iteration typically lasts from about one to three weeks. Every iteration involves cross functional teams working simultaneously on various areas like planning, requirements analysis, design, coding, unit testing, and acceptance testing. At the end of the iteration a working product is displayed to the customer and important stakeholders.</a:t>
            </a:r>
            <a:endParaRPr sz="1800">
              <a:solidFill>
                <a:schemeClr val="dk1"/>
              </a:solidFill>
            </a:endParaRPr>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4" name="Google Shape;1504;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Hız Tablosu, her bir sprintte teslim edilen değer miktarını göstererek, ekibin gelecekteki sprintlerde ne kadar iş yapabileceğini tahmin etmenize olanak tanır. </a:t>
            </a:r>
            <a:endParaRPr/>
          </a:p>
          <a:p>
            <a:pPr marL="0" lvl="0" indent="0" algn="l" rtl="0">
              <a:lnSpc>
                <a:spcPct val="100000"/>
              </a:lnSpc>
              <a:spcBef>
                <a:spcPts val="0"/>
              </a:spcBef>
              <a:spcAft>
                <a:spcPts val="0"/>
              </a:spcAft>
              <a:buSzPts val="1400"/>
              <a:buNone/>
            </a:pPr>
            <a:r>
              <a:rPr lang="tr-TR"/>
              <a:t>Sprint planlama toplantılarınız sırasında, uygulanabilir olarak ne kadar iş yapabileceğinize karar vermenize yardımcı olması açısından yararlıdır.</a:t>
            </a:r>
            <a:endParaRPr/>
          </a:p>
          <a:p>
            <a:pPr marL="0" lvl="0" indent="0" algn="l" rtl="0">
              <a:lnSpc>
                <a:spcPct val="100000"/>
              </a:lnSpc>
              <a:spcBef>
                <a:spcPts val="0"/>
              </a:spcBef>
              <a:spcAft>
                <a:spcPts val="0"/>
              </a:spcAft>
              <a:buSzPts val="1400"/>
              <a:buNone/>
            </a:pPr>
            <a:r>
              <a:rPr lang="tr-TR"/>
              <a:t>Y ekseni, hikayeleri tahmin etmek için kullanılan istatistiği görüntüler. </a:t>
            </a:r>
            <a:endParaRPr/>
          </a:p>
          <a:p>
            <a:pPr marL="0" lvl="0" indent="0" algn="l" rtl="0">
              <a:lnSpc>
                <a:spcPct val="100000"/>
              </a:lnSpc>
              <a:spcBef>
                <a:spcPts val="0"/>
              </a:spcBef>
              <a:spcAft>
                <a:spcPts val="0"/>
              </a:spcAft>
              <a:buSzPts val="1400"/>
              <a:buNone/>
            </a:pPr>
            <a:r>
              <a:rPr lang="tr-TR"/>
              <a:t>Yukarıdaki örnekte, ekip hikaye puanlarını kullanıyor. </a:t>
            </a:r>
            <a:endParaRPr/>
          </a:p>
          <a:p>
            <a:pPr marL="0" lvl="0" indent="0" algn="l" rtl="0">
              <a:lnSpc>
                <a:spcPct val="100000"/>
              </a:lnSpc>
              <a:spcBef>
                <a:spcPts val="0"/>
              </a:spcBef>
              <a:spcAft>
                <a:spcPts val="0"/>
              </a:spcAft>
              <a:buSzPts val="1400"/>
              <a:buNone/>
            </a:pPr>
            <a:r>
              <a:rPr lang="tr-TR"/>
              <a:t>X ekseni, takım tarafından tamamlanan sprintleri görüntüler. </a:t>
            </a:r>
            <a:endParaRPr/>
          </a:p>
          <a:p>
            <a:pPr marL="0" lvl="0" indent="0" algn="l" rtl="0">
              <a:lnSpc>
                <a:spcPct val="100000"/>
              </a:lnSpc>
              <a:spcBef>
                <a:spcPts val="0"/>
              </a:spcBef>
              <a:spcAft>
                <a:spcPts val="0"/>
              </a:spcAft>
              <a:buSzPts val="1400"/>
              <a:buNone/>
            </a:pPr>
            <a:r>
              <a:rPr lang="tr-TR"/>
              <a:t>Her sprint için gri çubuk, sprint başladığında tüm sorunların toplam tahminini gösterir. </a:t>
            </a:r>
            <a:endParaRPr/>
          </a:p>
          <a:p>
            <a:pPr marL="0" lvl="0" indent="0" algn="l" rtl="0">
              <a:lnSpc>
                <a:spcPct val="100000"/>
              </a:lnSpc>
              <a:spcBef>
                <a:spcPts val="0"/>
              </a:spcBef>
              <a:spcAft>
                <a:spcPts val="0"/>
              </a:spcAft>
              <a:buSzPts val="1400"/>
              <a:buNone/>
            </a:pPr>
            <a:r>
              <a:rPr lang="tr-TR"/>
              <a:t>Her sprintteki yeşil çubuk, sprint sona erdiğinde tamamlanan toplam tahminleri gösterir.</a:t>
            </a:r>
            <a:endParaRPr/>
          </a:p>
          <a:p>
            <a:pPr marL="0" lvl="0" indent="0" algn="l" rtl="0">
              <a:lnSpc>
                <a:spcPct val="100000"/>
              </a:lnSpc>
              <a:spcBef>
                <a:spcPts val="0"/>
              </a:spcBef>
              <a:spcAft>
                <a:spcPts val="0"/>
              </a:spcAft>
              <a:buSzPts val="1400"/>
              <a:buNone/>
            </a:pPr>
            <a:r>
              <a:rPr lang="tr-TR"/>
              <a:t>Hızın kaydını tutmak, scrum master'ın sorumluluğundadır.</a:t>
            </a:r>
            <a:endParaRPr/>
          </a:p>
          <a:p>
            <a:pPr marL="0" lvl="0" indent="0" algn="l" rtl="0">
              <a:lnSpc>
                <a:spcPct val="100000"/>
              </a:lnSpc>
              <a:spcBef>
                <a:spcPts val="0"/>
              </a:spcBef>
              <a:spcAft>
                <a:spcPts val="0"/>
              </a:spcAft>
              <a:buSzPts val="1400"/>
              <a:buNone/>
            </a:pPr>
            <a:r>
              <a:rPr lang="tr-TR"/>
              <a:t>Her sprint demosunun sonunda, scrum master, o sprint sırasında yapıldığı kabul edilen hikayeler için tahmin edilen puanların sayısını hesaplamalıdır.  </a:t>
            </a:r>
            <a:endParaRPr/>
          </a:p>
          <a:p>
            <a:pPr marL="0" lvl="0" indent="0" algn="l" rtl="0">
              <a:lnSpc>
                <a:spcPct val="100000"/>
              </a:lnSpc>
              <a:spcBef>
                <a:spcPts val="0"/>
              </a:spcBef>
              <a:spcAft>
                <a:spcPts val="0"/>
              </a:spcAft>
              <a:buSzPts val="1400"/>
              <a:buNone/>
            </a:pPr>
            <a:r>
              <a:rPr lang="tr-TR"/>
              <a:t>Bu sayı, o sprint için hız çizelgesine bir veri noktası olarak eklenmelidir.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 Velocity Chart shows the amount of value delivered in each sprint, enabling you to predict the amount of work the team can get done in future sprints. It is useful during your sprint planning meetings, to help you decide how much work you can feasibly commit to.</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 y-axis displays the statistic used for estimating stories. In the example above, the team is using story points. The x-axis displays the sprints completed by the team. The gray bar for each sprint shows the total estimate of all issues in the sprint when it begins. The green bar in each sprint shows the total completed estimates when the sprint ends.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sz="1500">
                <a:solidFill>
                  <a:srgbClr val="3A3A3A"/>
                </a:solidFill>
                <a:highlight>
                  <a:srgbClr val="FFFFFF"/>
                </a:highlight>
                <a:latin typeface="Roboto"/>
                <a:ea typeface="Roboto"/>
                <a:cs typeface="Roboto"/>
                <a:sym typeface="Roboto"/>
              </a:rPr>
              <a:t>Keeping track of the velocity is the responsibility of the scrum master. </a:t>
            </a:r>
            <a:endParaRPr/>
          </a:p>
          <a:p>
            <a:pPr marL="0" lvl="0" indent="0" algn="l" rtl="0">
              <a:lnSpc>
                <a:spcPct val="100000"/>
              </a:lnSpc>
              <a:spcBef>
                <a:spcPts val="0"/>
              </a:spcBef>
              <a:spcAft>
                <a:spcPts val="0"/>
              </a:spcAft>
              <a:buSzPts val="1400"/>
              <a:buNone/>
            </a:pPr>
            <a:r>
              <a:rPr lang="tr-TR" sz="1500">
                <a:solidFill>
                  <a:srgbClr val="3A3A3A"/>
                </a:solidFill>
                <a:highlight>
                  <a:srgbClr val="FFFFFF"/>
                </a:highlight>
                <a:latin typeface="Roboto"/>
                <a:ea typeface="Roboto"/>
                <a:cs typeface="Roboto"/>
                <a:sym typeface="Roboto"/>
              </a:rPr>
              <a:t>At the end of each sprint demo, the scrum master should calculate the number of points that were estimated for the stories that were accepted as done during that sprint.</a:t>
            </a:r>
            <a:endParaRPr/>
          </a:p>
          <a:p>
            <a:pPr marL="0" lvl="0" indent="0" algn="l" rtl="0">
              <a:lnSpc>
                <a:spcPct val="100000"/>
              </a:lnSpc>
              <a:spcBef>
                <a:spcPts val="0"/>
              </a:spcBef>
              <a:spcAft>
                <a:spcPts val="0"/>
              </a:spcAft>
              <a:buSzPts val="1400"/>
              <a:buNone/>
            </a:pPr>
            <a:r>
              <a:rPr lang="tr-TR" sz="1500">
                <a:solidFill>
                  <a:srgbClr val="3A3A3A"/>
                </a:solidFill>
                <a:highlight>
                  <a:srgbClr val="FFFFFF"/>
                </a:highlight>
                <a:latin typeface="Roboto"/>
                <a:ea typeface="Roboto"/>
                <a:cs typeface="Roboto"/>
                <a:sym typeface="Roboto"/>
              </a:rPr>
              <a:t> This number should be added as a data point on the velocity chart for that sprint.</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2" name="Google Shape;1512;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9" name="Google Shape;1519;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6" name="Google Shape;1526;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8" name="Google Shape;1638;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100">
                <a:solidFill>
                  <a:srgbClr val="202122"/>
                </a:solidFill>
                <a:highlight>
                  <a:schemeClr val="lt1"/>
                </a:highlight>
              </a:rPr>
              <a:t>Kanban, çevik sistemi işletmede uygulamak için bir başka popüler metodolojidir.</a:t>
            </a:r>
            <a:endParaRPr/>
          </a:p>
          <a:p>
            <a:pPr marL="0" marR="0" lvl="0" indent="0" algn="l" rtl="0">
              <a:lnSpc>
                <a:spcPct val="100000"/>
              </a:lnSpc>
              <a:spcBef>
                <a:spcPts val="0"/>
              </a:spcBef>
              <a:spcAft>
                <a:spcPts val="0"/>
              </a:spcAft>
              <a:buClr>
                <a:srgbClr val="000000"/>
              </a:buClr>
              <a:buSzPts val="1400"/>
              <a:buFont typeface="Arial"/>
              <a:buNone/>
            </a:pPr>
            <a:endParaRPr sz="1100">
              <a:solidFill>
                <a:srgbClr val="202122"/>
              </a:solidFill>
              <a:highlight>
                <a:schemeClr val="lt1"/>
              </a:highlight>
            </a:endParaRPr>
          </a:p>
          <a:p>
            <a:pPr marL="0" marR="0" lvl="0" indent="0" algn="l" rtl="0">
              <a:lnSpc>
                <a:spcPct val="100000"/>
              </a:lnSpc>
              <a:spcBef>
                <a:spcPts val="0"/>
              </a:spcBef>
              <a:spcAft>
                <a:spcPts val="0"/>
              </a:spcAft>
              <a:buClr>
                <a:srgbClr val="000000"/>
              </a:buClr>
              <a:buSzPts val="1400"/>
              <a:buFont typeface="Arial"/>
              <a:buNone/>
            </a:pPr>
            <a:r>
              <a:rPr lang="tr-TR" sz="1100">
                <a:solidFill>
                  <a:srgbClr val="202122"/>
                </a:solidFill>
                <a:highlight>
                  <a:schemeClr val="lt1"/>
                </a:highlight>
              </a:rPr>
              <a:t>Kanban is another popular methodology for implementing the agile system in the business.</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0" name="Google Shape;1750;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True, B: False,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80000"/>
              </a:lnSpc>
              <a:spcBef>
                <a:spcPts val="0"/>
              </a:spcBef>
              <a:spcAft>
                <a:spcPts val="0"/>
              </a:spcAft>
              <a:buClr>
                <a:srgbClr val="3A3F50"/>
              </a:buClr>
              <a:buSzPts val="1100"/>
              <a:buFont typeface="Arial"/>
              <a:buNone/>
            </a:pPr>
            <a:endParaRPr sz="1800">
              <a:solidFill>
                <a:srgbClr val="4A86E8"/>
              </a:solidFill>
              <a:latin typeface="Proxima Nova Semibold"/>
              <a:ea typeface="Proxima Nova Semibold"/>
              <a:cs typeface="Proxima Nova Semibold"/>
              <a:sym typeface="Proxima Nova Semibold"/>
            </a:endParaRPr>
          </a:p>
          <a:p>
            <a:pPr marL="0" lvl="0" indent="0" algn="l" rtl="0">
              <a:lnSpc>
                <a:spcPct val="80000"/>
              </a:lnSpc>
              <a:spcBef>
                <a:spcPts val="0"/>
              </a:spcBef>
              <a:spcAft>
                <a:spcPts val="0"/>
              </a:spcAft>
              <a:buClr>
                <a:srgbClr val="3A3F50"/>
              </a:buClr>
              <a:buSzPts val="1100"/>
              <a:buFont typeface="Arial"/>
              <a:buNone/>
            </a:pPr>
            <a:r>
              <a:rPr lang="tr-TR" sz="1800">
                <a:solidFill>
                  <a:srgbClr val="4A86E8"/>
                </a:solidFill>
                <a:latin typeface="Proxima Nova Semibold"/>
                <a:ea typeface="Proxima Nova Semibold"/>
                <a:cs typeface="Proxima Nova Semibold"/>
                <a:sym typeface="Proxima Nova Semibold"/>
              </a:rPr>
              <a:t>Kanban kelimesi Japoncadır ve kabaca tercümesi "görebildiğiniz kart" anlamına gelir.</a:t>
            </a:r>
            <a:endParaRPr/>
          </a:p>
          <a:p>
            <a:pPr marL="0" lvl="0" indent="0" algn="l" rtl="0">
              <a:lnSpc>
                <a:spcPct val="80000"/>
              </a:lnSpc>
              <a:spcBef>
                <a:spcPts val="0"/>
              </a:spcBef>
              <a:spcAft>
                <a:spcPts val="0"/>
              </a:spcAft>
              <a:buClr>
                <a:srgbClr val="3A3F50"/>
              </a:buClr>
              <a:buSzPts val="1100"/>
              <a:buFont typeface="Arial"/>
              <a:buNone/>
            </a:pPr>
            <a:endParaRPr sz="1800">
              <a:solidFill>
                <a:srgbClr val="4A86E8"/>
              </a:solidFill>
              <a:latin typeface="Proxima Nova Semibold"/>
              <a:ea typeface="Proxima Nova Semibold"/>
              <a:cs typeface="Proxima Nova Semibold"/>
              <a:sym typeface="Proxima Nova Semibold"/>
            </a:endParaRPr>
          </a:p>
          <a:p>
            <a:pPr marL="0" lvl="0" indent="0" algn="l" rtl="0">
              <a:lnSpc>
                <a:spcPct val="80000"/>
              </a:lnSpc>
              <a:spcBef>
                <a:spcPts val="0"/>
              </a:spcBef>
              <a:spcAft>
                <a:spcPts val="0"/>
              </a:spcAft>
              <a:buClr>
                <a:srgbClr val="3A3F50"/>
              </a:buClr>
              <a:buSzPts val="1100"/>
              <a:buFont typeface="Arial"/>
              <a:buNone/>
            </a:pPr>
            <a:r>
              <a:rPr lang="tr-TR" sz="1800">
                <a:solidFill>
                  <a:srgbClr val="4A86E8"/>
                </a:solidFill>
                <a:latin typeface="Proxima Nova Semibold"/>
                <a:ea typeface="Proxima Nova Semibold"/>
                <a:cs typeface="Proxima Nova Semibold"/>
                <a:sym typeface="Proxima Nova Semibold"/>
              </a:rPr>
              <a:t>The word kanban is Japanese and roughly translated means “card you can see.”</a:t>
            </a:r>
            <a:endParaRPr/>
          </a:p>
          <a:p>
            <a:pPr marL="0" lvl="0" indent="0" algn="l" rtl="0">
              <a:lnSpc>
                <a:spcPct val="80000"/>
              </a:lnSpc>
              <a:spcBef>
                <a:spcPts val="0"/>
              </a:spcBef>
              <a:spcAft>
                <a:spcPts val="0"/>
              </a:spcAft>
              <a:buClr>
                <a:srgbClr val="3A3F50"/>
              </a:buClr>
              <a:buSzPts val="1100"/>
              <a:buFont typeface="Arial"/>
              <a:buNone/>
            </a:pPr>
            <a:endParaRPr sz="1800">
              <a:solidFill>
                <a:srgbClr val="4A86E8"/>
              </a:solidFill>
              <a:latin typeface="Proxima Nova Semibold"/>
              <a:ea typeface="Proxima Nova Semibold"/>
              <a:cs typeface="Proxima Nova Semibold"/>
              <a:sym typeface="Proxima Nova Semibold"/>
            </a:endParaRPr>
          </a:p>
          <a:p>
            <a:pPr marL="0" lvl="0" indent="0" algn="l" rtl="0">
              <a:lnSpc>
                <a:spcPct val="80000"/>
              </a:lnSpc>
              <a:spcBef>
                <a:spcPts val="0"/>
              </a:spcBef>
              <a:spcAft>
                <a:spcPts val="0"/>
              </a:spcAft>
              <a:buClr>
                <a:srgbClr val="3A3F50"/>
              </a:buClr>
              <a:buSzPts val="1100"/>
              <a:buFont typeface="Arial"/>
              <a:buNone/>
            </a:pPr>
            <a:endParaRPr sz="10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0" name="Google Shape;1760;p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SzPts val="1400"/>
              <a:buNone/>
            </a:pPr>
            <a:r>
              <a:rPr lang="tr-TR" sz="1050">
                <a:solidFill>
                  <a:srgbClr val="202122"/>
                </a:solidFill>
                <a:highlight>
                  <a:srgbClr val="FFFFFF"/>
                </a:highlight>
              </a:rPr>
              <a:t>Kanban, çevik sistemi işletmeye uygulamak için bir başka popüler metodolojidir."Kanban" kelimesi Japoncadır ve "görebildiğiniz kart" veya "tabela" olarak tercüme edilebilir. Adından da anlaşılacağı gibi, çevik uygulamak için kullanılan ve neyin üretileceğini, ne zaman üretileceğini ve ne kadar üretileceğini gösteren görsel bir çerçevedir.Kanban, iş akışı sürecini görselleştirmeye odaklanır. Kanbanın birincil amacı, süreçteki olası kusurları tespit etmek ve işlerin istenilen hızda ilerlemesini sağlamak için bunları düzeltmektir. birçok durumda Kanban'ın bunun için mükemmel bir yöntem / katalizör olduğu kanıtlanmıştır.</a:t>
            </a:r>
            <a:endParaRPr/>
          </a:p>
          <a:p>
            <a:pPr marL="0" lvl="0" indent="0" algn="l" rtl="0">
              <a:lnSpc>
                <a:spcPct val="115000"/>
              </a:lnSpc>
              <a:spcBef>
                <a:spcPts val="500"/>
              </a:spcBef>
              <a:spcAft>
                <a:spcPts val="0"/>
              </a:spcAft>
              <a:buSzPts val="1400"/>
              <a:buNone/>
            </a:pPr>
            <a:endParaRPr sz="1050">
              <a:solidFill>
                <a:srgbClr val="202122"/>
              </a:solidFill>
              <a:highlight>
                <a:srgbClr val="FFFFFF"/>
              </a:highlight>
            </a:endParaRPr>
          </a:p>
          <a:p>
            <a:pPr marL="0" lvl="0" indent="0" algn="l" rtl="0">
              <a:lnSpc>
                <a:spcPct val="115000"/>
              </a:lnSpc>
              <a:spcBef>
                <a:spcPts val="500"/>
              </a:spcBef>
              <a:spcAft>
                <a:spcPts val="0"/>
              </a:spcAft>
              <a:buSzPts val="1400"/>
              <a:buNone/>
            </a:pPr>
            <a:r>
              <a:rPr lang="tr-TR" sz="1050">
                <a:solidFill>
                  <a:srgbClr val="202122"/>
                </a:solidFill>
                <a:highlight>
                  <a:srgbClr val="FFFFFF"/>
                </a:highlight>
              </a:rPr>
              <a:t>Japocanda kan görselleştirme ban kart anlamına geliyor</a:t>
            </a:r>
            <a:endParaRPr/>
          </a:p>
          <a:p>
            <a:pPr marL="0" lvl="0" indent="0" algn="l" rtl="0">
              <a:lnSpc>
                <a:spcPct val="115000"/>
              </a:lnSpc>
              <a:spcBef>
                <a:spcPts val="1000"/>
              </a:spcBef>
              <a:spcAft>
                <a:spcPts val="0"/>
              </a:spcAft>
              <a:buSzPts val="1400"/>
              <a:buNone/>
            </a:pPr>
            <a:r>
              <a:rPr lang="tr-TR" sz="1050">
                <a:solidFill>
                  <a:srgbClr val="202122"/>
                </a:solidFill>
                <a:highlight>
                  <a:srgbClr val="FFFFFF"/>
                </a:highlight>
              </a:rPr>
              <a:t>Görsel kart</a:t>
            </a:r>
            <a:endParaRPr/>
          </a:p>
          <a:p>
            <a:pPr marL="0" lvl="0" indent="0" algn="l" rtl="0">
              <a:lnSpc>
                <a:spcPct val="115000"/>
              </a:lnSpc>
              <a:spcBef>
                <a:spcPts val="1000"/>
              </a:spcBef>
              <a:spcAft>
                <a:spcPts val="0"/>
              </a:spcAft>
              <a:buSzPts val="1400"/>
              <a:buNone/>
            </a:pPr>
            <a:endParaRPr sz="1050">
              <a:solidFill>
                <a:srgbClr val="202122"/>
              </a:solidFill>
              <a:highlight>
                <a:srgbClr val="FFFFFF"/>
              </a:highlight>
            </a:endParaRPr>
          </a:p>
          <a:p>
            <a:pPr marL="0" lvl="0" indent="0" algn="l" rtl="0">
              <a:lnSpc>
                <a:spcPct val="115000"/>
              </a:lnSpc>
              <a:spcBef>
                <a:spcPts val="500"/>
              </a:spcBef>
              <a:spcAft>
                <a:spcPts val="0"/>
              </a:spcAft>
              <a:buSzPts val="1400"/>
              <a:buNone/>
            </a:pPr>
            <a:endParaRPr sz="1050">
              <a:solidFill>
                <a:srgbClr val="202122"/>
              </a:solidFill>
              <a:highlight>
                <a:srgbClr val="FFFFFF"/>
              </a:highlight>
            </a:endParaRPr>
          </a:p>
          <a:p>
            <a:pPr marL="0" lvl="0" indent="0" algn="l" rtl="0">
              <a:lnSpc>
                <a:spcPct val="115000"/>
              </a:lnSpc>
              <a:spcBef>
                <a:spcPts val="500"/>
              </a:spcBef>
              <a:spcAft>
                <a:spcPts val="0"/>
              </a:spcAft>
              <a:buSzPts val="1400"/>
              <a:buNone/>
            </a:pPr>
            <a:r>
              <a:rPr lang="tr-TR" sz="1050">
                <a:solidFill>
                  <a:srgbClr val="202122"/>
                </a:solidFill>
                <a:highlight>
                  <a:srgbClr val="FFFFFF"/>
                </a:highlight>
              </a:rPr>
              <a:t>Kanban is another popular methodology for implementing the agile system in the business.</a:t>
            </a:r>
            <a:endParaRPr/>
          </a:p>
          <a:p>
            <a:pPr marL="0" lvl="0" indent="0" algn="l" rtl="0">
              <a:lnSpc>
                <a:spcPct val="115000"/>
              </a:lnSpc>
              <a:spcBef>
                <a:spcPts val="500"/>
              </a:spcBef>
              <a:spcAft>
                <a:spcPts val="0"/>
              </a:spcAft>
              <a:buSzPts val="1400"/>
              <a:buNone/>
            </a:pPr>
            <a:endParaRPr sz="1050">
              <a:solidFill>
                <a:srgbClr val="202122"/>
              </a:solidFill>
              <a:highlight>
                <a:srgbClr val="FFFFFF"/>
              </a:highlight>
            </a:endParaRPr>
          </a:p>
          <a:p>
            <a:pPr marL="0" lvl="0" indent="0" algn="l" rtl="0">
              <a:lnSpc>
                <a:spcPct val="115000"/>
              </a:lnSpc>
              <a:spcBef>
                <a:spcPts val="500"/>
              </a:spcBef>
              <a:spcAft>
                <a:spcPts val="0"/>
              </a:spcAft>
              <a:buSzPts val="1400"/>
              <a:buNone/>
            </a:pPr>
            <a:r>
              <a:rPr lang="tr-TR" sz="1050">
                <a:solidFill>
                  <a:srgbClr val="202122"/>
                </a:solidFill>
                <a:highlight>
                  <a:srgbClr val="FFFFFF"/>
                </a:highlight>
              </a:rPr>
              <a:t>The word "kanban" is in Japanese and can be translated as "the card you can see" or "signboard". </a:t>
            </a:r>
            <a:endParaRPr sz="1050">
              <a:solidFill>
                <a:srgbClr val="202122"/>
              </a:solidFill>
              <a:highlight>
                <a:srgbClr val="FFFFFF"/>
              </a:highlight>
            </a:endParaRPr>
          </a:p>
          <a:p>
            <a:pPr marL="0" lvl="0" indent="0" algn="l" rtl="0">
              <a:lnSpc>
                <a:spcPct val="115000"/>
              </a:lnSpc>
              <a:spcBef>
                <a:spcPts val="500"/>
              </a:spcBef>
              <a:spcAft>
                <a:spcPts val="0"/>
              </a:spcAft>
              <a:buSzPts val="1400"/>
              <a:buNone/>
            </a:pPr>
            <a:r>
              <a:rPr lang="tr-TR" sz="1050">
                <a:solidFill>
                  <a:srgbClr val="202122"/>
                </a:solidFill>
                <a:highlight>
                  <a:srgbClr val="FFFFFF"/>
                </a:highlight>
              </a:rPr>
              <a:t>As the name implies, it is a visual framework used to implement agile and shows what to produce, when to produce it, and how much to produce.</a:t>
            </a:r>
            <a:endParaRPr sz="1050">
              <a:solidFill>
                <a:srgbClr val="202122"/>
              </a:solidFill>
              <a:highlight>
                <a:srgbClr val="FFFFFF"/>
              </a:highlight>
            </a:endParaRPr>
          </a:p>
          <a:p>
            <a:pPr marL="0" lvl="0" indent="0" algn="l" rtl="0">
              <a:lnSpc>
                <a:spcPct val="115000"/>
              </a:lnSpc>
              <a:spcBef>
                <a:spcPts val="500"/>
              </a:spcBef>
              <a:spcAft>
                <a:spcPts val="0"/>
              </a:spcAft>
              <a:buSzPts val="1400"/>
              <a:buNone/>
            </a:pPr>
            <a:r>
              <a:rPr lang="tr-TR" sz="1050">
                <a:solidFill>
                  <a:srgbClr val="202122"/>
                </a:solidFill>
                <a:highlight>
                  <a:srgbClr val="FFFFFF"/>
                </a:highlight>
              </a:rPr>
              <a:t>Kanban focuses on visualizing the workflow process. The primary goal of kanban is to identify potential flaws in the process and to correct them to ensure that works progress at the desired pace.</a:t>
            </a:r>
            <a:endParaRPr sz="1050">
              <a:solidFill>
                <a:srgbClr val="202122"/>
              </a:solidFill>
              <a:highlight>
                <a:srgbClr val="FFFFFF"/>
              </a:highlight>
            </a:endParaRPr>
          </a:p>
          <a:p>
            <a:pPr marL="0" lvl="0" indent="0" algn="l" rtl="0">
              <a:lnSpc>
                <a:spcPct val="115000"/>
              </a:lnSpc>
              <a:spcBef>
                <a:spcPts val="500"/>
              </a:spcBef>
              <a:spcAft>
                <a:spcPts val="0"/>
              </a:spcAft>
              <a:buSzPts val="1400"/>
              <a:buNone/>
            </a:pPr>
            <a:r>
              <a:rPr lang="tr-TR" sz="1050">
                <a:solidFill>
                  <a:srgbClr val="202122"/>
                </a:solidFill>
                <a:highlight>
                  <a:srgbClr val="FFFFFF"/>
                </a:highlight>
              </a:rPr>
              <a:t>in many cases Kanban has proven to be an excellent method / catalyst for this.</a:t>
            </a:r>
            <a:endParaRPr/>
          </a:p>
          <a:p>
            <a:pPr marL="0" lvl="0" indent="0" algn="l" rtl="0">
              <a:lnSpc>
                <a:spcPct val="115000"/>
              </a:lnSpc>
              <a:spcBef>
                <a:spcPts val="1000"/>
              </a:spcBef>
              <a:spcAft>
                <a:spcPts val="0"/>
              </a:spcAft>
              <a:buSzPts val="1400"/>
              <a:buNone/>
            </a:pPr>
            <a:endParaRPr sz="1050">
              <a:solidFill>
                <a:srgbClr val="202122"/>
              </a:solidFill>
              <a:highlight>
                <a:srgbClr val="FFFFFF"/>
              </a:highlight>
            </a:endParaRPr>
          </a:p>
          <a:p>
            <a:pPr marL="0" lvl="0" indent="0" algn="l" rtl="0">
              <a:lnSpc>
                <a:spcPct val="115000"/>
              </a:lnSpc>
              <a:spcBef>
                <a:spcPts val="1000"/>
              </a:spcBef>
              <a:spcAft>
                <a:spcPts val="500"/>
              </a:spcAft>
              <a:buSzPts val="1400"/>
              <a:buNone/>
            </a:pPr>
            <a:endParaRPr sz="1050">
              <a:solidFill>
                <a:srgbClr val="202122"/>
              </a:solidFill>
              <a:highlight>
                <a:srgbClr val="FFFFFF"/>
              </a:highlight>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8" name="Google Shape;1768;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500"/>
              </a:spcAft>
              <a:buSzPts val="1400"/>
              <a:buNone/>
            </a:pPr>
            <a:endParaRPr sz="1050">
              <a:solidFill>
                <a:srgbClr val="202122"/>
              </a:solidFill>
              <a:highlight>
                <a:srgbClr val="FFFFFF"/>
              </a:highlight>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5" name="Google Shape;1775;p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SzPts val="1400"/>
              <a:buNone/>
            </a:pPr>
            <a:r>
              <a:rPr lang="tr-TR" sz="1050">
                <a:solidFill>
                  <a:srgbClr val="202122"/>
                </a:solidFill>
                <a:highlight>
                  <a:srgbClr val="FFFFFF"/>
                </a:highlight>
              </a:rPr>
              <a:t>Kanban'ın hikayesi 1940'lara kadar uzanıyor. Bu yıllarda Toyota, süpermarketlerin raflardaki stokları yönetmek için kullandığı modeli temel alarak üretim yöntemini güncelledi.Toyota, süpermarket tarafından kullanılan sistemi benimsedi. Kapasite seviyelerini gerçek zamanlı olarak izlemek için şirket, farklı üretim ekipleri arasında "kanban" adı verilen bir kart kullanmaya başladı.Üretim hattında kullanılan bir kutu malzeme boşaltıldığında, depoya hangi malzemenin gerekli olduğunu açıklayan bir kanban gönderildi. Deponun sağladığı yeni malzemelerle üretime kesintisiz devam edildi ve süreç sürekli izlendi.Kanban yöntemi, üretimden son tüketiciye kadar tüm zinciri kontrol eder. Bu sayede üretim sürecinin çeşitli aşamalarında hem tedariğin aksamasını hem de malın fazla stoklanmasını engeller. Bu, sürecin sürekli izlenmesini gerektirir.</a:t>
            </a:r>
            <a:endParaRPr/>
          </a:p>
          <a:p>
            <a:pPr marL="0" lvl="0" indent="0" algn="l" rtl="0">
              <a:lnSpc>
                <a:spcPct val="115000"/>
              </a:lnSpc>
              <a:spcBef>
                <a:spcPts val="500"/>
              </a:spcBef>
              <a:spcAft>
                <a:spcPts val="0"/>
              </a:spcAft>
              <a:buSzPts val="1400"/>
              <a:buNone/>
            </a:pPr>
            <a:endParaRPr sz="1050">
              <a:solidFill>
                <a:srgbClr val="202122"/>
              </a:solidFill>
              <a:highlight>
                <a:srgbClr val="FFFFFF"/>
              </a:highlight>
            </a:endParaRPr>
          </a:p>
          <a:p>
            <a:pPr marL="0" lvl="0" indent="0" algn="l" rtl="0">
              <a:lnSpc>
                <a:spcPct val="115000"/>
              </a:lnSpc>
              <a:spcBef>
                <a:spcPts val="500"/>
              </a:spcBef>
              <a:spcAft>
                <a:spcPts val="0"/>
              </a:spcAft>
              <a:buSzPts val="1400"/>
              <a:buNone/>
            </a:pPr>
            <a:r>
              <a:rPr lang="tr-TR" sz="1050">
                <a:solidFill>
                  <a:srgbClr val="202122"/>
                </a:solidFill>
                <a:highlight>
                  <a:srgbClr val="FFFFFF"/>
                </a:highlight>
              </a:rPr>
              <a:t>Kanban's story dates back to the 1940s. During these years, Toyota updated its production method based on the model that supermarkets use to manage stocks on shelves. </a:t>
            </a:r>
            <a:endParaRPr sz="1050">
              <a:solidFill>
                <a:srgbClr val="202122"/>
              </a:solidFill>
              <a:highlight>
                <a:srgbClr val="FFFFFF"/>
              </a:highlight>
            </a:endParaRPr>
          </a:p>
          <a:p>
            <a:pPr marL="0" lvl="0" indent="0" algn="l" rtl="0">
              <a:lnSpc>
                <a:spcPct val="115000"/>
              </a:lnSpc>
              <a:spcBef>
                <a:spcPts val="500"/>
              </a:spcBef>
              <a:spcAft>
                <a:spcPts val="0"/>
              </a:spcAft>
              <a:buSzPts val="1400"/>
              <a:buNone/>
            </a:pPr>
            <a:r>
              <a:rPr lang="tr-TR" sz="1050">
                <a:solidFill>
                  <a:srgbClr val="202122"/>
                </a:solidFill>
                <a:highlight>
                  <a:srgbClr val="FFFFFF"/>
                </a:highlight>
              </a:rPr>
              <a:t>Toyota adopted the system used by the supermarket. </a:t>
            </a:r>
            <a:endParaRPr/>
          </a:p>
          <a:p>
            <a:pPr marL="0" lvl="0" indent="0" algn="l" rtl="0">
              <a:lnSpc>
                <a:spcPct val="115000"/>
              </a:lnSpc>
              <a:spcBef>
                <a:spcPts val="500"/>
              </a:spcBef>
              <a:spcAft>
                <a:spcPts val="0"/>
              </a:spcAft>
              <a:buSzPts val="1400"/>
              <a:buNone/>
            </a:pPr>
            <a:r>
              <a:rPr lang="tr-TR" sz="1050">
                <a:solidFill>
                  <a:srgbClr val="202122"/>
                </a:solidFill>
                <a:highlight>
                  <a:srgbClr val="FFFFFF"/>
                </a:highlight>
              </a:rPr>
              <a:t>To monitor capacity levels in real-time, the company started using a card called "kanban" between different production teams. </a:t>
            </a:r>
            <a:endParaRPr sz="1050">
              <a:solidFill>
                <a:srgbClr val="202122"/>
              </a:solidFill>
              <a:highlight>
                <a:srgbClr val="FFFFFF"/>
              </a:highlight>
            </a:endParaRPr>
          </a:p>
          <a:p>
            <a:pPr marL="0" lvl="0" indent="0" algn="l" rtl="0">
              <a:lnSpc>
                <a:spcPct val="115000"/>
              </a:lnSpc>
              <a:spcBef>
                <a:spcPts val="500"/>
              </a:spcBef>
              <a:spcAft>
                <a:spcPts val="0"/>
              </a:spcAft>
              <a:buSzPts val="1400"/>
              <a:buNone/>
            </a:pPr>
            <a:r>
              <a:rPr lang="tr-TR" sz="1050">
                <a:solidFill>
                  <a:srgbClr val="202122"/>
                </a:solidFill>
                <a:highlight>
                  <a:srgbClr val="FFFFFF"/>
                </a:highlight>
              </a:rPr>
              <a:t>When a bin of material used on the production line was unloaded, a kanban was sent to the warehouse, explaining which material was required. With the new materials provided by the warehouse, production continued without interruption, and the process monitored continuously.</a:t>
            </a:r>
            <a:endParaRPr sz="1050">
              <a:solidFill>
                <a:srgbClr val="202122"/>
              </a:solidFill>
              <a:highlight>
                <a:srgbClr val="FFFFFF"/>
              </a:highlight>
            </a:endParaRPr>
          </a:p>
          <a:p>
            <a:pPr marL="0" lvl="0" indent="0" algn="l" rtl="0">
              <a:lnSpc>
                <a:spcPct val="115000"/>
              </a:lnSpc>
              <a:spcBef>
                <a:spcPts val="500"/>
              </a:spcBef>
              <a:spcAft>
                <a:spcPts val="0"/>
              </a:spcAft>
              <a:buSzPts val="1400"/>
              <a:buNone/>
            </a:pPr>
            <a:endParaRPr sz="1050">
              <a:solidFill>
                <a:srgbClr val="202122"/>
              </a:solidFill>
              <a:highlight>
                <a:srgbClr val="FFFFFF"/>
              </a:highlight>
            </a:endParaRPr>
          </a:p>
          <a:p>
            <a:pPr marL="0" lvl="0" indent="0" algn="l" rtl="0">
              <a:lnSpc>
                <a:spcPct val="115000"/>
              </a:lnSpc>
              <a:spcBef>
                <a:spcPts val="500"/>
              </a:spcBef>
              <a:spcAft>
                <a:spcPts val="0"/>
              </a:spcAft>
              <a:buSzPts val="1400"/>
              <a:buNone/>
            </a:pPr>
            <a:r>
              <a:rPr lang="tr-TR" sz="1050">
                <a:solidFill>
                  <a:srgbClr val="202122"/>
                </a:solidFill>
                <a:highlight>
                  <a:srgbClr val="FFFFFF"/>
                </a:highlight>
              </a:rPr>
              <a:t>The kanban method controls the entire chain from production to the end consumer. In this way, it prevents both the failure of supply and the over-stocking of the goods at various stages of the production process. This requires continuous monitoring of the process.</a:t>
            </a:r>
            <a:endParaRPr/>
          </a:p>
          <a:p>
            <a:pPr marL="0" lvl="0" indent="0" algn="l" rtl="0">
              <a:lnSpc>
                <a:spcPct val="115000"/>
              </a:lnSpc>
              <a:spcBef>
                <a:spcPts val="1000"/>
              </a:spcBef>
              <a:spcAft>
                <a:spcPts val="0"/>
              </a:spcAft>
              <a:buSzPts val="1400"/>
              <a:buNone/>
            </a:pPr>
            <a:endParaRPr sz="1050">
              <a:solidFill>
                <a:srgbClr val="202122"/>
              </a:solidFill>
              <a:highlight>
                <a:srgbClr val="FFFFFF"/>
              </a:highlight>
            </a:endParaRPr>
          </a:p>
          <a:p>
            <a:pPr marL="0" lvl="0" indent="0" algn="l" rtl="0">
              <a:lnSpc>
                <a:spcPct val="115000"/>
              </a:lnSpc>
              <a:spcBef>
                <a:spcPts val="1000"/>
              </a:spcBef>
              <a:spcAft>
                <a:spcPts val="0"/>
              </a:spcAft>
              <a:buSzPts val="1400"/>
              <a:buNone/>
            </a:pPr>
            <a:r>
              <a:rPr lang="tr-TR" sz="1050">
                <a:solidFill>
                  <a:srgbClr val="202122"/>
                </a:solidFill>
                <a:highlight>
                  <a:srgbClr val="FFFFFF"/>
                </a:highlight>
              </a:rPr>
              <a:t>Bir süpermarkette olan ürünlerin bazıları bitmiş</a:t>
            </a:r>
            <a:endParaRPr/>
          </a:p>
          <a:p>
            <a:pPr marL="0" lvl="0" indent="0" algn="l" rtl="0">
              <a:lnSpc>
                <a:spcPct val="115000"/>
              </a:lnSpc>
              <a:spcBef>
                <a:spcPts val="1000"/>
              </a:spcBef>
              <a:spcAft>
                <a:spcPts val="0"/>
              </a:spcAft>
              <a:buSzPts val="1400"/>
              <a:buNone/>
            </a:pPr>
            <a:r>
              <a:rPr lang="tr-TR" sz="1050">
                <a:solidFill>
                  <a:srgbClr val="202122"/>
                </a:solidFill>
                <a:highlight>
                  <a:srgbClr val="FFFFFF"/>
                </a:highlight>
              </a:rPr>
              <a:t>Bazı yerde yığılma var</a:t>
            </a:r>
            <a:endParaRPr/>
          </a:p>
          <a:p>
            <a:pPr marL="0" lvl="0" indent="0" algn="l" rtl="0">
              <a:lnSpc>
                <a:spcPct val="115000"/>
              </a:lnSpc>
              <a:spcBef>
                <a:spcPts val="1000"/>
              </a:spcBef>
              <a:spcAft>
                <a:spcPts val="0"/>
              </a:spcAft>
              <a:buSzPts val="1400"/>
              <a:buNone/>
            </a:pPr>
            <a:r>
              <a:rPr lang="tr-TR" sz="1050">
                <a:solidFill>
                  <a:srgbClr val="202122"/>
                </a:solidFill>
                <a:highlight>
                  <a:srgbClr val="FFFFFF"/>
                </a:highlight>
              </a:rPr>
              <a:t>Market rafları toyotoya ilham olmuş</a:t>
            </a:r>
            <a:endParaRPr/>
          </a:p>
          <a:p>
            <a:pPr marL="0" lvl="0" indent="0" algn="l" rtl="0">
              <a:lnSpc>
                <a:spcPct val="115000"/>
              </a:lnSpc>
              <a:spcBef>
                <a:spcPts val="1000"/>
              </a:spcBef>
              <a:spcAft>
                <a:spcPts val="0"/>
              </a:spcAft>
              <a:buSzPts val="1400"/>
              <a:buNone/>
            </a:pPr>
            <a:r>
              <a:rPr lang="tr-TR" sz="1050">
                <a:solidFill>
                  <a:srgbClr val="202122"/>
                </a:solidFill>
                <a:highlight>
                  <a:srgbClr val="FFFFFF"/>
                </a:highlight>
              </a:rPr>
              <a:t>Araba için ne gerekli bora dolduralım </a:t>
            </a:r>
            <a:endParaRPr/>
          </a:p>
          <a:p>
            <a:pPr marL="0" lvl="0" indent="0" algn="l" rtl="0">
              <a:lnSpc>
                <a:spcPct val="115000"/>
              </a:lnSpc>
              <a:spcBef>
                <a:spcPts val="1000"/>
              </a:spcBef>
              <a:spcAft>
                <a:spcPts val="0"/>
              </a:spcAft>
              <a:buSzPts val="1400"/>
              <a:buNone/>
            </a:pPr>
            <a:r>
              <a:rPr lang="tr-TR" sz="1050">
                <a:solidFill>
                  <a:srgbClr val="202122"/>
                </a:solidFill>
                <a:highlight>
                  <a:srgbClr val="FFFFFF"/>
                </a:highlight>
              </a:rPr>
              <a:t>Kartlar oluşturmuşlar</a:t>
            </a:r>
            <a:endParaRPr/>
          </a:p>
          <a:p>
            <a:pPr marL="0" lvl="0" indent="0" algn="l" rtl="0">
              <a:lnSpc>
                <a:spcPct val="115000"/>
              </a:lnSpc>
              <a:spcBef>
                <a:spcPts val="1000"/>
              </a:spcBef>
              <a:spcAft>
                <a:spcPts val="0"/>
              </a:spcAft>
              <a:buSzPts val="1400"/>
              <a:buNone/>
            </a:pPr>
            <a:r>
              <a:rPr lang="tr-TR" sz="1050">
                <a:solidFill>
                  <a:srgbClr val="202122"/>
                </a:solidFill>
                <a:highlight>
                  <a:srgbClr val="FFFFFF"/>
                </a:highlight>
              </a:rPr>
              <a:t>Eksikleri görerek onu sipariş ediyorlar</a:t>
            </a:r>
            <a:endParaRPr/>
          </a:p>
          <a:p>
            <a:pPr marL="0" lvl="0" indent="0" algn="l" rtl="0">
              <a:lnSpc>
                <a:spcPct val="115000"/>
              </a:lnSpc>
              <a:spcBef>
                <a:spcPts val="1000"/>
              </a:spcBef>
              <a:spcAft>
                <a:spcPts val="0"/>
              </a:spcAft>
              <a:buSzPts val="1400"/>
              <a:buNone/>
            </a:pPr>
            <a:r>
              <a:rPr lang="tr-TR" sz="1050">
                <a:solidFill>
                  <a:srgbClr val="202122"/>
                </a:solidFill>
                <a:highlight>
                  <a:srgbClr val="FFFFFF"/>
                </a:highlight>
              </a:rPr>
              <a:t>Stok tükeneni belirliyorlar kanban diyolar</a:t>
            </a:r>
            <a:endParaRPr sz="1050">
              <a:solidFill>
                <a:srgbClr val="202122"/>
              </a:solidFill>
              <a:highlight>
                <a:srgbClr val="FFFFFF"/>
              </a:highlight>
            </a:endParaRPr>
          </a:p>
          <a:p>
            <a:pPr marL="0" lvl="0" indent="0" algn="l" rtl="0">
              <a:lnSpc>
                <a:spcPct val="115000"/>
              </a:lnSpc>
              <a:spcBef>
                <a:spcPts val="1000"/>
              </a:spcBef>
              <a:spcAft>
                <a:spcPts val="0"/>
              </a:spcAft>
              <a:buSzPts val="1400"/>
              <a:buNone/>
            </a:pPr>
            <a:r>
              <a:rPr lang="tr-TR" sz="1050">
                <a:solidFill>
                  <a:srgbClr val="202122"/>
                </a:solidFill>
                <a:highlight>
                  <a:srgbClr val="FFFFFF"/>
                </a:highlight>
              </a:rPr>
              <a:t>Ms çalışanı bunu yazılımda kullanabilirmiyiz</a:t>
            </a:r>
            <a:endParaRPr sz="1050">
              <a:solidFill>
                <a:srgbClr val="202122"/>
              </a:solidFill>
              <a:highlight>
                <a:srgbClr val="FFFFFF"/>
              </a:highlight>
            </a:endParaRPr>
          </a:p>
          <a:p>
            <a:pPr marL="0" lvl="0" indent="0" algn="l" rtl="0">
              <a:lnSpc>
                <a:spcPct val="115000"/>
              </a:lnSpc>
              <a:spcBef>
                <a:spcPts val="1000"/>
              </a:spcBef>
              <a:spcAft>
                <a:spcPts val="0"/>
              </a:spcAft>
              <a:buSzPts val="1400"/>
              <a:buNone/>
            </a:pPr>
            <a:r>
              <a:rPr lang="tr-TR" sz="1050">
                <a:solidFill>
                  <a:srgbClr val="202122"/>
                </a:solidFill>
                <a:highlight>
                  <a:srgbClr val="FFFFFF"/>
                </a:highlight>
              </a:rPr>
              <a:t>Diyor takan olmuyor</a:t>
            </a:r>
            <a:endParaRPr/>
          </a:p>
          <a:p>
            <a:pPr marL="0" lvl="0" indent="0" algn="l" rtl="0">
              <a:lnSpc>
                <a:spcPct val="115000"/>
              </a:lnSpc>
              <a:spcBef>
                <a:spcPts val="1000"/>
              </a:spcBef>
              <a:spcAft>
                <a:spcPts val="0"/>
              </a:spcAft>
              <a:buSzPts val="1400"/>
              <a:buNone/>
            </a:pPr>
            <a:r>
              <a:rPr lang="tr-TR" sz="1050">
                <a:solidFill>
                  <a:srgbClr val="202122"/>
                </a:solidFill>
                <a:highlight>
                  <a:srgbClr val="FFFFFF"/>
                </a:highlight>
              </a:rPr>
              <a:t>Kitabını yazoıyor 2004 2010</a:t>
            </a:r>
            <a:endParaRPr/>
          </a:p>
          <a:p>
            <a:pPr marL="0" lvl="0" indent="0" algn="l" rtl="0">
              <a:lnSpc>
                <a:spcPct val="115000"/>
              </a:lnSpc>
              <a:spcBef>
                <a:spcPts val="1000"/>
              </a:spcBef>
              <a:spcAft>
                <a:spcPts val="0"/>
              </a:spcAft>
              <a:buSzPts val="1400"/>
              <a:buNone/>
            </a:pPr>
            <a:r>
              <a:rPr lang="tr-TR" sz="1050">
                <a:solidFill>
                  <a:srgbClr val="202122"/>
                </a:solidFill>
                <a:highlight>
                  <a:srgbClr val="FFFFFF"/>
                </a:highlight>
              </a:rPr>
              <a:t>2010 dan sonra yayılmaya başlıyor</a:t>
            </a:r>
            <a:endParaRPr/>
          </a:p>
          <a:p>
            <a:pPr marL="0" lvl="0" indent="0" algn="l" rtl="0">
              <a:lnSpc>
                <a:spcPct val="115000"/>
              </a:lnSpc>
              <a:spcBef>
                <a:spcPts val="1000"/>
              </a:spcBef>
              <a:spcAft>
                <a:spcPts val="0"/>
              </a:spcAft>
              <a:buSzPts val="1400"/>
              <a:buNone/>
            </a:pPr>
            <a:r>
              <a:rPr lang="tr-TR" sz="1050">
                <a:solidFill>
                  <a:srgbClr val="202122"/>
                </a:solidFill>
                <a:highlight>
                  <a:srgbClr val="FFFFFF"/>
                </a:highlight>
              </a:rPr>
              <a:t> </a:t>
            </a:r>
            <a:endParaRPr/>
          </a:p>
          <a:p>
            <a:pPr marL="0" lvl="0" indent="0" algn="l" rtl="0">
              <a:lnSpc>
                <a:spcPct val="115000"/>
              </a:lnSpc>
              <a:spcBef>
                <a:spcPts val="1000"/>
              </a:spcBef>
              <a:spcAft>
                <a:spcPts val="0"/>
              </a:spcAft>
              <a:buSzPts val="1400"/>
              <a:buNone/>
            </a:pPr>
            <a:endParaRPr sz="1050">
              <a:solidFill>
                <a:srgbClr val="202122"/>
              </a:solidFill>
              <a:highlight>
                <a:srgbClr val="FFFFFF"/>
              </a:highlight>
            </a:endParaRPr>
          </a:p>
          <a:p>
            <a:pPr marL="0" lvl="0" indent="0" algn="l" rtl="0">
              <a:lnSpc>
                <a:spcPct val="115000"/>
              </a:lnSpc>
              <a:spcBef>
                <a:spcPts val="1000"/>
              </a:spcBef>
              <a:spcAft>
                <a:spcPts val="500"/>
              </a:spcAft>
              <a:buSzPts val="1400"/>
              <a:buNone/>
            </a:pPr>
            <a:endParaRPr sz="1050">
              <a:solidFill>
                <a:srgbClr val="202122"/>
              </a:solidFill>
              <a:highlight>
                <a:srgbClr val="FFFFFF"/>
              </a:highlight>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3" name="Google Shape;1783;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Hikayesi 1940'lara dayansa da kanban'ın bilgisayar teknolojisi dünyasındaki uygulaması nispeten yeni bir konudur.  2004'te David J. Anderson, yazılım geliştirme için kanban kavramını kullanma fikrini ortaya attı ve 2010'da adlı bir kitap yazdı."Kanban: Teknoloji İşiniz İçin Başarılı Evrimsel Değişim."Kanban'ın yazılım geliştirmede kullanımı David J. Anderson'ın denemelerinden sonra başlar.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Although its story dates back to the 1940s, the application of kanban in the world of computer technology is a relatively new topic.</a:t>
            </a:r>
            <a:endParaRPr/>
          </a:p>
          <a:p>
            <a:pPr marL="0" lvl="0" indent="0" algn="l" rtl="0">
              <a:lnSpc>
                <a:spcPct val="100000"/>
              </a:lnSpc>
              <a:spcBef>
                <a:spcPts val="0"/>
              </a:spcBef>
              <a:spcAft>
                <a:spcPts val="0"/>
              </a:spcAft>
              <a:buSzPts val="1400"/>
              <a:buNone/>
            </a:pPr>
            <a:r>
              <a:rPr lang="tr-TR"/>
              <a:t> In 2004, David J. Anderson introduced the idea of using the concept of kanban for software development, and in 2010 he wrote a book called </a:t>
            </a:r>
            <a:endParaRPr/>
          </a:p>
          <a:p>
            <a:pPr marL="0" lvl="0" indent="0" algn="l" rtl="0">
              <a:lnSpc>
                <a:spcPct val="100000"/>
              </a:lnSpc>
              <a:spcBef>
                <a:spcPts val="0"/>
              </a:spcBef>
              <a:spcAft>
                <a:spcPts val="0"/>
              </a:spcAft>
              <a:buSzPts val="1400"/>
              <a:buNone/>
            </a:pPr>
            <a:r>
              <a:rPr lang="tr-TR"/>
              <a:t>"Kanban: Successful Evolutionary Change for Your Technology Business." </a:t>
            </a:r>
            <a:endParaRPr/>
          </a:p>
          <a:p>
            <a:pPr marL="0" lvl="0" indent="0" algn="l" rtl="0">
              <a:lnSpc>
                <a:spcPct val="100000"/>
              </a:lnSpc>
              <a:spcBef>
                <a:spcPts val="0"/>
              </a:spcBef>
              <a:spcAft>
                <a:spcPts val="0"/>
              </a:spcAft>
              <a:buSzPts val="1400"/>
              <a:buNone/>
            </a:pPr>
            <a:r>
              <a:rPr lang="tr-TR"/>
              <a:t>Kanban's use in software development begins after David J. Anderson's attempts.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83bf251632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283bf251632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Agile is based on the </a:t>
            </a:r>
            <a:r>
              <a:rPr lang="tr-TR" sz="1800" b="1"/>
              <a:t>adaptive </a:t>
            </a:r>
            <a:r>
              <a:rPr lang="tr-TR" sz="1800"/>
              <a:t>software development methods where as the traditional SDLC models like waterfall model is based on </a:t>
            </a:r>
            <a:r>
              <a:rPr lang="tr-TR" sz="1800" b="1"/>
              <a:t>predictive </a:t>
            </a:r>
            <a:r>
              <a:rPr lang="tr-TR" sz="1800"/>
              <a:t>approach.</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b="1"/>
              <a:t>Predictive </a:t>
            </a:r>
            <a:r>
              <a:rPr lang="tr-TR" sz="1800"/>
              <a:t>teams in the traditional SDLC models usually work with detailed planning and have a complete forecast of the exact tasks and features to be delivered in the next few months or during the product life cycle. Predictive methods entirely depend on the requirement analysis and planning done in the beginning of cycle. Any changes to be incorporated go through a strict change control management and prioritization.</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On the other hand; Agile uses </a:t>
            </a:r>
            <a:r>
              <a:rPr lang="tr-TR" sz="1800" b="1"/>
              <a:t>adaptive </a:t>
            </a:r>
            <a:r>
              <a:rPr lang="tr-TR" sz="1800"/>
              <a:t>approach where there is no detailed planning and there is clarity on future tasks only in respect of what features need to be developed. There is feature driven development and the team adapts to the changing product requirements dynamically. The product is tested very frequently, through the release iterations, minimizing the risk of any major failures in future.</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endParaRPr sz="180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1" name="Google Shape;1791;p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Kanban'da yokbelirli zaman sınırlarıaşağıdaki gibi belirli tanımlanmış roller yoktur:ürün sahibi, scrum master veyaGeliştirme TakımıKanban, Scrum'dan daha az kuralcıdır.Kuruluşunuzun bu rolü veya bu rolü kullanmasını dikte etmez.şirketinize kalmışKanban ile farklı iş türlerini tek bir panoda halledersiniz,ve akışa ve görevleri tamamlamaya odaklanıyorsunuz</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In Kanban there is no </a:t>
            </a:r>
            <a:endParaRPr/>
          </a:p>
          <a:p>
            <a:pPr marL="457200" lvl="0" indent="-352425" algn="l" rtl="0">
              <a:lnSpc>
                <a:spcPct val="115000"/>
              </a:lnSpc>
              <a:spcBef>
                <a:spcPts val="0"/>
              </a:spcBef>
              <a:spcAft>
                <a:spcPts val="0"/>
              </a:spcAft>
              <a:buClr>
                <a:srgbClr val="212529"/>
              </a:buClr>
              <a:buSzPts val="1950"/>
              <a:buChar char="●"/>
            </a:pPr>
            <a:r>
              <a:rPr lang="tr-TR" sz="1950">
                <a:solidFill>
                  <a:srgbClr val="212529"/>
                </a:solidFill>
                <a:highlight>
                  <a:schemeClr val="lt1"/>
                </a:highlight>
              </a:rPr>
              <a:t>certain time limits </a:t>
            </a:r>
            <a:endParaRPr sz="1950">
              <a:solidFill>
                <a:srgbClr val="212529"/>
              </a:solidFill>
              <a:highlight>
                <a:schemeClr val="lt1"/>
              </a:highlight>
            </a:endParaRPr>
          </a:p>
          <a:p>
            <a:pPr marL="0" lvl="0" indent="0" algn="l" rtl="0">
              <a:lnSpc>
                <a:spcPct val="115000"/>
              </a:lnSpc>
              <a:spcBef>
                <a:spcPts val="1200"/>
              </a:spcBef>
              <a:spcAft>
                <a:spcPts val="0"/>
              </a:spcAft>
              <a:buSzPts val="1400"/>
              <a:buNone/>
            </a:pPr>
            <a:r>
              <a:rPr lang="tr-TR" sz="1950">
                <a:solidFill>
                  <a:srgbClr val="212529"/>
                </a:solidFill>
                <a:highlight>
                  <a:schemeClr val="lt1"/>
                </a:highlight>
              </a:rPr>
              <a:t>there is no certain described roles like :</a:t>
            </a:r>
            <a:endParaRPr sz="1950">
              <a:solidFill>
                <a:srgbClr val="212529"/>
              </a:solidFill>
              <a:highlight>
                <a:schemeClr val="lt1"/>
              </a:highlight>
            </a:endParaRPr>
          </a:p>
          <a:p>
            <a:pPr marL="0" lvl="0" indent="0" algn="l" rtl="0">
              <a:lnSpc>
                <a:spcPct val="115000"/>
              </a:lnSpc>
              <a:spcBef>
                <a:spcPts val="1200"/>
              </a:spcBef>
              <a:spcAft>
                <a:spcPts val="0"/>
              </a:spcAft>
              <a:buSzPts val="1400"/>
              <a:buNone/>
            </a:pPr>
            <a:r>
              <a:rPr lang="tr-TR" sz="1950">
                <a:solidFill>
                  <a:srgbClr val="212529"/>
                </a:solidFill>
                <a:highlight>
                  <a:schemeClr val="lt1"/>
                </a:highlight>
              </a:rPr>
              <a:t>product owner, scrum master or </a:t>
            </a:r>
            <a:endParaRPr sz="1950">
              <a:solidFill>
                <a:srgbClr val="212529"/>
              </a:solidFill>
              <a:highlight>
                <a:schemeClr val="lt1"/>
              </a:highlight>
            </a:endParaRPr>
          </a:p>
          <a:p>
            <a:pPr marL="0" lvl="0" indent="0" algn="l" rtl="0">
              <a:lnSpc>
                <a:spcPct val="115000"/>
              </a:lnSpc>
              <a:spcBef>
                <a:spcPts val="1200"/>
              </a:spcBef>
              <a:spcAft>
                <a:spcPts val="0"/>
              </a:spcAft>
              <a:buSzPts val="1400"/>
              <a:buNone/>
            </a:pPr>
            <a:r>
              <a:rPr lang="tr-TR" sz="1950">
                <a:solidFill>
                  <a:srgbClr val="212529"/>
                </a:solidFill>
                <a:highlight>
                  <a:schemeClr val="lt1"/>
                </a:highlight>
              </a:rPr>
              <a:t>development team</a:t>
            </a:r>
            <a:endParaRPr sz="1950">
              <a:solidFill>
                <a:srgbClr val="212529"/>
              </a:solidFill>
              <a:highlight>
                <a:schemeClr val="lt1"/>
              </a:highlight>
            </a:endParaRPr>
          </a:p>
          <a:p>
            <a:pPr marL="0" lvl="0" indent="0" algn="l" rtl="0">
              <a:lnSpc>
                <a:spcPct val="115000"/>
              </a:lnSpc>
              <a:spcBef>
                <a:spcPts val="1200"/>
              </a:spcBef>
              <a:spcAft>
                <a:spcPts val="0"/>
              </a:spcAft>
              <a:buSzPts val="1400"/>
              <a:buNone/>
            </a:pPr>
            <a:r>
              <a:rPr lang="tr-TR" sz="1200">
                <a:solidFill>
                  <a:srgbClr val="202124"/>
                </a:solidFill>
                <a:highlight>
                  <a:srgbClr val="FFFFFF"/>
                </a:highlight>
              </a:rPr>
              <a:t>Kanban </a:t>
            </a:r>
            <a:r>
              <a:rPr lang="tr-TR" sz="1200" b="1">
                <a:solidFill>
                  <a:srgbClr val="202124"/>
                </a:solidFill>
                <a:highlight>
                  <a:srgbClr val="FFFFFF"/>
                </a:highlight>
              </a:rPr>
              <a:t>is less prescriptive than Scrum.</a:t>
            </a:r>
            <a:endParaRPr sz="1200" b="1">
              <a:solidFill>
                <a:srgbClr val="202124"/>
              </a:solidFill>
              <a:highlight>
                <a:srgbClr val="FFFFFF"/>
              </a:highlight>
            </a:endParaRPr>
          </a:p>
          <a:p>
            <a:pPr marL="0" lvl="0" indent="0" algn="l" rtl="0">
              <a:lnSpc>
                <a:spcPct val="115000"/>
              </a:lnSpc>
              <a:spcBef>
                <a:spcPts val="1200"/>
              </a:spcBef>
              <a:spcAft>
                <a:spcPts val="0"/>
              </a:spcAft>
              <a:buSzPts val="1400"/>
              <a:buNone/>
            </a:pPr>
            <a:r>
              <a:rPr lang="tr-TR" sz="1200" b="1">
                <a:solidFill>
                  <a:srgbClr val="202124"/>
                </a:solidFill>
                <a:highlight>
                  <a:srgbClr val="FFFFFF"/>
                </a:highlight>
              </a:rPr>
              <a:t>It does not dictate your organization to use this role or that role.</a:t>
            </a:r>
            <a:endParaRPr sz="1200" b="1">
              <a:solidFill>
                <a:srgbClr val="202124"/>
              </a:solidFill>
              <a:highlight>
                <a:srgbClr val="FFFFFF"/>
              </a:highlight>
            </a:endParaRPr>
          </a:p>
          <a:p>
            <a:pPr marL="0" lvl="0" indent="0" algn="l" rtl="0">
              <a:lnSpc>
                <a:spcPct val="115000"/>
              </a:lnSpc>
              <a:spcBef>
                <a:spcPts val="1200"/>
              </a:spcBef>
              <a:spcAft>
                <a:spcPts val="0"/>
              </a:spcAft>
              <a:buSzPts val="1400"/>
              <a:buNone/>
            </a:pPr>
            <a:r>
              <a:rPr lang="tr-TR" sz="1200" b="1">
                <a:solidFill>
                  <a:srgbClr val="202124"/>
                </a:solidFill>
                <a:highlight>
                  <a:srgbClr val="FFFFFF"/>
                </a:highlight>
              </a:rPr>
              <a:t>It is up to your company</a:t>
            </a:r>
            <a:endParaRPr sz="1200" b="1">
              <a:solidFill>
                <a:srgbClr val="202124"/>
              </a:solidFill>
              <a:highlight>
                <a:srgbClr val="FFFFFF"/>
              </a:highlight>
            </a:endParaRPr>
          </a:p>
          <a:p>
            <a:pPr marL="0" lvl="0" indent="0" algn="l" rtl="0">
              <a:lnSpc>
                <a:spcPct val="115000"/>
              </a:lnSpc>
              <a:spcBef>
                <a:spcPts val="1200"/>
              </a:spcBef>
              <a:spcAft>
                <a:spcPts val="0"/>
              </a:spcAft>
              <a:buSzPts val="1400"/>
              <a:buNone/>
            </a:pPr>
            <a:endParaRPr sz="1200" b="1">
              <a:solidFill>
                <a:srgbClr val="202124"/>
              </a:solidFill>
              <a:highlight>
                <a:srgbClr val="FFFFFF"/>
              </a:highlight>
            </a:endParaRPr>
          </a:p>
          <a:p>
            <a:pPr marL="0" lvl="0" indent="0" algn="l" rtl="0">
              <a:lnSpc>
                <a:spcPct val="115000"/>
              </a:lnSpc>
              <a:spcBef>
                <a:spcPts val="1200"/>
              </a:spcBef>
              <a:spcAft>
                <a:spcPts val="0"/>
              </a:spcAft>
              <a:buSzPts val="1400"/>
              <a:buNone/>
            </a:pPr>
            <a:r>
              <a:rPr lang="tr-TR" sz="1500">
                <a:solidFill>
                  <a:srgbClr val="454545"/>
                </a:solidFill>
                <a:highlight>
                  <a:srgbClr val="FFFFFF"/>
                </a:highlight>
                <a:latin typeface="Times New Roman"/>
                <a:ea typeface="Times New Roman"/>
                <a:cs typeface="Times New Roman"/>
                <a:sym typeface="Times New Roman"/>
              </a:rPr>
              <a:t>With Kanban, you handle different types of work in one board, </a:t>
            </a:r>
            <a:endParaRPr sz="1500">
              <a:solidFill>
                <a:srgbClr val="454545"/>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SzPts val="1400"/>
              <a:buNone/>
            </a:pPr>
            <a:r>
              <a:rPr lang="tr-TR" sz="1500">
                <a:solidFill>
                  <a:srgbClr val="454545"/>
                </a:solidFill>
                <a:highlight>
                  <a:srgbClr val="FFFFFF"/>
                </a:highlight>
                <a:latin typeface="Times New Roman"/>
                <a:ea typeface="Times New Roman"/>
                <a:cs typeface="Times New Roman"/>
                <a:sym typeface="Times New Roman"/>
              </a:rPr>
              <a:t>and you focus on the flow and completing the tasks</a:t>
            </a:r>
            <a:endParaRPr sz="1500">
              <a:solidFill>
                <a:srgbClr val="454545"/>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1200"/>
              </a:spcAft>
              <a:buSzPts val="1400"/>
              <a:buNone/>
            </a:pPr>
            <a:endParaRPr sz="1500">
              <a:solidFill>
                <a:srgbClr val="454545"/>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8" name="Google Shape;1798;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Kanban panosu, kanban için her şey demektir.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Kanban board means everything for kanban.</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0" name="Google Shape;1910;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60000"/>
              </a:lnSpc>
              <a:spcBef>
                <a:spcPts val="0"/>
              </a:spcBef>
              <a:spcAft>
                <a:spcPts val="0"/>
              </a:spcAft>
              <a:buClr>
                <a:schemeClr val="dk1"/>
              </a:buClr>
              <a:buSzPts val="1100"/>
              <a:buFont typeface="Arial"/>
              <a:buNone/>
            </a:pPr>
            <a:r>
              <a:rPr lang="tr-TR" sz="1050">
                <a:solidFill>
                  <a:schemeClr val="dk1"/>
                </a:solidFill>
                <a:highlight>
                  <a:srgbClr val="FFFFFF"/>
                </a:highlight>
              </a:rPr>
              <a:t>Kanban panosu, iş akışı görselleştirme için bir araçtır. İş akışınızı ve görevlerinizi bir Kanban panosunda görselleştirmek, süreçlerinizi daha iyi anlamanıza ve iş yükünüz hakkında bir genel bakış elde etmenize yardımcı olur. Bu yeni şeffaflık düzeyiyle, sorunlu çalışma aşamalarını hızla belirleyeceksiniz, Kanban panoları, iş öğelerini temsil etmek için kartları ve sürecin her aşamasını temsil etmek için sütunları kullanarak bir sürecin çeşitli aşamalarındaki işi görsel olarak tasvir eder. İlerlemeyi göstermek ve işi gerçekleştiren ekipleri koordine etmeye yardımcı olmak için kartlar soldan sağa hareket ettirilir. Bu, slaytta gördüğünüz kanban panosu. O çok basit. Şimdi tahtayı bu derste ne yaptığımız, ne yaptığımız ve ne yapacağımızla doldurmanızı istiyorum.</a:t>
            </a:r>
            <a:endParaRPr/>
          </a:p>
          <a:p>
            <a:pPr marL="0" lvl="0" indent="0" algn="just" rtl="0">
              <a:lnSpc>
                <a:spcPct val="160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60000"/>
              </a:lnSpc>
              <a:spcBef>
                <a:spcPts val="0"/>
              </a:spcBef>
              <a:spcAft>
                <a:spcPts val="0"/>
              </a:spcAft>
              <a:buClr>
                <a:schemeClr val="dk1"/>
              </a:buClr>
              <a:buSzPts val="1100"/>
              <a:buFont typeface="Arial"/>
              <a:buNone/>
            </a:pPr>
            <a:r>
              <a:rPr lang="tr-TR" sz="1050">
                <a:solidFill>
                  <a:schemeClr val="dk1"/>
                </a:solidFill>
                <a:highlight>
                  <a:srgbClr val="FFFFFF"/>
                </a:highlight>
              </a:rPr>
              <a:t>A Kanban board is a tool for workflow visualization.</a:t>
            </a:r>
            <a:endParaRPr sz="1050">
              <a:solidFill>
                <a:schemeClr val="dk1"/>
              </a:solidFill>
              <a:highlight>
                <a:srgbClr val="FFFFFF"/>
              </a:highlight>
            </a:endParaRPr>
          </a:p>
          <a:p>
            <a:pPr marL="0" lvl="0" indent="0" algn="just" rtl="0">
              <a:lnSpc>
                <a:spcPct val="160000"/>
              </a:lnSpc>
              <a:spcBef>
                <a:spcPts val="0"/>
              </a:spcBef>
              <a:spcAft>
                <a:spcPts val="0"/>
              </a:spcAft>
              <a:buSzPts val="1400"/>
              <a:buNone/>
            </a:pPr>
            <a:r>
              <a:rPr lang="tr-TR" sz="1050">
                <a:solidFill>
                  <a:schemeClr val="dk1"/>
                </a:solidFill>
                <a:highlight>
                  <a:srgbClr val="FFFFFF"/>
                </a:highlight>
              </a:rPr>
              <a:t>Visualizing your workflow and tasks on a  Kanban board helps you better understand your processes and gain an overview of your workload. </a:t>
            </a:r>
            <a:endParaRPr sz="1050">
              <a:solidFill>
                <a:schemeClr val="dk1"/>
              </a:solidFill>
              <a:highlight>
                <a:srgbClr val="FFFFFF"/>
              </a:highlight>
            </a:endParaRPr>
          </a:p>
          <a:p>
            <a:pPr marL="0" lvl="0" indent="0" algn="just" rtl="0">
              <a:lnSpc>
                <a:spcPct val="160000"/>
              </a:lnSpc>
              <a:spcBef>
                <a:spcPts val="0"/>
              </a:spcBef>
              <a:spcAft>
                <a:spcPts val="0"/>
              </a:spcAft>
              <a:buSzPts val="1400"/>
              <a:buNone/>
            </a:pPr>
            <a:r>
              <a:rPr lang="tr-TR" sz="1050">
                <a:solidFill>
                  <a:schemeClr val="dk1"/>
                </a:solidFill>
                <a:highlight>
                  <a:srgbClr val="FFFFFF"/>
                </a:highlight>
              </a:rPr>
              <a:t>With this new level of transparency, you will quickly identify problematic work stages, </a:t>
            </a:r>
            <a:endParaRPr sz="1050">
              <a:solidFill>
                <a:schemeClr val="dk1"/>
              </a:solidFill>
              <a:highlight>
                <a:srgbClr val="FFFFFF"/>
              </a:highlight>
            </a:endParaRPr>
          </a:p>
          <a:p>
            <a:pPr marL="0" lvl="0" indent="0" algn="just" rtl="0">
              <a:lnSpc>
                <a:spcPct val="160000"/>
              </a:lnSpc>
              <a:spcBef>
                <a:spcPts val="0"/>
              </a:spcBef>
              <a:spcAft>
                <a:spcPts val="0"/>
              </a:spcAft>
              <a:buSzPts val="1400"/>
              <a:buNone/>
            </a:pPr>
            <a:r>
              <a:rPr lang="tr-TR" sz="1050">
                <a:solidFill>
                  <a:srgbClr val="202122"/>
                </a:solidFill>
                <a:highlight>
                  <a:srgbClr val="FFFFFF"/>
                </a:highlight>
              </a:rPr>
              <a:t>Kanban boards visually depict work at various stages of a process using </a:t>
            </a:r>
            <a:r>
              <a:rPr lang="tr-TR" sz="1050">
                <a:solidFill>
                  <a:srgbClr val="202122"/>
                </a:solidFill>
                <a:highlight>
                  <a:srgbClr val="FFBC00"/>
                </a:highlight>
              </a:rPr>
              <a:t>cards to represent work</a:t>
            </a:r>
            <a:r>
              <a:rPr lang="tr-TR" sz="1050">
                <a:solidFill>
                  <a:srgbClr val="202122"/>
                </a:solidFill>
                <a:highlight>
                  <a:srgbClr val="FFFFFF"/>
                </a:highlight>
              </a:rPr>
              <a:t> items and </a:t>
            </a:r>
            <a:r>
              <a:rPr lang="tr-TR" sz="1050">
                <a:solidFill>
                  <a:srgbClr val="202122"/>
                </a:solidFill>
                <a:highlight>
                  <a:schemeClr val="accent4"/>
                </a:highlight>
              </a:rPr>
              <a:t>columns to represent each stage of the process</a:t>
            </a:r>
            <a:r>
              <a:rPr lang="tr-TR" sz="1050">
                <a:solidFill>
                  <a:srgbClr val="202122"/>
                </a:solidFill>
                <a:highlight>
                  <a:srgbClr val="FFFFFF"/>
                </a:highlight>
              </a:rPr>
              <a:t>. Cards are moved from left to right to show progress and to help coordinate teams performing the work.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This is kanban board you see in the slide. It is very simple.</a:t>
            </a:r>
            <a:endParaRPr/>
          </a:p>
          <a:p>
            <a:pPr marL="0" lvl="0" indent="0" algn="l" rtl="0">
              <a:lnSpc>
                <a:spcPct val="100000"/>
              </a:lnSpc>
              <a:spcBef>
                <a:spcPts val="0"/>
              </a:spcBef>
              <a:spcAft>
                <a:spcPts val="0"/>
              </a:spcAft>
              <a:buSzPts val="1400"/>
              <a:buNone/>
            </a:pPr>
            <a:r>
              <a:rPr lang="tr-TR"/>
              <a:t>Now I want  you to fill the board with what we in did this lesson, what we are doing, and what we will we do</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tr-TR"/>
              <a:t>Next slide we will see the answer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Work flow</a:t>
            </a:r>
            <a:endParaRPr/>
          </a:p>
          <a:p>
            <a:pPr marL="0" lvl="0" indent="0" algn="l" rtl="0">
              <a:lnSpc>
                <a:spcPct val="100000"/>
              </a:lnSpc>
              <a:spcBef>
                <a:spcPts val="0"/>
              </a:spcBef>
              <a:spcAft>
                <a:spcPts val="0"/>
              </a:spcAft>
              <a:buSzPts val="1400"/>
              <a:buNone/>
            </a:pPr>
            <a:r>
              <a:rPr lang="tr-TR"/>
              <a:t>White board da geçer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4" name="Google Shape;1924;p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Now lets compare your board with this one in the slide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3" name="Google Shape;1943;p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There is a pull system in workflow of kanban.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sz="1050">
                <a:solidFill>
                  <a:srgbClr val="6B6D75"/>
                </a:solidFill>
                <a:highlight>
                  <a:srgbClr val="F9F9F9"/>
                </a:highlight>
              </a:rPr>
              <a:t>The Kanban pull system is a way of synchronizing OF THE WORKFLOW</a:t>
            </a:r>
            <a:endParaRPr sz="1050">
              <a:solidFill>
                <a:srgbClr val="6B6D75"/>
              </a:solidFill>
              <a:highlight>
                <a:srgbClr val="F9F9F9"/>
              </a:highlight>
            </a:endParaRPr>
          </a:p>
          <a:p>
            <a:pPr marL="0" lvl="0" indent="0" algn="l" rtl="0">
              <a:lnSpc>
                <a:spcPct val="100000"/>
              </a:lnSpc>
              <a:spcBef>
                <a:spcPts val="0"/>
              </a:spcBef>
              <a:spcAft>
                <a:spcPts val="0"/>
              </a:spcAft>
              <a:buSzPts val="1400"/>
              <a:buNone/>
            </a:pPr>
            <a:endParaRPr sz="1050">
              <a:solidFill>
                <a:srgbClr val="6B6D75"/>
              </a:solidFill>
              <a:highlight>
                <a:srgbClr val="F9F9F9"/>
              </a:highlight>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3" name="Google Shape;1963;p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sz="1000">
                <a:solidFill>
                  <a:schemeClr val="dk1"/>
                </a:solidFill>
                <a:highlight>
                  <a:srgbClr val="FAFAFA"/>
                </a:highlight>
                <a:latin typeface="Roboto"/>
                <a:ea typeface="Roboto"/>
                <a:cs typeface="Roboto"/>
                <a:sym typeface="Roboto"/>
              </a:rPr>
              <a:t>IN  Kanban board the cards are the pull signal and when the work is over in the WORK IN PROGRESS  stage of the Kanban board </a:t>
            </a:r>
            <a:endParaRPr sz="1000">
              <a:solidFill>
                <a:schemeClr val="dk1"/>
              </a:solidFill>
              <a:highlight>
                <a:srgbClr val="FAFAFA"/>
              </a:highlight>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tr-TR" sz="1000">
                <a:solidFill>
                  <a:schemeClr val="dk1"/>
                </a:solidFill>
                <a:highlight>
                  <a:srgbClr val="FAFAFA"/>
                </a:highlight>
                <a:latin typeface="Roboto"/>
                <a:ea typeface="Roboto"/>
                <a:cs typeface="Roboto"/>
                <a:sym typeface="Roboto"/>
              </a:rPr>
              <a:t>it signals that more work can be allocated from the backlog or “To Do” lists.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a:solidFill>
                  <a:schemeClr val="dk1"/>
                </a:solidFill>
              </a:rPr>
              <a:t>When a task is done you pull the task ticket from LEFT to RİGHT</a:t>
            </a:r>
            <a:endParaRPr sz="14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400">
              <a:solidFill>
                <a:srgbClr val="202124"/>
              </a:solidFill>
              <a:highlight>
                <a:srgbClr val="F8F9FA"/>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5" name="Google Shape;1985;p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SzPts val="1400"/>
              <a:buNone/>
            </a:pPr>
            <a:r>
              <a:rPr lang="tr-TR" sz="1400">
                <a:solidFill>
                  <a:srgbClr val="202124"/>
                </a:solidFill>
                <a:highlight>
                  <a:srgbClr val="F8F9FA"/>
                </a:highlight>
              </a:rPr>
              <a:t>Kanban boards can be made into walls, whiteboards or </a:t>
            </a:r>
            <a:endParaRPr sz="1400">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sz="1400">
                <a:solidFill>
                  <a:srgbClr val="202124"/>
                </a:solidFill>
                <a:highlight>
                  <a:srgbClr val="F8F9FA"/>
                </a:highlight>
              </a:rPr>
              <a:t>digital gadgets like Trello or Jira. </a:t>
            </a:r>
            <a:endParaRPr sz="14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400">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sz="1400">
                <a:solidFill>
                  <a:srgbClr val="202124"/>
                </a:solidFill>
                <a:highlight>
                  <a:srgbClr val="F8F9FA"/>
                </a:highlight>
              </a:rPr>
              <a:t>There are many tools for management. </a:t>
            </a:r>
            <a:endParaRPr sz="1400">
              <a:solidFill>
                <a:srgbClr val="202124"/>
              </a:solidFill>
              <a:highlight>
                <a:srgbClr val="F8F9FA"/>
              </a:highlight>
            </a:endParaRPr>
          </a:p>
          <a:p>
            <a:pPr marL="0" marR="38100" lvl="0" indent="0" algn="l" rtl="0">
              <a:lnSpc>
                <a:spcPct val="128571"/>
              </a:lnSpc>
              <a:spcBef>
                <a:spcPts val="0"/>
              </a:spcBef>
              <a:spcAft>
                <a:spcPts val="0"/>
              </a:spcAft>
              <a:buClr>
                <a:srgbClr val="3A3F50"/>
              </a:buClr>
              <a:buSzPts val="1100"/>
              <a:buFont typeface="Arial"/>
              <a:buNone/>
            </a:pPr>
            <a:r>
              <a:rPr lang="tr-TR" sz="1400">
                <a:solidFill>
                  <a:srgbClr val="202124"/>
                </a:solidFill>
                <a:highlight>
                  <a:srgbClr val="F8F9FA"/>
                </a:highlight>
              </a:rPr>
              <a:t>It can be different from company to company but the main concept is the same. </a:t>
            </a:r>
            <a:endParaRPr sz="1400">
              <a:solidFill>
                <a:srgbClr val="202124"/>
              </a:solidFill>
              <a:highlight>
                <a:srgbClr val="F8F9FA"/>
              </a:highlight>
            </a:endParaRPr>
          </a:p>
          <a:p>
            <a:pPr marL="0" marR="38100" lvl="0" indent="0" algn="l" rtl="0">
              <a:lnSpc>
                <a:spcPct val="128571"/>
              </a:lnSpc>
              <a:spcBef>
                <a:spcPts val="0"/>
              </a:spcBef>
              <a:spcAft>
                <a:spcPts val="0"/>
              </a:spcAft>
              <a:buClr>
                <a:srgbClr val="3A3F50"/>
              </a:buClr>
              <a:buSzPts val="1100"/>
              <a:buFont typeface="Arial"/>
              <a:buNone/>
            </a:pPr>
            <a:endParaRPr sz="1400">
              <a:solidFill>
                <a:srgbClr val="202124"/>
              </a:solidFill>
              <a:highlight>
                <a:srgbClr val="F8F9FA"/>
              </a:highlight>
            </a:endParaRPr>
          </a:p>
          <a:p>
            <a:pPr marL="0" marR="38100" lvl="0" indent="0" algn="l" rtl="0">
              <a:lnSpc>
                <a:spcPct val="128571"/>
              </a:lnSpc>
              <a:spcBef>
                <a:spcPts val="0"/>
              </a:spcBef>
              <a:spcAft>
                <a:spcPts val="0"/>
              </a:spcAft>
              <a:buClr>
                <a:srgbClr val="3A3F50"/>
              </a:buClr>
              <a:buSzPts val="1100"/>
              <a:buFont typeface="Arial"/>
              <a:buNone/>
            </a:pPr>
            <a:r>
              <a:rPr lang="tr-TR" sz="1400">
                <a:solidFill>
                  <a:srgbClr val="202124"/>
                </a:solidFill>
                <a:highlight>
                  <a:srgbClr val="F8F9FA"/>
                </a:highlight>
              </a:rPr>
              <a:t>In our course we will show you the Jira tool. </a:t>
            </a:r>
            <a:endParaRPr sz="1400">
              <a:solidFill>
                <a:srgbClr val="202124"/>
              </a:solidFill>
              <a:highlight>
                <a:srgbClr val="F8F9FA"/>
              </a:highlight>
            </a:endParaRPr>
          </a:p>
          <a:p>
            <a:pPr marL="0" marR="38100" lvl="0" indent="0" algn="l" rtl="0">
              <a:lnSpc>
                <a:spcPct val="128571"/>
              </a:lnSpc>
              <a:spcBef>
                <a:spcPts val="0"/>
              </a:spcBef>
              <a:spcAft>
                <a:spcPts val="0"/>
              </a:spcAft>
              <a:buClr>
                <a:srgbClr val="3A3F50"/>
              </a:buClr>
              <a:buSzPts val="1100"/>
              <a:buFont typeface="Arial"/>
              <a:buNone/>
            </a:pPr>
            <a:r>
              <a:rPr lang="tr-TR" sz="1400">
                <a:solidFill>
                  <a:srgbClr val="202124"/>
                </a:solidFill>
                <a:highlight>
                  <a:srgbClr val="F8F9FA"/>
                </a:highlight>
              </a:rPr>
              <a:t>It is the most common management tool in the software development.</a:t>
            </a:r>
            <a:endParaRPr sz="14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400">
              <a:solidFill>
                <a:srgbClr val="202124"/>
              </a:solidFill>
              <a:highlight>
                <a:srgbClr val="F8F9FA"/>
              </a:highlight>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1" name="Google Shape;2011;p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sz="1200">
                <a:solidFill>
                  <a:srgbClr val="202124"/>
                </a:solidFill>
                <a:highlight>
                  <a:srgbClr val="F8F9FA"/>
                </a:highlight>
              </a:rPr>
              <a:t>Kanban kartlarında yer alan bilgiler kuruluştan kuruluşa farklılık gösterir. Başka bir deyişle, kartlara ne koyacağınız size kalmış.kartlar şunları içerebilir;Kartın ne hakkında olduğuna dair bir isim veya çok kısa bir açıklama.Proje adı veya kimliği, özellikle devam eden birden fazla proje varsa.Başlangıç, bitiş, aşamalar vb. gibi iş akışı tarihleri.</a:t>
            </a:r>
            <a:endParaRPr/>
          </a:p>
          <a:p>
            <a:pPr marL="0" lvl="0" indent="0" algn="l" rtl="0">
              <a:lnSpc>
                <a:spcPct val="100000"/>
              </a:lnSpc>
              <a:spcBef>
                <a:spcPts val="0"/>
              </a:spcBef>
              <a:spcAft>
                <a:spcPts val="0"/>
              </a:spcAft>
              <a:buClr>
                <a:schemeClr val="dk1"/>
              </a:buClr>
              <a:buSzPts val="1100"/>
              <a:buFont typeface="Arial"/>
              <a:buNone/>
            </a:pPr>
            <a:r>
              <a:rPr lang="tr-TR" sz="1200">
                <a:solidFill>
                  <a:srgbClr val="202124"/>
                </a:solidFill>
                <a:highlight>
                  <a:srgbClr val="F8F9FA"/>
                </a:highlight>
              </a:rPr>
              <a:t>Bitiş tarihi.Öncelik.Görev üzerinde çalışan insanlar.Bilgi esnek olsa da, eldeki görevi ve durumu temsil etmelidir.</a:t>
            </a:r>
            <a:endParaRPr/>
          </a:p>
          <a:p>
            <a:pPr marL="0" lvl="0" indent="0" algn="l" rtl="0">
              <a:lnSpc>
                <a:spcPct val="100000"/>
              </a:lnSpc>
              <a:spcBef>
                <a:spcPts val="0"/>
              </a:spcBef>
              <a:spcAft>
                <a:spcPts val="0"/>
              </a:spcAft>
              <a:buClr>
                <a:schemeClr val="dk1"/>
              </a:buClr>
              <a:buSzPts val="1100"/>
              <a:buFont typeface="Arial"/>
              <a:buNone/>
            </a:pPr>
            <a:endParaRPr sz="1200">
              <a:solidFill>
                <a:srgbClr val="202124"/>
              </a:solidFill>
              <a:highlight>
                <a:srgbClr val="F8F9FA"/>
              </a:highlight>
            </a:endParaRPr>
          </a:p>
          <a:p>
            <a:pPr marL="0" lvl="0" indent="0" algn="l" rtl="0">
              <a:lnSpc>
                <a:spcPct val="100000"/>
              </a:lnSpc>
              <a:spcBef>
                <a:spcPts val="0"/>
              </a:spcBef>
              <a:spcAft>
                <a:spcPts val="0"/>
              </a:spcAft>
              <a:buClr>
                <a:schemeClr val="dk1"/>
              </a:buClr>
              <a:buSzPts val="1100"/>
              <a:buFont typeface="Arial"/>
              <a:buNone/>
            </a:pPr>
            <a:r>
              <a:rPr lang="tr-TR" sz="1200">
                <a:solidFill>
                  <a:srgbClr val="202124"/>
                </a:solidFill>
                <a:highlight>
                  <a:srgbClr val="F8F9FA"/>
                </a:highlight>
              </a:rPr>
              <a:t>The information contained in Kanban cards differs from organization to organization. In other words, what you put on the cards is up to you.</a:t>
            </a:r>
            <a:endParaRPr sz="1200">
              <a:solidFill>
                <a:srgbClr val="202124"/>
              </a:solidFill>
              <a:highlight>
                <a:srgbClr val="F8F9FA"/>
              </a:highlight>
            </a:endParaRPr>
          </a:p>
          <a:p>
            <a:pPr marL="0" lvl="0" indent="0" algn="l" rtl="0">
              <a:lnSpc>
                <a:spcPct val="100000"/>
              </a:lnSpc>
              <a:spcBef>
                <a:spcPts val="0"/>
              </a:spcBef>
              <a:spcAft>
                <a:spcPts val="0"/>
              </a:spcAft>
              <a:buClr>
                <a:schemeClr val="dk1"/>
              </a:buClr>
              <a:buSzPts val="1100"/>
              <a:buFont typeface="Arial"/>
              <a:buNone/>
            </a:pPr>
            <a:endParaRPr sz="1200">
              <a:solidFill>
                <a:srgbClr val="202124"/>
              </a:solidFill>
              <a:highlight>
                <a:srgbClr val="F8F9FA"/>
              </a:highlight>
            </a:endParaRPr>
          </a:p>
          <a:p>
            <a:pPr marL="0" lvl="0" indent="0" algn="l" rtl="0">
              <a:lnSpc>
                <a:spcPct val="100000"/>
              </a:lnSpc>
              <a:spcBef>
                <a:spcPts val="0"/>
              </a:spcBef>
              <a:spcAft>
                <a:spcPts val="0"/>
              </a:spcAft>
              <a:buClr>
                <a:schemeClr val="dk1"/>
              </a:buClr>
              <a:buSzPts val="1100"/>
              <a:buFont typeface="Arial"/>
              <a:buNone/>
            </a:pPr>
            <a:r>
              <a:rPr lang="tr-TR" sz="1200">
                <a:solidFill>
                  <a:srgbClr val="202124"/>
                </a:solidFill>
                <a:highlight>
                  <a:srgbClr val="F8F9FA"/>
                </a:highlight>
              </a:rPr>
              <a:t>cards can include;</a:t>
            </a:r>
            <a:endParaRPr sz="1200">
              <a:solidFill>
                <a:srgbClr val="202124"/>
              </a:solidFill>
              <a:highlight>
                <a:srgbClr val="F8F9FA"/>
              </a:highlight>
            </a:endParaRPr>
          </a:p>
          <a:p>
            <a:pPr marL="0" lvl="0" indent="0" algn="l" rtl="0">
              <a:lnSpc>
                <a:spcPct val="100000"/>
              </a:lnSpc>
              <a:spcBef>
                <a:spcPts val="0"/>
              </a:spcBef>
              <a:spcAft>
                <a:spcPts val="0"/>
              </a:spcAft>
              <a:buClr>
                <a:schemeClr val="dk1"/>
              </a:buClr>
              <a:buSzPts val="1100"/>
              <a:buFont typeface="Arial"/>
              <a:buNone/>
            </a:pPr>
            <a:r>
              <a:rPr lang="tr-TR" sz="1200">
                <a:solidFill>
                  <a:srgbClr val="202124"/>
                </a:solidFill>
                <a:highlight>
                  <a:srgbClr val="F8F9FA"/>
                </a:highlight>
              </a:rPr>
              <a:t>A name or very brief explanation of what the card is about.</a:t>
            </a:r>
            <a:endParaRPr sz="1200">
              <a:solidFill>
                <a:srgbClr val="202124"/>
              </a:solidFill>
              <a:highlight>
                <a:srgbClr val="F8F9FA"/>
              </a:highlight>
            </a:endParaRPr>
          </a:p>
          <a:p>
            <a:pPr marL="0" lvl="0" indent="0" algn="l" rtl="0">
              <a:lnSpc>
                <a:spcPct val="100000"/>
              </a:lnSpc>
              <a:spcBef>
                <a:spcPts val="0"/>
              </a:spcBef>
              <a:spcAft>
                <a:spcPts val="0"/>
              </a:spcAft>
              <a:buClr>
                <a:schemeClr val="dk1"/>
              </a:buClr>
              <a:buSzPts val="1100"/>
              <a:buFont typeface="Arial"/>
              <a:buNone/>
            </a:pPr>
            <a:r>
              <a:rPr lang="tr-TR" sz="1200">
                <a:solidFill>
                  <a:srgbClr val="202124"/>
                </a:solidFill>
                <a:highlight>
                  <a:srgbClr val="F8F9FA"/>
                </a:highlight>
              </a:rPr>
              <a:t>Project name or ID, especially if there is more than one project in progress.</a:t>
            </a:r>
            <a:endParaRPr sz="1200">
              <a:solidFill>
                <a:srgbClr val="202124"/>
              </a:solidFill>
              <a:highlight>
                <a:srgbClr val="F8F9FA"/>
              </a:highlight>
            </a:endParaRPr>
          </a:p>
          <a:p>
            <a:pPr marL="0" lvl="0" indent="0" algn="l" rtl="0">
              <a:lnSpc>
                <a:spcPct val="100000"/>
              </a:lnSpc>
              <a:spcBef>
                <a:spcPts val="0"/>
              </a:spcBef>
              <a:spcAft>
                <a:spcPts val="0"/>
              </a:spcAft>
              <a:buClr>
                <a:schemeClr val="dk1"/>
              </a:buClr>
              <a:buSzPts val="1100"/>
              <a:buFont typeface="Arial"/>
              <a:buNone/>
            </a:pPr>
            <a:endParaRPr sz="1200">
              <a:solidFill>
                <a:srgbClr val="202124"/>
              </a:solidFill>
              <a:highlight>
                <a:srgbClr val="F8F9FA"/>
              </a:highlight>
            </a:endParaRPr>
          </a:p>
          <a:p>
            <a:pPr marL="0" lvl="0" indent="0" algn="l" rtl="0">
              <a:lnSpc>
                <a:spcPct val="100000"/>
              </a:lnSpc>
              <a:spcBef>
                <a:spcPts val="0"/>
              </a:spcBef>
              <a:spcAft>
                <a:spcPts val="0"/>
              </a:spcAft>
              <a:buClr>
                <a:schemeClr val="dk1"/>
              </a:buClr>
              <a:buSzPts val="1100"/>
              <a:buFont typeface="Arial"/>
              <a:buNone/>
            </a:pPr>
            <a:r>
              <a:rPr lang="tr-TR" sz="1200">
                <a:solidFill>
                  <a:srgbClr val="202124"/>
                </a:solidFill>
                <a:highlight>
                  <a:srgbClr val="F8F9FA"/>
                </a:highlight>
              </a:rPr>
              <a:t>Beginning, ending, stages etc. Workflow dates such as.</a:t>
            </a:r>
            <a:endParaRPr sz="1200">
              <a:solidFill>
                <a:srgbClr val="202124"/>
              </a:solidFill>
              <a:highlight>
                <a:srgbClr val="F8F9FA"/>
              </a:highlight>
            </a:endParaRPr>
          </a:p>
          <a:p>
            <a:pPr marL="0" lvl="0" indent="0" algn="l" rtl="0">
              <a:lnSpc>
                <a:spcPct val="100000"/>
              </a:lnSpc>
              <a:spcBef>
                <a:spcPts val="0"/>
              </a:spcBef>
              <a:spcAft>
                <a:spcPts val="0"/>
              </a:spcAft>
              <a:buClr>
                <a:schemeClr val="dk1"/>
              </a:buClr>
              <a:buSzPts val="1100"/>
              <a:buFont typeface="Arial"/>
              <a:buNone/>
            </a:pPr>
            <a:r>
              <a:rPr lang="tr-TR" sz="1200">
                <a:solidFill>
                  <a:srgbClr val="202124"/>
                </a:solidFill>
                <a:highlight>
                  <a:srgbClr val="F8F9FA"/>
                </a:highlight>
              </a:rPr>
              <a:t>End date.</a:t>
            </a:r>
            <a:endParaRPr sz="1200">
              <a:solidFill>
                <a:srgbClr val="202124"/>
              </a:solidFill>
              <a:highlight>
                <a:srgbClr val="F8F9FA"/>
              </a:highlight>
            </a:endParaRPr>
          </a:p>
          <a:p>
            <a:pPr marL="0" lvl="0" indent="0" algn="l" rtl="0">
              <a:lnSpc>
                <a:spcPct val="100000"/>
              </a:lnSpc>
              <a:spcBef>
                <a:spcPts val="0"/>
              </a:spcBef>
              <a:spcAft>
                <a:spcPts val="0"/>
              </a:spcAft>
              <a:buClr>
                <a:schemeClr val="dk1"/>
              </a:buClr>
              <a:buSzPts val="1100"/>
              <a:buFont typeface="Arial"/>
              <a:buNone/>
            </a:pPr>
            <a:r>
              <a:rPr lang="tr-TR" sz="1200">
                <a:solidFill>
                  <a:srgbClr val="202124"/>
                </a:solidFill>
                <a:highlight>
                  <a:srgbClr val="F8F9FA"/>
                </a:highlight>
              </a:rPr>
              <a:t>Priority.</a:t>
            </a:r>
            <a:endParaRPr sz="1200">
              <a:solidFill>
                <a:srgbClr val="202124"/>
              </a:solidFill>
              <a:highlight>
                <a:srgbClr val="F8F9FA"/>
              </a:highlight>
            </a:endParaRPr>
          </a:p>
          <a:p>
            <a:pPr marL="0" lvl="0" indent="0" algn="l" rtl="0">
              <a:lnSpc>
                <a:spcPct val="100000"/>
              </a:lnSpc>
              <a:spcBef>
                <a:spcPts val="0"/>
              </a:spcBef>
              <a:spcAft>
                <a:spcPts val="0"/>
              </a:spcAft>
              <a:buClr>
                <a:schemeClr val="dk1"/>
              </a:buClr>
              <a:buSzPts val="1100"/>
              <a:buFont typeface="Arial"/>
              <a:buNone/>
            </a:pPr>
            <a:endParaRPr sz="1200">
              <a:solidFill>
                <a:srgbClr val="202124"/>
              </a:solidFill>
              <a:highlight>
                <a:srgbClr val="F8F9FA"/>
              </a:highlight>
            </a:endParaRPr>
          </a:p>
          <a:p>
            <a:pPr marL="0" lvl="0" indent="0" algn="l" rtl="0">
              <a:lnSpc>
                <a:spcPct val="100000"/>
              </a:lnSpc>
              <a:spcBef>
                <a:spcPts val="0"/>
              </a:spcBef>
              <a:spcAft>
                <a:spcPts val="0"/>
              </a:spcAft>
              <a:buClr>
                <a:schemeClr val="dk1"/>
              </a:buClr>
              <a:buSzPts val="1100"/>
              <a:buFont typeface="Arial"/>
              <a:buNone/>
            </a:pPr>
            <a:r>
              <a:rPr lang="tr-TR" sz="1200">
                <a:solidFill>
                  <a:srgbClr val="202124"/>
                </a:solidFill>
                <a:highlight>
                  <a:srgbClr val="F8F9FA"/>
                </a:highlight>
              </a:rPr>
              <a:t>People working on the task.</a:t>
            </a:r>
            <a:endParaRPr sz="12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200">
                <a:solidFill>
                  <a:srgbClr val="202124"/>
                </a:solidFill>
                <a:highlight>
                  <a:srgbClr val="F8F9FA"/>
                </a:highlight>
              </a:rPr>
              <a:t>Although the information is flexible, it should represent the task and situation at hand.</a:t>
            </a:r>
            <a:endParaRPr sz="115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SzPts val="1400"/>
              <a:buNone/>
            </a:pPr>
            <a:endParaRPr sz="115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SzPts val="1400"/>
              <a:buNone/>
            </a:pPr>
            <a:endParaRPr sz="115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SzPts val="1400"/>
              <a:buNone/>
            </a:pPr>
            <a:endParaRPr sz="115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SzPts val="1400"/>
              <a:buNone/>
            </a:pPr>
            <a:r>
              <a:rPr lang="tr-TR" sz="1150">
                <a:solidFill>
                  <a:srgbClr val="606060"/>
                </a:solidFill>
                <a:highlight>
                  <a:srgbClr val="FFFFFF"/>
                </a:highlight>
                <a:latin typeface="Montserrat"/>
                <a:ea typeface="Montserrat"/>
                <a:cs typeface="Montserrat"/>
                <a:sym typeface="Montserrat"/>
              </a:rPr>
              <a:t>Trella</a:t>
            </a:r>
            <a:endParaRPr sz="115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SzPts val="1400"/>
              <a:buNone/>
            </a:pPr>
            <a:endParaRPr sz="115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SzPts val="1400"/>
              <a:buNone/>
            </a:pPr>
            <a:endParaRPr sz="115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SzPts val="1400"/>
              <a:buNone/>
            </a:pPr>
            <a:endParaRPr sz="115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SzPts val="1400"/>
              <a:buNone/>
            </a:pPr>
            <a:endParaRPr sz="115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SzPts val="1400"/>
              <a:buNone/>
            </a:pPr>
            <a:endParaRPr sz="1150">
              <a:solidFill>
                <a:srgbClr val="606060"/>
              </a:solidFill>
              <a:highlight>
                <a:srgbClr val="FFFFFF"/>
              </a:highlight>
              <a:latin typeface="Montserrat"/>
              <a:ea typeface="Montserrat"/>
              <a:cs typeface="Montserrat"/>
              <a:sym typeface="Montserrat"/>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9" name="Google Shape;2019;p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Lead Time, B: Cycle Time, C: Burndown,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80000"/>
              </a:lnSpc>
              <a:spcBef>
                <a:spcPts val="0"/>
              </a:spcBef>
              <a:spcAft>
                <a:spcPts val="0"/>
              </a:spcAft>
              <a:buClr>
                <a:srgbClr val="3A3F50"/>
              </a:buClr>
              <a:buSzPts val="1100"/>
              <a:buFont typeface="Arial"/>
              <a:buNone/>
            </a:pPr>
            <a:endParaRPr sz="1800">
              <a:solidFill>
                <a:srgbClr val="4A86E8"/>
              </a:solidFill>
              <a:latin typeface="Proxima Nova Semibold"/>
              <a:ea typeface="Proxima Nova Semibold"/>
              <a:cs typeface="Proxima Nova Semibold"/>
              <a:sym typeface="Proxima Nova Semibold"/>
            </a:endParaRPr>
          </a:p>
          <a:p>
            <a:pPr marL="0" lvl="0" indent="0" algn="l" rtl="0">
              <a:lnSpc>
                <a:spcPct val="80000"/>
              </a:lnSpc>
              <a:spcBef>
                <a:spcPts val="0"/>
              </a:spcBef>
              <a:spcAft>
                <a:spcPts val="0"/>
              </a:spcAft>
              <a:buClr>
                <a:srgbClr val="3A3F50"/>
              </a:buClr>
              <a:buSzPts val="1100"/>
              <a:buFont typeface="Arial"/>
              <a:buNone/>
            </a:pPr>
            <a:r>
              <a:rPr lang="tr-TR" sz="1800">
                <a:solidFill>
                  <a:srgbClr val="4A86E8"/>
                </a:solidFill>
                <a:latin typeface="Proxima Nova Semibold"/>
                <a:ea typeface="Proxima Nova Semibold"/>
                <a:cs typeface="Proxima Nova Semibold"/>
                <a:sym typeface="Proxima Nova Semibold"/>
              </a:rPr>
              <a:t>İş akışınızda bir görev oluşturma ile kanban panosundan son olarak ayrılması arasındaki dönemdir.</a:t>
            </a:r>
            <a:endParaRPr/>
          </a:p>
          <a:p>
            <a:pPr marL="0" lvl="0" indent="0" algn="l" rtl="0">
              <a:lnSpc>
                <a:spcPct val="80000"/>
              </a:lnSpc>
              <a:spcBef>
                <a:spcPts val="0"/>
              </a:spcBef>
              <a:spcAft>
                <a:spcPts val="0"/>
              </a:spcAft>
              <a:buClr>
                <a:srgbClr val="3A3F50"/>
              </a:buClr>
              <a:buSzPts val="1100"/>
              <a:buFont typeface="Arial"/>
              <a:buNone/>
            </a:pPr>
            <a:endParaRPr sz="1800">
              <a:solidFill>
                <a:srgbClr val="4A86E8"/>
              </a:solidFill>
              <a:latin typeface="Proxima Nova Semibold"/>
              <a:ea typeface="Proxima Nova Semibold"/>
              <a:cs typeface="Proxima Nova Semibold"/>
              <a:sym typeface="Proxima Nova Semibold"/>
            </a:endParaRPr>
          </a:p>
          <a:p>
            <a:pPr marL="0" lvl="0" indent="0" algn="l" rtl="0">
              <a:lnSpc>
                <a:spcPct val="80000"/>
              </a:lnSpc>
              <a:spcBef>
                <a:spcPts val="0"/>
              </a:spcBef>
              <a:spcAft>
                <a:spcPts val="0"/>
              </a:spcAft>
              <a:buClr>
                <a:srgbClr val="3A3F50"/>
              </a:buClr>
              <a:buSzPts val="1100"/>
              <a:buFont typeface="Arial"/>
              <a:buNone/>
            </a:pPr>
            <a:r>
              <a:rPr lang="tr-TR" sz="1800">
                <a:solidFill>
                  <a:srgbClr val="4A86E8"/>
                </a:solidFill>
                <a:latin typeface="Proxima Nova Semibold"/>
                <a:ea typeface="Proxima Nova Semibold"/>
                <a:cs typeface="Proxima Nova Semibold"/>
                <a:sym typeface="Proxima Nova Semibold"/>
              </a:rPr>
              <a:t>It is the period between creating a task in your workflow and its final departure from the kanban board.</a:t>
            </a:r>
            <a:endParaRPr sz="10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9" name="Google Shape;2029;p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Konstantasyonun ardından iş başlarken kurşun zamanı yapmak içinBitince ısıranBitmiş gibi dalarlar henüz teslm yapılmamış scrup daki teslimat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To do ya konduğundan sonra iş başlar lead time başlar</a:t>
            </a:r>
            <a:endParaRPr/>
          </a:p>
          <a:p>
            <a:pPr marL="0" lvl="0" indent="0" algn="l" rtl="0">
              <a:lnSpc>
                <a:spcPct val="100000"/>
              </a:lnSpc>
              <a:spcBef>
                <a:spcPts val="0"/>
              </a:spcBef>
              <a:spcAft>
                <a:spcPts val="0"/>
              </a:spcAft>
              <a:buSzPts val="1400"/>
              <a:buNone/>
            </a:pPr>
            <a:r>
              <a:rPr lang="tr-TR"/>
              <a:t>Done olunca biter</a:t>
            </a:r>
            <a:endParaRPr/>
          </a:p>
          <a:p>
            <a:pPr marL="0" lvl="0" indent="0" algn="l" rtl="0">
              <a:lnSpc>
                <a:spcPct val="100000"/>
              </a:lnSpc>
              <a:spcBef>
                <a:spcPts val="0"/>
              </a:spcBef>
              <a:spcAft>
                <a:spcPts val="0"/>
              </a:spcAft>
              <a:buSzPts val="1400"/>
              <a:buNone/>
            </a:pPr>
            <a:r>
              <a:rPr lang="tr-TR"/>
              <a:t>Done da bekleyenler henüz teslm edilmemiş scrup daki delivery gibi</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Delivery time is the time between creating a task in your workflow and its last departure from the kanban board.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Kanban helps you monitor workflow, identify bottlenecks and improve flow to reduce lead time.</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6" name="Google Shape;2036;p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Döngü süresi, yeni varış "devam eden" aşamaya girdiği ve birisinin gerçekten üzerinde çalıştığı anda başlar.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 cycle time begins the moment the new arrival enters the "ongoing" phase and someone is actually working on it.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Alındı çalışılıyor ve bitmiyor</a:t>
            </a:r>
            <a:endParaRPr/>
          </a:p>
          <a:p>
            <a:pPr marL="0" lvl="0" indent="0" algn="l" rtl="0">
              <a:lnSpc>
                <a:spcPct val="100000"/>
              </a:lnSpc>
              <a:spcBef>
                <a:spcPts val="0"/>
              </a:spcBef>
              <a:spcAft>
                <a:spcPts val="0"/>
              </a:spcAft>
              <a:buSzPts val="1400"/>
              <a:buNone/>
            </a:pPr>
            <a:r>
              <a:rPr lang="tr-TR"/>
              <a:t> takılmış </a:t>
            </a:r>
            <a:endParaRPr/>
          </a:p>
          <a:p>
            <a:pPr marL="0" lvl="0" indent="0" algn="l" rtl="0">
              <a:lnSpc>
                <a:spcPct val="100000"/>
              </a:lnSpc>
              <a:spcBef>
                <a:spcPts val="0"/>
              </a:spcBef>
              <a:spcAft>
                <a:spcPts val="0"/>
              </a:spcAft>
              <a:buSzPts val="1400"/>
              <a:buNone/>
            </a:pPr>
            <a:r>
              <a:rPr lang="tr-TR"/>
              <a:t>Yapılmamsıda sanat</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3" name="Google Shape;2043;p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solidFill>
                  <a:schemeClr val="dk1"/>
                </a:solidFill>
              </a:rPr>
              <a:t>🍐 This is a Pear Deck Multiple Choice Slide. Your current options are: A: True, B: False, </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5" name="Google Shape;2055;p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7" name="Google Shape;2167;p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SzPts val="1400"/>
              <a:buNone/>
            </a:pPr>
            <a:r>
              <a:rPr lang="tr-TR" sz="1050">
                <a:solidFill>
                  <a:srgbClr val="202122"/>
                </a:solidFill>
                <a:highlight>
                  <a:srgbClr val="FFFFFF"/>
                </a:highlight>
              </a:rPr>
              <a:t>Kanban, iş akışını yönetmek ve verimliliği artırmak için Dört Temel İlke ve Altı Temel Uygulama benimsemiştir. </a:t>
            </a:r>
            <a:endParaRPr/>
          </a:p>
          <a:p>
            <a:pPr marL="0" lvl="0" indent="0" algn="l" rtl="0">
              <a:lnSpc>
                <a:spcPct val="115000"/>
              </a:lnSpc>
              <a:spcBef>
                <a:spcPts val="500"/>
              </a:spcBef>
              <a:spcAft>
                <a:spcPts val="0"/>
              </a:spcAft>
              <a:buSzPts val="1400"/>
              <a:buNone/>
            </a:pPr>
            <a:r>
              <a:rPr lang="tr-TR" sz="1050">
                <a:solidFill>
                  <a:srgbClr val="202122"/>
                </a:solidFill>
                <a:highlight>
                  <a:srgbClr val="FFFFFF"/>
                </a:highlight>
              </a:rPr>
              <a:t>Kanban'ın dört ilkesi:</a:t>
            </a:r>
            <a:endParaRPr/>
          </a:p>
          <a:p>
            <a:pPr marL="0" lvl="0" indent="0" algn="l" rtl="0">
              <a:lnSpc>
                <a:spcPct val="115000"/>
              </a:lnSpc>
              <a:spcBef>
                <a:spcPts val="500"/>
              </a:spcBef>
              <a:spcAft>
                <a:spcPts val="0"/>
              </a:spcAft>
              <a:buSzPts val="1400"/>
              <a:buNone/>
            </a:pPr>
            <a:endParaRPr sz="1050">
              <a:solidFill>
                <a:srgbClr val="202122"/>
              </a:solidFill>
              <a:highlight>
                <a:srgbClr val="FFFFFF"/>
              </a:highlight>
            </a:endParaRPr>
          </a:p>
          <a:p>
            <a:pPr marL="0" lvl="0" indent="0" algn="l" rtl="0">
              <a:lnSpc>
                <a:spcPct val="115000"/>
              </a:lnSpc>
              <a:spcBef>
                <a:spcPts val="500"/>
              </a:spcBef>
              <a:spcAft>
                <a:spcPts val="0"/>
              </a:spcAft>
              <a:buSzPts val="1400"/>
              <a:buNone/>
            </a:pPr>
            <a:r>
              <a:rPr lang="tr-TR" sz="1050">
                <a:solidFill>
                  <a:srgbClr val="202122"/>
                </a:solidFill>
                <a:highlight>
                  <a:srgbClr val="FFFFFF"/>
                </a:highlight>
              </a:rPr>
              <a:t>Şimdi ne yaptığınızla başlayın:</a:t>
            </a:r>
            <a:endParaRPr/>
          </a:p>
          <a:p>
            <a:pPr marL="0" lvl="0" indent="0" algn="l" rtl="0">
              <a:lnSpc>
                <a:spcPct val="115000"/>
              </a:lnSpc>
              <a:spcBef>
                <a:spcPts val="500"/>
              </a:spcBef>
              <a:spcAft>
                <a:spcPts val="0"/>
              </a:spcAft>
              <a:buSzPts val="1400"/>
              <a:buNone/>
            </a:pPr>
            <a:r>
              <a:rPr lang="tr-TR" sz="1050">
                <a:solidFill>
                  <a:srgbClr val="202122"/>
                </a:solidFill>
                <a:highlight>
                  <a:srgbClr val="FFFFFF"/>
                </a:highlight>
              </a:rPr>
              <a:t>	 Mevcut kurulum veya işlemde anında değişiklik yapmayın.</a:t>
            </a:r>
            <a:endParaRPr/>
          </a:p>
          <a:p>
            <a:pPr marL="0" lvl="0" indent="0" algn="l" rtl="0">
              <a:lnSpc>
                <a:spcPct val="115000"/>
              </a:lnSpc>
              <a:spcBef>
                <a:spcPts val="500"/>
              </a:spcBef>
              <a:spcAft>
                <a:spcPts val="0"/>
              </a:spcAft>
              <a:buSzPts val="1400"/>
              <a:buNone/>
            </a:pPr>
            <a:r>
              <a:rPr lang="tr-TR" sz="1050">
                <a:solidFill>
                  <a:srgbClr val="202122"/>
                </a:solidFill>
                <a:highlight>
                  <a:srgbClr val="FFFFFF"/>
                </a:highlight>
              </a:rPr>
              <a:t>Artımlı, evrimsel değişimi sürdürmeyi kabul edin: </a:t>
            </a:r>
            <a:endParaRPr/>
          </a:p>
          <a:p>
            <a:pPr marL="0" lvl="0" indent="0" algn="l" rtl="0">
              <a:lnSpc>
                <a:spcPct val="115000"/>
              </a:lnSpc>
              <a:spcBef>
                <a:spcPts val="500"/>
              </a:spcBef>
              <a:spcAft>
                <a:spcPts val="0"/>
              </a:spcAft>
              <a:buSzPts val="1400"/>
              <a:buNone/>
            </a:pPr>
            <a:r>
              <a:rPr lang="tr-TR" sz="1050">
                <a:solidFill>
                  <a:srgbClr val="202122"/>
                </a:solidFill>
                <a:highlight>
                  <a:srgbClr val="FFFFFF"/>
                </a:highlight>
              </a:rPr>
              <a:t>	Direnmeye yol açabilecek büyük değişiklikler yerine ekip içinde küçük artımlı değişiklikler yapın.</a:t>
            </a:r>
            <a:endParaRPr/>
          </a:p>
          <a:p>
            <a:pPr marL="0" lvl="0" indent="0" algn="l" rtl="0">
              <a:lnSpc>
                <a:spcPct val="115000"/>
              </a:lnSpc>
              <a:spcBef>
                <a:spcPts val="500"/>
              </a:spcBef>
              <a:spcAft>
                <a:spcPts val="0"/>
              </a:spcAft>
              <a:buSzPts val="1400"/>
              <a:buNone/>
            </a:pPr>
            <a:r>
              <a:rPr lang="tr-TR" sz="1050">
                <a:solidFill>
                  <a:srgbClr val="202122"/>
                </a:solidFill>
                <a:highlight>
                  <a:srgbClr val="FFFFFF"/>
                </a:highlight>
              </a:rPr>
              <a:t>Diğer iki ilke, mevcut rollere saygı duymak ve liderliği teşvik etmektir.</a:t>
            </a:r>
            <a:endParaRPr/>
          </a:p>
          <a:p>
            <a:pPr marL="0" marR="0" lvl="0" indent="0" algn="l" rtl="0">
              <a:lnSpc>
                <a:spcPct val="115000"/>
              </a:lnSpc>
              <a:spcBef>
                <a:spcPts val="500"/>
              </a:spcBef>
              <a:spcAft>
                <a:spcPts val="0"/>
              </a:spcAft>
              <a:buClr>
                <a:srgbClr val="000000"/>
              </a:buClr>
              <a:buSzPts val="1400"/>
              <a:buFont typeface="Arial"/>
              <a:buNone/>
            </a:pPr>
            <a:r>
              <a:rPr lang="tr-TR" sz="1050">
                <a:solidFill>
                  <a:srgbClr val="202122"/>
                </a:solidFill>
                <a:highlight>
                  <a:srgbClr val="FFFFFF"/>
                </a:highlight>
              </a:rPr>
              <a:t>	İşi aldınmı sorumlu sensin master falan yok</a:t>
            </a:r>
            <a:endParaRPr/>
          </a:p>
          <a:p>
            <a:pPr marL="0" lvl="0" indent="0" algn="l" rtl="0">
              <a:lnSpc>
                <a:spcPct val="115000"/>
              </a:lnSpc>
              <a:spcBef>
                <a:spcPts val="500"/>
              </a:spcBef>
              <a:spcAft>
                <a:spcPts val="0"/>
              </a:spcAft>
              <a:buSzPts val="1400"/>
              <a:buNone/>
            </a:pPr>
            <a:endParaRPr sz="1050">
              <a:solidFill>
                <a:srgbClr val="202122"/>
              </a:solidFill>
              <a:highlight>
                <a:srgbClr val="FFFFFF"/>
              </a:highlight>
            </a:endParaRPr>
          </a:p>
          <a:p>
            <a:pPr marL="0" lvl="0" indent="0" algn="l" rtl="0">
              <a:lnSpc>
                <a:spcPct val="115000"/>
              </a:lnSpc>
              <a:spcBef>
                <a:spcPts val="500"/>
              </a:spcBef>
              <a:spcAft>
                <a:spcPts val="0"/>
              </a:spcAft>
              <a:buSzPts val="1400"/>
              <a:buNone/>
            </a:pPr>
            <a:endParaRPr sz="1050">
              <a:solidFill>
                <a:srgbClr val="202122"/>
              </a:solidFill>
              <a:highlight>
                <a:srgbClr val="FFFFFF"/>
              </a:highlight>
            </a:endParaRPr>
          </a:p>
          <a:p>
            <a:pPr marL="0" lvl="0" indent="0" algn="l" rtl="0">
              <a:lnSpc>
                <a:spcPct val="115000"/>
              </a:lnSpc>
              <a:spcBef>
                <a:spcPts val="500"/>
              </a:spcBef>
              <a:spcAft>
                <a:spcPts val="0"/>
              </a:spcAft>
              <a:buSzPts val="1400"/>
              <a:buNone/>
            </a:pPr>
            <a:r>
              <a:rPr lang="tr-TR" sz="1050">
                <a:solidFill>
                  <a:srgbClr val="202122"/>
                </a:solidFill>
                <a:highlight>
                  <a:srgbClr val="FFFFFF"/>
                </a:highlight>
              </a:rPr>
              <a:t>Kanban has adopted Four Basic Principles and Six Core Practices to manage workflow and increase efficiency. Kanban's four principles:</a:t>
            </a:r>
            <a:endParaRPr sz="1050">
              <a:solidFill>
                <a:srgbClr val="202122"/>
              </a:solidFill>
              <a:highlight>
                <a:srgbClr val="FFFFFF"/>
              </a:highlight>
            </a:endParaRPr>
          </a:p>
          <a:p>
            <a:pPr marL="0" lvl="0" indent="0" algn="l" rtl="0">
              <a:lnSpc>
                <a:spcPct val="115000"/>
              </a:lnSpc>
              <a:spcBef>
                <a:spcPts val="500"/>
              </a:spcBef>
              <a:spcAft>
                <a:spcPts val="0"/>
              </a:spcAft>
              <a:buSzPts val="1400"/>
              <a:buNone/>
            </a:pPr>
            <a:r>
              <a:rPr lang="tr-TR" sz="1050">
                <a:solidFill>
                  <a:srgbClr val="202122"/>
                </a:solidFill>
                <a:highlight>
                  <a:srgbClr val="FFFFFF"/>
                </a:highlight>
              </a:rPr>
              <a:t>Now start with what you are doing: Do not instantly make changes to the existing setup or process. </a:t>
            </a:r>
            <a:endParaRPr sz="1050">
              <a:solidFill>
                <a:srgbClr val="202122"/>
              </a:solidFill>
              <a:highlight>
                <a:srgbClr val="FFFFFF"/>
              </a:highlight>
            </a:endParaRPr>
          </a:p>
          <a:p>
            <a:pPr marL="0" lvl="0" indent="0" algn="l" rtl="0">
              <a:lnSpc>
                <a:spcPct val="115000"/>
              </a:lnSpc>
              <a:spcBef>
                <a:spcPts val="500"/>
              </a:spcBef>
              <a:spcAft>
                <a:spcPts val="0"/>
              </a:spcAft>
              <a:buSzPts val="1400"/>
              <a:buNone/>
            </a:pPr>
            <a:r>
              <a:rPr lang="tr-TR" sz="1050">
                <a:solidFill>
                  <a:srgbClr val="202122"/>
                </a:solidFill>
                <a:highlight>
                  <a:srgbClr val="FFFFFF"/>
                </a:highlight>
              </a:rPr>
              <a:t>Agree to maintain incremental, evolutionary change: Make small incremental changes within the team rather than major changes that could lead to resistance.</a:t>
            </a:r>
            <a:endParaRPr sz="1050">
              <a:solidFill>
                <a:srgbClr val="202122"/>
              </a:solidFill>
              <a:highlight>
                <a:srgbClr val="FFFFFF"/>
              </a:highlight>
            </a:endParaRPr>
          </a:p>
          <a:p>
            <a:pPr marL="0" lvl="0" indent="0" algn="l" rtl="0">
              <a:lnSpc>
                <a:spcPct val="115000"/>
              </a:lnSpc>
              <a:spcBef>
                <a:spcPts val="500"/>
              </a:spcBef>
              <a:spcAft>
                <a:spcPts val="0"/>
              </a:spcAft>
              <a:buSzPts val="1400"/>
              <a:buNone/>
            </a:pPr>
            <a:r>
              <a:rPr lang="tr-TR" sz="1050">
                <a:solidFill>
                  <a:srgbClr val="202122"/>
                </a:solidFill>
                <a:highlight>
                  <a:srgbClr val="FFFFFF"/>
                </a:highlight>
              </a:rPr>
              <a:t>The other two principles are to respect current roles and encourage leadership</a:t>
            </a:r>
            <a:endParaRPr sz="1050">
              <a:solidFill>
                <a:srgbClr val="202122"/>
              </a:solidFill>
              <a:highlight>
                <a:srgbClr val="FFFFFF"/>
              </a:highlight>
            </a:endParaRPr>
          </a:p>
          <a:p>
            <a:pPr marL="0" lvl="0" indent="0" algn="l" rtl="0">
              <a:lnSpc>
                <a:spcPct val="115000"/>
              </a:lnSpc>
              <a:spcBef>
                <a:spcPts val="500"/>
              </a:spcBef>
              <a:spcAft>
                <a:spcPts val="0"/>
              </a:spcAft>
              <a:buSzPts val="1400"/>
              <a:buNone/>
            </a:pPr>
            <a:endParaRPr sz="1050">
              <a:solidFill>
                <a:srgbClr val="202122"/>
              </a:solidFill>
              <a:highlight>
                <a:srgbClr val="FFFFFF"/>
              </a:highlight>
            </a:endParaRPr>
          </a:p>
          <a:p>
            <a:pPr marL="0" lvl="0" indent="0" algn="l" rtl="0">
              <a:lnSpc>
                <a:spcPct val="115000"/>
              </a:lnSpc>
              <a:spcBef>
                <a:spcPts val="1000"/>
              </a:spcBef>
              <a:spcAft>
                <a:spcPts val="500"/>
              </a:spcAft>
              <a:buSzPts val="1400"/>
              <a:buNone/>
            </a:pPr>
            <a:endParaRPr sz="1050">
              <a:solidFill>
                <a:srgbClr val="202122"/>
              </a:solidFill>
              <a:highlight>
                <a:srgbClr val="FFFFFF"/>
              </a:highlight>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8" name="Google Shape;2178;p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SzPts val="1100"/>
              <a:buNone/>
            </a:pPr>
            <a:r>
              <a:rPr lang="tr-TR" sz="1050">
                <a:solidFill>
                  <a:srgbClr val="202122"/>
                </a:solidFill>
                <a:highlight>
                  <a:schemeClr val="lt1"/>
                </a:highlight>
              </a:rPr>
              <a:t>Mevcut kurulum veya işlemde anında değişiklik yapmayın</a:t>
            </a:r>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Kanban, mevcut iş akışına doğrudan uygulanmalıdır</a:t>
            </a:r>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Gerekli değişiklikler yavaş ve kademeli olarak yapılmalıdır.</a:t>
            </a:r>
            <a:endParaRPr/>
          </a:p>
          <a:p>
            <a:pPr marL="0" lvl="0" indent="0" algn="l" rtl="0">
              <a:lnSpc>
                <a:spcPct val="115000"/>
              </a:lnSpc>
              <a:spcBef>
                <a:spcPts val="500"/>
              </a:spcBef>
              <a:spcAft>
                <a:spcPts val="0"/>
              </a:spcAft>
              <a:buSzPts val="1100"/>
              <a:buNone/>
            </a:pPr>
            <a:endParaRPr sz="105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İlkeleri tek tek kontrol edelim</a:t>
            </a:r>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Kanban Metodu sizden sürecinizi değiştirmenizi istemez.</a:t>
            </a:r>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Kanban, doğrudan mevcut iş akışına uygulanmalıdır. </a:t>
            </a:r>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İş akışıyla ilgili.</a:t>
            </a:r>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Takımın rahat etmesi için gerekli değişiklikler yavaş ve kademeli olarak yapılmalıdır.</a:t>
            </a:r>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Kanban Yazılım Geliştirme Süreci veya Kanban Proje Yönetim Metodu diye bir şey yoktur.</a:t>
            </a:r>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Kanban'ın esnekliği ve basitliği, bir Kanban sisteminin halihazırda çalışmakta olanı kesintiye uğratmadan mevcut iş akışları üzerinde eşlenebilmesi gerçeğinde yatmaktadır. </a:t>
            </a:r>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Oradan Kanban sistemi çözülmesi gereken sorunları gösterecektir.</a:t>
            </a:r>
            <a:endParaRPr/>
          </a:p>
          <a:p>
            <a:pPr marL="0" lvl="0" indent="0" algn="l" rtl="0">
              <a:lnSpc>
                <a:spcPct val="115000"/>
              </a:lnSpc>
              <a:spcBef>
                <a:spcPts val="500"/>
              </a:spcBef>
              <a:spcAft>
                <a:spcPts val="0"/>
              </a:spcAft>
              <a:buSzPts val="1100"/>
              <a:buNone/>
            </a:pPr>
            <a:endParaRPr sz="105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Lets check the principles one by one</a:t>
            </a:r>
            <a:endParaRPr sz="1050">
              <a:solidFill>
                <a:srgbClr val="202122"/>
              </a:solidFill>
              <a:highlight>
                <a:schemeClr val="lt1"/>
              </a:highlight>
            </a:endParaRPr>
          </a:p>
          <a:p>
            <a:pPr marL="0" lvl="0" indent="0" algn="l" rtl="0">
              <a:lnSpc>
                <a:spcPct val="115000"/>
              </a:lnSpc>
              <a:spcBef>
                <a:spcPts val="500"/>
              </a:spcBef>
              <a:spcAft>
                <a:spcPts val="0"/>
              </a:spcAft>
              <a:buSzPts val="1100"/>
              <a:buNone/>
            </a:pPr>
            <a:endParaRPr sz="1050">
              <a:solidFill>
                <a:srgbClr val="202122"/>
              </a:solidFill>
              <a:highlight>
                <a:schemeClr val="lt1"/>
              </a:highlight>
            </a:endParaRPr>
          </a:p>
          <a:p>
            <a:pPr marL="0" lvl="0" indent="0" algn="l" rtl="0">
              <a:lnSpc>
                <a:spcPct val="115000"/>
              </a:lnSpc>
              <a:spcBef>
                <a:spcPts val="500"/>
              </a:spcBef>
              <a:spcAft>
                <a:spcPts val="0"/>
              </a:spcAft>
              <a:buSzPts val="1100"/>
              <a:buNone/>
            </a:pPr>
            <a:r>
              <a:rPr lang="tr-TR" sz="1150">
                <a:solidFill>
                  <a:srgbClr val="7E7E7E"/>
                </a:solidFill>
                <a:highlight>
                  <a:srgbClr val="FFFFFF"/>
                </a:highlight>
              </a:rPr>
              <a:t>The Kanban Method does not ask you to change your process.</a:t>
            </a:r>
            <a:endParaRPr sz="105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Kanban should be applied directly to the existing workflow.  It is about the workflow.</a:t>
            </a:r>
            <a:endParaRPr sz="105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The necessary changes should be made slowly and gradually, so the team feels comfortable.</a:t>
            </a:r>
            <a:endParaRPr sz="1150">
              <a:solidFill>
                <a:srgbClr val="7E7E7E"/>
              </a:solidFill>
              <a:highlight>
                <a:srgbClr val="FFFFFF"/>
              </a:highlight>
            </a:endParaRPr>
          </a:p>
          <a:p>
            <a:pPr marL="0" lvl="0" indent="0" algn="l" rtl="0">
              <a:lnSpc>
                <a:spcPct val="115000"/>
              </a:lnSpc>
              <a:spcBef>
                <a:spcPts val="500"/>
              </a:spcBef>
              <a:spcAft>
                <a:spcPts val="0"/>
              </a:spcAft>
              <a:buSzPts val="1100"/>
              <a:buNone/>
            </a:pPr>
            <a:r>
              <a:rPr lang="tr-TR" sz="1150">
                <a:solidFill>
                  <a:srgbClr val="7E7E7E"/>
                </a:solidFill>
                <a:highlight>
                  <a:srgbClr val="FFFFFF"/>
                </a:highlight>
              </a:rPr>
              <a:t>There is no such thing as the Kanban Software Development Process or the Kanban Project Management Method.</a:t>
            </a:r>
            <a:endParaRPr sz="1150">
              <a:solidFill>
                <a:srgbClr val="7E7E7E"/>
              </a:solidFill>
              <a:highlight>
                <a:srgbClr val="FFFFFF"/>
              </a:highlight>
            </a:endParaRPr>
          </a:p>
          <a:p>
            <a:pPr marL="0" lvl="0" indent="0" algn="l" rtl="0">
              <a:lnSpc>
                <a:spcPct val="115000"/>
              </a:lnSpc>
              <a:spcBef>
                <a:spcPts val="500"/>
              </a:spcBef>
              <a:spcAft>
                <a:spcPts val="500"/>
              </a:spcAft>
              <a:buClr>
                <a:schemeClr val="dk1"/>
              </a:buClr>
              <a:buSzPts val="1100"/>
              <a:buFont typeface="Arial"/>
              <a:buNone/>
            </a:pPr>
            <a:r>
              <a:rPr lang="tr-TR" sz="1350">
                <a:solidFill>
                  <a:srgbClr val="1A1A1A"/>
                </a:solidFill>
                <a:highlight>
                  <a:srgbClr val="FFFFFF"/>
                </a:highlight>
              </a:rPr>
              <a:t>The flexibility and simplicity of Kanban lies in the fact that a Kanban system can be mapped over existing workflows without disrupting what is already working. From there, the Kanban system will show the problems to be solved.</a:t>
            </a:r>
            <a:endParaRPr sz="1150">
              <a:solidFill>
                <a:srgbClr val="7E7E7E"/>
              </a:solidFill>
              <a:highlight>
                <a:srgbClr val="FFFFFF"/>
              </a:highlight>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7" name="Google Shape;2187;p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150">
                <a:solidFill>
                  <a:srgbClr val="7E7E7E"/>
                </a:solidFill>
                <a:highlight>
                  <a:srgbClr val="FFFFFF"/>
                </a:highlight>
              </a:rPr>
              <a:t>Artımlı Devam Etmeyi Kabul Edin</a:t>
            </a:r>
            <a:endParaRPr/>
          </a:p>
          <a:p>
            <a:pPr marL="0" lvl="0" indent="0" algn="l" rtl="0">
              <a:lnSpc>
                <a:spcPct val="100000"/>
              </a:lnSpc>
              <a:spcBef>
                <a:spcPts val="0"/>
              </a:spcBef>
              <a:spcAft>
                <a:spcPts val="0"/>
              </a:spcAft>
              <a:buSzPts val="1400"/>
              <a:buNone/>
            </a:pPr>
            <a:r>
              <a:rPr lang="tr-TR" sz="1150">
                <a:solidFill>
                  <a:srgbClr val="7E7E7E"/>
                </a:solidFill>
                <a:highlight>
                  <a:srgbClr val="FFFFFF"/>
                </a:highlight>
              </a:rPr>
              <a:t>Büyük değişiklikler yerine küçük artımlı değişiklikler yapın</a:t>
            </a:r>
            <a:endParaRPr/>
          </a:p>
          <a:p>
            <a:pPr marL="0" lvl="0" indent="0" algn="l" rtl="0">
              <a:lnSpc>
                <a:spcPct val="100000"/>
              </a:lnSpc>
              <a:spcBef>
                <a:spcPts val="0"/>
              </a:spcBef>
              <a:spcAft>
                <a:spcPts val="0"/>
              </a:spcAft>
              <a:buSzPts val="1400"/>
              <a:buNone/>
            </a:pPr>
            <a:r>
              <a:rPr lang="tr-TR" sz="1150">
                <a:solidFill>
                  <a:srgbClr val="7E7E7E"/>
                </a:solidFill>
                <a:highlight>
                  <a:srgbClr val="FFFFFF"/>
                </a:highlight>
              </a:rPr>
              <a:t>Büyük değişiklikler takım içinde dirence yol açar</a:t>
            </a:r>
            <a:endParaRPr/>
          </a:p>
          <a:p>
            <a:pPr marL="0" lvl="0" indent="0" algn="l" rtl="0">
              <a:lnSpc>
                <a:spcPct val="100000"/>
              </a:lnSpc>
              <a:spcBef>
                <a:spcPts val="0"/>
              </a:spcBef>
              <a:spcAft>
                <a:spcPts val="0"/>
              </a:spcAft>
              <a:buSzPts val="1400"/>
              <a:buNone/>
            </a:pPr>
            <a:endParaRPr sz="1150">
              <a:solidFill>
                <a:srgbClr val="7E7E7E"/>
              </a:solidFill>
              <a:highlight>
                <a:srgbClr val="FFFFFF"/>
              </a:highlight>
            </a:endParaRPr>
          </a:p>
          <a:p>
            <a:pPr marL="0" lvl="0" indent="0" algn="l" rtl="0">
              <a:lnSpc>
                <a:spcPct val="100000"/>
              </a:lnSpc>
              <a:spcBef>
                <a:spcPts val="0"/>
              </a:spcBef>
              <a:spcAft>
                <a:spcPts val="0"/>
              </a:spcAft>
              <a:buSzPts val="1400"/>
              <a:buNone/>
            </a:pPr>
            <a:r>
              <a:rPr lang="tr-TR" sz="1150">
                <a:solidFill>
                  <a:srgbClr val="7E7E7E"/>
                </a:solidFill>
                <a:highlight>
                  <a:srgbClr val="FFFFFF"/>
                </a:highlight>
              </a:rPr>
              <a:t>Organizasyon (veya ekip), mevcut koşullarının iyileştirme için nazik, evrimsel bir yaklaşımı garanti ettiği konusunda hemfikir olmalıdır.</a:t>
            </a:r>
            <a:endParaRPr/>
          </a:p>
          <a:p>
            <a:pPr marL="0" lvl="0" indent="0" algn="l" rtl="0">
              <a:lnSpc>
                <a:spcPct val="100000"/>
              </a:lnSpc>
              <a:spcBef>
                <a:spcPts val="0"/>
              </a:spcBef>
              <a:spcAft>
                <a:spcPts val="0"/>
              </a:spcAft>
              <a:buSzPts val="1400"/>
              <a:buNone/>
            </a:pPr>
            <a:r>
              <a:rPr lang="tr-TR" sz="1150">
                <a:solidFill>
                  <a:srgbClr val="7E7E7E"/>
                </a:solidFill>
                <a:highlight>
                  <a:srgbClr val="FFFFFF"/>
                </a:highlight>
              </a:rPr>
              <a:t> </a:t>
            </a:r>
            <a:endParaRPr/>
          </a:p>
          <a:p>
            <a:pPr marL="0" lvl="0" indent="0" algn="l" rtl="0">
              <a:lnSpc>
                <a:spcPct val="100000"/>
              </a:lnSpc>
              <a:spcBef>
                <a:spcPts val="0"/>
              </a:spcBef>
              <a:spcAft>
                <a:spcPts val="0"/>
              </a:spcAft>
              <a:buSzPts val="1400"/>
              <a:buNone/>
            </a:pPr>
            <a:r>
              <a:rPr lang="tr-TR" sz="1150">
                <a:solidFill>
                  <a:srgbClr val="7E7E7E"/>
                </a:solidFill>
                <a:highlight>
                  <a:srgbClr val="FFFFFF"/>
                </a:highlight>
              </a:rPr>
              <a:t>Anlaşma olmadan, yavaş, nazik, evrimsel, aşamalı bir yaklaşım doğru yoldur, o zaman bir Kanban girişimi için doğru ortam veya yönetim desteği olmayacaktır.</a:t>
            </a:r>
            <a:endParaRPr/>
          </a:p>
          <a:p>
            <a:pPr marL="0" lvl="0" indent="0" algn="l" rtl="0">
              <a:lnSpc>
                <a:spcPct val="100000"/>
              </a:lnSpc>
              <a:spcBef>
                <a:spcPts val="0"/>
              </a:spcBef>
              <a:spcAft>
                <a:spcPts val="0"/>
              </a:spcAft>
              <a:buSzPts val="1400"/>
              <a:buNone/>
            </a:pPr>
            <a:endParaRPr sz="1150">
              <a:solidFill>
                <a:srgbClr val="7E7E7E"/>
              </a:solidFill>
              <a:highlight>
                <a:srgbClr val="FFFFFF"/>
              </a:highlight>
            </a:endParaRPr>
          </a:p>
          <a:p>
            <a:pPr marL="0" lvl="0" indent="0" algn="l" rtl="0">
              <a:lnSpc>
                <a:spcPct val="100000"/>
              </a:lnSpc>
              <a:spcBef>
                <a:spcPts val="0"/>
              </a:spcBef>
              <a:spcAft>
                <a:spcPts val="0"/>
              </a:spcAft>
              <a:buSzPts val="1400"/>
              <a:buNone/>
            </a:pPr>
            <a:r>
              <a:rPr lang="tr-TR" sz="1150">
                <a:solidFill>
                  <a:srgbClr val="7E7E7E"/>
                </a:solidFill>
                <a:highlight>
                  <a:srgbClr val="FFFFFF"/>
                </a:highlight>
              </a:rPr>
              <a:t>Kanban yöntemi, minimum dirence neden olacak şekilde tasarlanmıştır ve bu nedenle mevcut süreçte küçük sürekli ve evrimsel değişiklikleri teşvik eder.</a:t>
            </a:r>
            <a:endParaRPr/>
          </a:p>
          <a:p>
            <a:pPr marL="0" lvl="0" indent="0" algn="l" rtl="0">
              <a:lnSpc>
                <a:spcPct val="100000"/>
              </a:lnSpc>
              <a:spcBef>
                <a:spcPts val="0"/>
              </a:spcBef>
              <a:spcAft>
                <a:spcPts val="0"/>
              </a:spcAft>
              <a:buSzPts val="1400"/>
              <a:buNone/>
            </a:pPr>
            <a:endParaRPr sz="1150">
              <a:solidFill>
                <a:srgbClr val="7E7E7E"/>
              </a:solidFill>
              <a:highlight>
                <a:srgbClr val="FFFFFF"/>
              </a:highlight>
            </a:endParaRPr>
          </a:p>
          <a:p>
            <a:pPr marL="0" lvl="0" indent="0" algn="l" rtl="0">
              <a:lnSpc>
                <a:spcPct val="100000"/>
              </a:lnSpc>
              <a:spcBef>
                <a:spcPts val="0"/>
              </a:spcBef>
              <a:spcAft>
                <a:spcPts val="0"/>
              </a:spcAft>
              <a:buSzPts val="1400"/>
              <a:buNone/>
            </a:pPr>
            <a:endParaRPr sz="1150">
              <a:solidFill>
                <a:srgbClr val="7E7E7E"/>
              </a:solidFill>
              <a:highlight>
                <a:srgbClr val="FFFFFF"/>
              </a:highlight>
            </a:endParaRPr>
          </a:p>
          <a:p>
            <a:pPr marL="0" lvl="0" indent="0" algn="l" rtl="0">
              <a:lnSpc>
                <a:spcPct val="100000"/>
              </a:lnSpc>
              <a:spcBef>
                <a:spcPts val="0"/>
              </a:spcBef>
              <a:spcAft>
                <a:spcPts val="0"/>
              </a:spcAft>
              <a:buSzPts val="1400"/>
              <a:buNone/>
            </a:pPr>
            <a:r>
              <a:rPr lang="tr-TR" sz="1150">
                <a:solidFill>
                  <a:srgbClr val="7E7E7E"/>
                </a:solidFill>
                <a:highlight>
                  <a:srgbClr val="FFFFFF"/>
                </a:highlight>
              </a:rPr>
              <a:t>The organization (or team) must agree that their current circumstances warrant a gentle, evolutionary approach to improvement.</a:t>
            </a:r>
            <a:endParaRPr sz="1150">
              <a:solidFill>
                <a:srgbClr val="7E7E7E"/>
              </a:solidFill>
              <a:highlight>
                <a:srgbClr val="FFFFFF"/>
              </a:highlight>
            </a:endParaRPr>
          </a:p>
          <a:p>
            <a:pPr marL="0" lvl="0" indent="0" algn="l" rtl="0">
              <a:lnSpc>
                <a:spcPct val="100000"/>
              </a:lnSpc>
              <a:spcBef>
                <a:spcPts val="0"/>
              </a:spcBef>
              <a:spcAft>
                <a:spcPts val="0"/>
              </a:spcAft>
              <a:buSzPts val="1400"/>
              <a:buNone/>
            </a:pPr>
            <a:r>
              <a:rPr lang="tr-TR" sz="1150">
                <a:solidFill>
                  <a:srgbClr val="7E7E7E"/>
                </a:solidFill>
                <a:highlight>
                  <a:srgbClr val="FFFFFF"/>
                </a:highlight>
              </a:rPr>
              <a:t> </a:t>
            </a:r>
            <a:endParaRPr sz="1150">
              <a:solidFill>
                <a:srgbClr val="7E7E7E"/>
              </a:solidFill>
              <a:highlight>
                <a:srgbClr val="FFFFFF"/>
              </a:highlight>
            </a:endParaRPr>
          </a:p>
          <a:p>
            <a:pPr marL="0" lvl="0" indent="0" algn="l" rtl="0">
              <a:lnSpc>
                <a:spcPct val="100000"/>
              </a:lnSpc>
              <a:spcBef>
                <a:spcPts val="0"/>
              </a:spcBef>
              <a:spcAft>
                <a:spcPts val="0"/>
              </a:spcAft>
              <a:buSzPts val="1400"/>
              <a:buNone/>
            </a:pPr>
            <a:r>
              <a:rPr lang="tr-TR" sz="1150">
                <a:solidFill>
                  <a:srgbClr val="7E7E7E"/>
                </a:solidFill>
                <a:highlight>
                  <a:srgbClr val="FFFFFF"/>
                </a:highlight>
              </a:rPr>
              <a:t>Without agreement, a slow, gentle, evolutionary, incremental approach is the right way forward then there won’t be the right environment or management support for a Kanban initiative.</a:t>
            </a:r>
            <a:endParaRPr sz="1150">
              <a:solidFill>
                <a:srgbClr val="7E7E7E"/>
              </a:solidFill>
              <a:highlight>
                <a:srgbClr val="FFFFFF"/>
              </a:highlight>
            </a:endParaRPr>
          </a:p>
          <a:p>
            <a:pPr marL="0" lvl="0" indent="0" algn="l" rtl="0">
              <a:lnSpc>
                <a:spcPct val="100000"/>
              </a:lnSpc>
              <a:spcBef>
                <a:spcPts val="0"/>
              </a:spcBef>
              <a:spcAft>
                <a:spcPts val="0"/>
              </a:spcAft>
              <a:buSzPts val="1400"/>
              <a:buNone/>
            </a:pPr>
            <a:endParaRPr sz="1150">
              <a:solidFill>
                <a:srgbClr val="7E7E7E"/>
              </a:solidFill>
              <a:highlight>
                <a:srgbClr val="FFFFFF"/>
              </a:highlight>
            </a:endParaRPr>
          </a:p>
          <a:p>
            <a:pPr marL="0" lvl="0" indent="0" algn="l" rtl="0">
              <a:lnSpc>
                <a:spcPct val="140000"/>
              </a:lnSpc>
              <a:spcBef>
                <a:spcPts val="0"/>
              </a:spcBef>
              <a:spcAft>
                <a:spcPts val="0"/>
              </a:spcAft>
              <a:buSzPts val="1100"/>
              <a:buNone/>
            </a:pPr>
            <a:r>
              <a:rPr lang="tr-TR" sz="1350">
                <a:solidFill>
                  <a:srgbClr val="1A1A1A"/>
                </a:solidFill>
              </a:rPr>
              <a:t>The Kanban method is designed to cause minimal resistance and, therefore, encourages small continuous and evolutionary changes in the current process. </a:t>
            </a:r>
            <a:endParaRPr sz="1350">
              <a:solidFill>
                <a:srgbClr val="1A1A1A"/>
              </a:solidFill>
            </a:endParaRPr>
          </a:p>
          <a:p>
            <a:pPr marL="0" lvl="0" indent="0" algn="l" rtl="0">
              <a:lnSpc>
                <a:spcPct val="140000"/>
              </a:lnSpc>
              <a:spcBef>
                <a:spcPts val="1700"/>
              </a:spcBef>
              <a:spcAft>
                <a:spcPts val="0"/>
              </a:spcAft>
              <a:buClr>
                <a:schemeClr val="dk1"/>
              </a:buClr>
              <a:buSzPts val="1100"/>
              <a:buFont typeface="Arial"/>
              <a:buNone/>
            </a:pPr>
            <a:endParaRPr sz="1350">
              <a:solidFill>
                <a:srgbClr val="1A1A1A"/>
              </a:solidFill>
            </a:endParaRPr>
          </a:p>
          <a:p>
            <a:pPr marL="0" lvl="0" indent="0" algn="l" rtl="0">
              <a:lnSpc>
                <a:spcPct val="115000"/>
              </a:lnSpc>
              <a:spcBef>
                <a:spcPts val="170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400"/>
              <a:buNone/>
            </a:pPr>
            <a:endParaRPr sz="1150">
              <a:solidFill>
                <a:srgbClr val="7E7E7E"/>
              </a:solidFill>
              <a:highlight>
                <a:srgbClr val="FFFFFF"/>
              </a:highlight>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6" name="Google Shape;2196;p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150">
                <a:solidFill>
                  <a:srgbClr val="7E7E7E"/>
                </a:solidFill>
                <a:highlight>
                  <a:srgbClr val="FFFFFF"/>
                </a:highlight>
              </a:rPr>
              <a:t>İyi performans gösteren mevcut rollerinizi ve işlevlerinizi değiştirmeniz gerekmez</a:t>
            </a:r>
            <a:endParaRPr/>
          </a:p>
          <a:p>
            <a:pPr marL="0" lvl="0" indent="0" algn="l" rtl="0">
              <a:lnSpc>
                <a:spcPct val="100000"/>
              </a:lnSpc>
              <a:spcBef>
                <a:spcPts val="0"/>
              </a:spcBef>
              <a:spcAft>
                <a:spcPts val="0"/>
              </a:spcAft>
              <a:buSzPts val="1400"/>
              <a:buNone/>
            </a:pPr>
            <a:r>
              <a:rPr lang="tr-TR" sz="1150">
                <a:solidFill>
                  <a:srgbClr val="7E7E7E"/>
                </a:solidFill>
                <a:highlight>
                  <a:srgbClr val="FFFFFF"/>
                </a:highlight>
              </a:rPr>
              <a:t>Ekip, roller ve unvanlarda gerekli değişiklikleri koordine edecek ve uygulayacaktır.</a:t>
            </a:r>
            <a:endParaRPr/>
          </a:p>
          <a:p>
            <a:pPr marL="0" lvl="0" indent="0" algn="l" rtl="0">
              <a:lnSpc>
                <a:spcPct val="100000"/>
              </a:lnSpc>
              <a:spcBef>
                <a:spcPts val="0"/>
              </a:spcBef>
              <a:spcAft>
                <a:spcPts val="0"/>
              </a:spcAft>
              <a:buSzPts val="1400"/>
              <a:buNone/>
            </a:pPr>
            <a:endParaRPr sz="1150">
              <a:solidFill>
                <a:srgbClr val="7E7E7E"/>
              </a:solidFill>
              <a:highlight>
                <a:srgbClr val="FFFFFF"/>
              </a:highlight>
            </a:endParaRPr>
          </a:p>
          <a:p>
            <a:pPr marL="0" lvl="0" indent="0" algn="l" rtl="0">
              <a:lnSpc>
                <a:spcPct val="100000"/>
              </a:lnSpc>
              <a:spcBef>
                <a:spcPts val="0"/>
              </a:spcBef>
              <a:spcAft>
                <a:spcPts val="0"/>
              </a:spcAft>
              <a:buSzPts val="1400"/>
              <a:buNone/>
            </a:pPr>
            <a:r>
              <a:rPr lang="tr-TR" sz="1150">
                <a:solidFill>
                  <a:srgbClr val="7E7E7E"/>
                </a:solidFill>
                <a:highlight>
                  <a:srgbClr val="FFFFFF"/>
                </a:highlight>
              </a:rPr>
              <a:t>Kuruluşun şu anda yaptığı, kabul edilebilir şekilde çalışan ve korumaya değer bazı unsurlara sahip olması muhtemeldir.</a:t>
            </a:r>
            <a:endParaRPr/>
          </a:p>
          <a:p>
            <a:pPr marL="0" lvl="0" indent="0" algn="l" rtl="0">
              <a:lnSpc>
                <a:spcPct val="100000"/>
              </a:lnSpc>
              <a:spcBef>
                <a:spcPts val="0"/>
              </a:spcBef>
              <a:spcAft>
                <a:spcPts val="0"/>
              </a:spcAft>
              <a:buSzPts val="1400"/>
              <a:buNone/>
            </a:pPr>
            <a:r>
              <a:rPr lang="tr-TR" sz="1150">
                <a:solidFill>
                  <a:srgbClr val="7E7E7E"/>
                </a:solidFill>
                <a:highlight>
                  <a:srgbClr val="FFFFFF"/>
                </a:highlight>
              </a:rPr>
              <a:t>Gelecekteki değişimi kolaylaştırmak için korkuyu kovmaya da çalışmalıyız. </a:t>
            </a:r>
            <a:endParaRPr/>
          </a:p>
          <a:p>
            <a:pPr marL="0" lvl="0" indent="0" algn="l" rtl="0">
              <a:lnSpc>
                <a:spcPct val="100000"/>
              </a:lnSpc>
              <a:spcBef>
                <a:spcPts val="0"/>
              </a:spcBef>
              <a:spcAft>
                <a:spcPts val="0"/>
              </a:spcAft>
              <a:buSzPts val="1400"/>
              <a:buNone/>
            </a:pPr>
            <a:r>
              <a:rPr lang="tr-TR" sz="1150">
                <a:solidFill>
                  <a:srgbClr val="7E7E7E"/>
                </a:solidFill>
                <a:highlight>
                  <a:srgbClr val="FFFFFF"/>
                </a:highlight>
              </a:rPr>
              <a:t>Mevcut rollere, sorumluluklara ve iş unvanlarına saygı duymayı kabul ederek, başlangıçtaki korkuları ortadan kaldırıyoruz. </a:t>
            </a:r>
            <a:endParaRPr/>
          </a:p>
          <a:p>
            <a:pPr marL="0" lvl="0" indent="0" algn="l" rtl="0">
              <a:lnSpc>
                <a:spcPct val="100000"/>
              </a:lnSpc>
              <a:spcBef>
                <a:spcPts val="0"/>
              </a:spcBef>
              <a:spcAft>
                <a:spcPts val="0"/>
              </a:spcAft>
              <a:buSzPts val="1400"/>
              <a:buNone/>
            </a:pPr>
            <a:r>
              <a:rPr lang="tr-TR" sz="1150">
                <a:solidFill>
                  <a:srgbClr val="7E7E7E"/>
                </a:solidFill>
                <a:highlight>
                  <a:srgbClr val="FFFFFF"/>
                </a:highlight>
              </a:rPr>
              <a:t>Bu, Kanban girişimimiz için daha geniş destek almamızı sağlamalıdır.</a:t>
            </a:r>
            <a:endParaRPr/>
          </a:p>
          <a:p>
            <a:pPr marL="0" lvl="0" indent="0" algn="l" rtl="0">
              <a:lnSpc>
                <a:spcPct val="100000"/>
              </a:lnSpc>
              <a:spcBef>
                <a:spcPts val="0"/>
              </a:spcBef>
              <a:spcAft>
                <a:spcPts val="0"/>
              </a:spcAft>
              <a:buSzPts val="1400"/>
              <a:buNone/>
            </a:pPr>
            <a:endParaRPr sz="1150">
              <a:solidFill>
                <a:srgbClr val="7E7E7E"/>
              </a:solidFill>
              <a:highlight>
                <a:srgbClr val="FFFFFF"/>
              </a:highlight>
            </a:endParaRPr>
          </a:p>
          <a:p>
            <a:pPr marL="0" lvl="0" indent="0" algn="l" rtl="0">
              <a:lnSpc>
                <a:spcPct val="100000"/>
              </a:lnSpc>
              <a:spcBef>
                <a:spcPts val="0"/>
              </a:spcBef>
              <a:spcAft>
                <a:spcPts val="0"/>
              </a:spcAft>
              <a:buSzPts val="1400"/>
              <a:buNone/>
            </a:pPr>
            <a:r>
              <a:rPr lang="tr-TR" sz="1150">
                <a:solidFill>
                  <a:srgbClr val="7E7E7E"/>
                </a:solidFill>
                <a:highlight>
                  <a:srgbClr val="FFFFFF"/>
                </a:highlight>
              </a:rPr>
              <a:t>It is likely that, what the organization currently does, has some elements that work acceptably and are worth preserving. </a:t>
            </a:r>
            <a:endParaRPr sz="1150">
              <a:solidFill>
                <a:srgbClr val="7E7E7E"/>
              </a:solidFill>
              <a:highlight>
                <a:srgbClr val="FFFFFF"/>
              </a:highlight>
            </a:endParaRPr>
          </a:p>
          <a:p>
            <a:pPr marL="0" lvl="0" indent="0" algn="l" rtl="0">
              <a:lnSpc>
                <a:spcPct val="100000"/>
              </a:lnSpc>
              <a:spcBef>
                <a:spcPts val="0"/>
              </a:spcBef>
              <a:spcAft>
                <a:spcPts val="0"/>
              </a:spcAft>
              <a:buSzPts val="1400"/>
              <a:buNone/>
            </a:pPr>
            <a:r>
              <a:rPr lang="tr-TR" sz="1150">
                <a:solidFill>
                  <a:srgbClr val="7E7E7E"/>
                </a:solidFill>
                <a:highlight>
                  <a:srgbClr val="FFFFFF"/>
                </a:highlight>
              </a:rPr>
              <a:t>We must also seek to drive out fear in order to facilitate future change. </a:t>
            </a:r>
            <a:endParaRPr sz="1150">
              <a:solidFill>
                <a:srgbClr val="7E7E7E"/>
              </a:solidFill>
              <a:highlight>
                <a:srgbClr val="FFFFFF"/>
              </a:highlight>
            </a:endParaRPr>
          </a:p>
          <a:p>
            <a:pPr marL="0" lvl="0" indent="0" algn="l" rtl="0">
              <a:lnSpc>
                <a:spcPct val="100000"/>
              </a:lnSpc>
              <a:spcBef>
                <a:spcPts val="0"/>
              </a:spcBef>
              <a:spcAft>
                <a:spcPts val="0"/>
              </a:spcAft>
              <a:buSzPts val="1400"/>
              <a:buNone/>
            </a:pPr>
            <a:r>
              <a:rPr lang="tr-TR" sz="1150">
                <a:solidFill>
                  <a:srgbClr val="7E7E7E"/>
                </a:solidFill>
                <a:highlight>
                  <a:srgbClr val="FFFFFF"/>
                </a:highlight>
              </a:rPr>
              <a:t>By agreeing to respect current roles, responsibilities and job titles we eliminate initial fears. </a:t>
            </a:r>
            <a:endParaRPr sz="1150">
              <a:solidFill>
                <a:srgbClr val="7E7E7E"/>
              </a:solidFill>
              <a:highlight>
                <a:srgbClr val="FFFFFF"/>
              </a:highlight>
            </a:endParaRPr>
          </a:p>
          <a:p>
            <a:pPr marL="0" lvl="0" indent="0" algn="l" rtl="0">
              <a:lnSpc>
                <a:spcPct val="100000"/>
              </a:lnSpc>
              <a:spcBef>
                <a:spcPts val="0"/>
              </a:spcBef>
              <a:spcAft>
                <a:spcPts val="0"/>
              </a:spcAft>
              <a:buSzPts val="1400"/>
              <a:buNone/>
            </a:pPr>
            <a:r>
              <a:rPr lang="tr-TR" sz="1150">
                <a:solidFill>
                  <a:srgbClr val="7E7E7E"/>
                </a:solidFill>
                <a:highlight>
                  <a:srgbClr val="FFFFFF"/>
                </a:highlight>
              </a:rPr>
              <a:t>This should enable us to gain broader support for our Kanban initiative.</a:t>
            </a:r>
            <a:endParaRPr sz="1150">
              <a:solidFill>
                <a:srgbClr val="7E7E7E"/>
              </a:solidFill>
              <a:highlight>
                <a:srgbClr val="FFFFFF"/>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5" name="Google Shape;2205;p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tr-TR" sz="1350">
                <a:solidFill>
                  <a:srgbClr val="1A1A1A"/>
                </a:solidFill>
              </a:rPr>
              <a:t>Organizasyonun tüm seviyelerinde sürekli iyileştirme teşvik edilir</a:t>
            </a:r>
            <a:endParaRPr/>
          </a:p>
          <a:p>
            <a:pPr marL="0" lvl="0" indent="0" algn="l" rtl="0">
              <a:lnSpc>
                <a:spcPct val="140000"/>
              </a:lnSpc>
              <a:spcBef>
                <a:spcPts val="0"/>
              </a:spcBef>
              <a:spcAft>
                <a:spcPts val="0"/>
              </a:spcAft>
              <a:buClr>
                <a:schemeClr val="dk1"/>
              </a:buClr>
              <a:buSzPts val="1100"/>
              <a:buFont typeface="Arial"/>
              <a:buNone/>
            </a:pPr>
            <a:r>
              <a:rPr lang="tr-TR" sz="1350">
                <a:solidFill>
                  <a:srgbClr val="1A1A1A"/>
                </a:solidFill>
              </a:rPr>
              <a:t>Tüm ekip üyelerinin fikir üretmesi ve liderlik göstermesi arzu edilir.</a:t>
            </a:r>
            <a:endParaRPr/>
          </a:p>
          <a:p>
            <a:pPr marL="0" lvl="0" indent="0" algn="l" rtl="0">
              <a:lnSpc>
                <a:spcPct val="140000"/>
              </a:lnSpc>
              <a:spcBef>
                <a:spcPts val="0"/>
              </a:spcBef>
              <a:spcAft>
                <a:spcPts val="0"/>
              </a:spcAft>
              <a:buClr>
                <a:schemeClr val="dk1"/>
              </a:buClr>
              <a:buSzPts val="1100"/>
              <a:buFont typeface="Arial"/>
              <a:buNone/>
            </a:pPr>
            <a:endParaRPr sz="1350">
              <a:solidFill>
                <a:srgbClr val="1A1A1A"/>
              </a:solidFill>
            </a:endParaRPr>
          </a:p>
          <a:p>
            <a:pPr marL="0" lvl="0" indent="0" algn="l" rtl="0">
              <a:lnSpc>
                <a:spcPct val="140000"/>
              </a:lnSpc>
              <a:spcBef>
                <a:spcPts val="0"/>
              </a:spcBef>
              <a:spcAft>
                <a:spcPts val="0"/>
              </a:spcAft>
              <a:buClr>
                <a:schemeClr val="dk1"/>
              </a:buClr>
              <a:buSzPts val="1100"/>
              <a:buFont typeface="Arial"/>
              <a:buNone/>
            </a:pPr>
            <a:r>
              <a:rPr lang="tr-TR" sz="1350">
                <a:solidFill>
                  <a:srgbClr val="1A1A1A"/>
                </a:solidFill>
              </a:rPr>
              <a:t>Kanban, ekiplere ve yöneticilere değer akışını iyileştirmeye odaklanma ve kimin ne yaptığına odaklanmayı bırakma yeteneği sunar. </a:t>
            </a:r>
            <a:endParaRPr/>
          </a:p>
          <a:p>
            <a:pPr marL="0" lvl="0" indent="0" algn="l" rtl="0">
              <a:lnSpc>
                <a:spcPct val="140000"/>
              </a:lnSpc>
              <a:spcBef>
                <a:spcPts val="0"/>
              </a:spcBef>
              <a:spcAft>
                <a:spcPts val="0"/>
              </a:spcAft>
              <a:buClr>
                <a:schemeClr val="dk1"/>
              </a:buClr>
              <a:buSzPts val="1100"/>
              <a:buFont typeface="Arial"/>
              <a:buNone/>
            </a:pPr>
            <a:r>
              <a:rPr lang="tr-TR" sz="1350">
                <a:solidFill>
                  <a:srgbClr val="1A1A1A"/>
                </a:solidFill>
              </a:rPr>
              <a:t>Kanban'ın amacı, insanları yönetmeyi bırakıp işi yönetmeye başlamaktır ve bunun için tüm ekip üyelerinin mevcut durumu anlamayı ve iyileştirme fırsatlarını görmeyi öğrenmesi için bu Kanban ilkelerini ve çok basit uygulamaları sunar.</a:t>
            </a:r>
            <a:endParaRPr/>
          </a:p>
          <a:p>
            <a:pPr marL="0" lvl="0" indent="0" algn="l" rtl="0">
              <a:lnSpc>
                <a:spcPct val="140000"/>
              </a:lnSpc>
              <a:spcBef>
                <a:spcPts val="0"/>
              </a:spcBef>
              <a:spcAft>
                <a:spcPts val="0"/>
              </a:spcAft>
              <a:buClr>
                <a:schemeClr val="dk1"/>
              </a:buClr>
              <a:buSzPts val="1100"/>
              <a:buFont typeface="Arial"/>
              <a:buNone/>
            </a:pPr>
            <a:r>
              <a:rPr lang="tr-TR" sz="1350">
                <a:solidFill>
                  <a:srgbClr val="1A1A1A"/>
                </a:solidFill>
              </a:rPr>
              <a:t>Kanban, değer akışının daha fazla aşamasını veya organizasyonun daha fazla katmanını anlamaya genişledikçe, bu karar verme ve organizasyonu iyileştirme yeteneği tüm seviyelere uzanır.</a:t>
            </a:r>
            <a:endParaRPr/>
          </a:p>
          <a:p>
            <a:pPr marL="0" lvl="0" indent="0" algn="l" rtl="0">
              <a:lnSpc>
                <a:spcPct val="140000"/>
              </a:lnSpc>
              <a:spcBef>
                <a:spcPts val="0"/>
              </a:spcBef>
              <a:spcAft>
                <a:spcPts val="0"/>
              </a:spcAft>
              <a:buClr>
                <a:schemeClr val="dk1"/>
              </a:buClr>
              <a:buSzPts val="1100"/>
              <a:buFont typeface="Arial"/>
              <a:buNone/>
            </a:pPr>
            <a:r>
              <a:rPr lang="tr-TR" sz="1350">
                <a:solidFill>
                  <a:srgbClr val="1A1A1A"/>
                </a:solidFill>
              </a:rPr>
              <a:t>Bu Kanban ilkesi bize liderliğin ön saflardaki insanların günlük eylemlerinden geldiğini hatırlatır. </a:t>
            </a:r>
            <a:endParaRPr/>
          </a:p>
          <a:p>
            <a:pPr marL="0" lvl="0" indent="0" algn="l" rtl="0">
              <a:lnSpc>
                <a:spcPct val="140000"/>
              </a:lnSpc>
              <a:spcBef>
                <a:spcPts val="0"/>
              </a:spcBef>
              <a:spcAft>
                <a:spcPts val="0"/>
              </a:spcAft>
              <a:buClr>
                <a:schemeClr val="dk1"/>
              </a:buClr>
              <a:buSzPts val="1100"/>
              <a:buFont typeface="Arial"/>
              <a:buNone/>
            </a:pPr>
            <a:r>
              <a:rPr lang="tr-TR" sz="1350">
                <a:solidFill>
                  <a:srgbClr val="1A1A1A"/>
                </a:solidFill>
              </a:rPr>
              <a:t>Herkesin ekip / departman / şirket düzeyinde optimum performans elde etmek için sürekli iyileştirme zihniyetini teşvik etmesi önemlidir. </a:t>
            </a:r>
            <a:endParaRPr/>
          </a:p>
          <a:p>
            <a:pPr marL="0" lvl="0" indent="0" algn="l" rtl="0">
              <a:lnSpc>
                <a:spcPct val="140000"/>
              </a:lnSpc>
              <a:spcBef>
                <a:spcPts val="0"/>
              </a:spcBef>
              <a:spcAft>
                <a:spcPts val="0"/>
              </a:spcAft>
              <a:buClr>
                <a:schemeClr val="dk1"/>
              </a:buClr>
              <a:buSzPts val="1100"/>
              <a:buFont typeface="Arial"/>
              <a:buNone/>
            </a:pPr>
            <a:r>
              <a:rPr lang="tr-TR" sz="1350">
                <a:solidFill>
                  <a:srgbClr val="1A1A1A"/>
                </a:solidFill>
              </a:rPr>
              <a:t>Sürekli iyileştirme herkesin sorumluluğundadır.</a:t>
            </a:r>
            <a:endParaRPr/>
          </a:p>
          <a:p>
            <a:pPr marL="0" lvl="0" indent="0" algn="l" rtl="0">
              <a:lnSpc>
                <a:spcPct val="140000"/>
              </a:lnSpc>
              <a:spcBef>
                <a:spcPts val="0"/>
              </a:spcBef>
              <a:spcAft>
                <a:spcPts val="0"/>
              </a:spcAft>
              <a:buClr>
                <a:schemeClr val="dk1"/>
              </a:buClr>
              <a:buSzPts val="1100"/>
              <a:buFont typeface="Arial"/>
              <a:buNone/>
            </a:pPr>
            <a:endParaRPr sz="1350">
              <a:solidFill>
                <a:srgbClr val="1A1A1A"/>
              </a:solidFill>
            </a:endParaRPr>
          </a:p>
          <a:p>
            <a:pPr marL="0" lvl="0" indent="0" algn="l" rtl="0">
              <a:lnSpc>
                <a:spcPct val="140000"/>
              </a:lnSpc>
              <a:spcBef>
                <a:spcPts val="0"/>
              </a:spcBef>
              <a:spcAft>
                <a:spcPts val="0"/>
              </a:spcAft>
              <a:buClr>
                <a:schemeClr val="dk1"/>
              </a:buClr>
              <a:buSzPts val="1100"/>
              <a:buFont typeface="Arial"/>
              <a:buNone/>
            </a:pPr>
            <a:r>
              <a:rPr lang="tr-TR" sz="1350">
                <a:solidFill>
                  <a:srgbClr val="1A1A1A"/>
                </a:solidFill>
              </a:rPr>
              <a:t>Kanban offers teams and managers the ability to focus on improving the flow of value and stop focusing on who is doing what. </a:t>
            </a:r>
            <a:endParaRPr/>
          </a:p>
          <a:p>
            <a:pPr marL="0" lvl="0" indent="0" algn="l" rtl="0">
              <a:lnSpc>
                <a:spcPct val="140000"/>
              </a:lnSpc>
              <a:spcBef>
                <a:spcPts val="0"/>
              </a:spcBef>
              <a:spcAft>
                <a:spcPts val="0"/>
              </a:spcAft>
              <a:buClr>
                <a:schemeClr val="dk1"/>
              </a:buClr>
              <a:buSzPts val="1100"/>
              <a:buFont typeface="Arial"/>
              <a:buNone/>
            </a:pPr>
            <a:r>
              <a:rPr lang="tr-TR" sz="1350">
                <a:solidFill>
                  <a:srgbClr val="1A1A1A"/>
                </a:solidFill>
              </a:rPr>
              <a:t>What Kanban intends is to stop managing people and start managing the work, and for this it offers these Kanban principles and very simple practices so that all team members learn to understand the current situation and see opportunities of improvement</a:t>
            </a:r>
            <a:endParaRPr sz="1350">
              <a:solidFill>
                <a:srgbClr val="1A1A1A"/>
              </a:solidFill>
            </a:endParaRPr>
          </a:p>
          <a:p>
            <a:pPr marL="0" lvl="0" indent="0" algn="l" rtl="0">
              <a:lnSpc>
                <a:spcPct val="140000"/>
              </a:lnSpc>
              <a:spcBef>
                <a:spcPts val="1700"/>
              </a:spcBef>
              <a:spcAft>
                <a:spcPts val="0"/>
              </a:spcAft>
              <a:buClr>
                <a:schemeClr val="dk1"/>
              </a:buClr>
              <a:buSzPts val="1100"/>
              <a:buFont typeface="Arial"/>
              <a:buNone/>
            </a:pPr>
            <a:r>
              <a:rPr lang="tr-TR" sz="1350">
                <a:solidFill>
                  <a:srgbClr val="1A1A1A"/>
                </a:solidFill>
              </a:rPr>
              <a:t>As Kanban extends to understand more stages of the flow of value, or more layers of the organization, that ability to make decisions and improve the organization extends to all levels.</a:t>
            </a:r>
            <a:endParaRPr sz="1350">
              <a:solidFill>
                <a:srgbClr val="1A1A1A"/>
              </a:solidFill>
            </a:endParaRPr>
          </a:p>
          <a:p>
            <a:pPr marL="0" lvl="0" indent="0" algn="l" rtl="0">
              <a:lnSpc>
                <a:spcPct val="140000"/>
              </a:lnSpc>
              <a:spcBef>
                <a:spcPts val="1700"/>
              </a:spcBef>
              <a:spcAft>
                <a:spcPts val="0"/>
              </a:spcAft>
              <a:buSzPts val="1400"/>
              <a:buNone/>
            </a:pPr>
            <a:r>
              <a:rPr lang="tr-TR" sz="1350">
                <a:solidFill>
                  <a:srgbClr val="1A1A1A"/>
                </a:solidFill>
              </a:rPr>
              <a:t>This Kanban principle reminds us that leadership comes from the daily actions of frontline people. </a:t>
            </a:r>
            <a:endParaRPr sz="1350">
              <a:solidFill>
                <a:srgbClr val="1A1A1A"/>
              </a:solidFill>
            </a:endParaRPr>
          </a:p>
          <a:p>
            <a:pPr marL="0" lvl="0" indent="0" algn="l" rtl="0">
              <a:lnSpc>
                <a:spcPct val="140000"/>
              </a:lnSpc>
              <a:spcBef>
                <a:spcPts val="1700"/>
              </a:spcBef>
              <a:spcAft>
                <a:spcPts val="0"/>
              </a:spcAft>
              <a:buClr>
                <a:schemeClr val="dk1"/>
              </a:buClr>
              <a:buSzPts val="1100"/>
              <a:buFont typeface="Arial"/>
              <a:buNone/>
            </a:pPr>
            <a:r>
              <a:rPr lang="tr-TR" sz="1350">
                <a:solidFill>
                  <a:srgbClr val="1A1A1A"/>
                </a:solidFill>
              </a:rPr>
              <a:t>It is important that everyone fosters a continuous improvement mentality to achieve optimal performance at the team / department / company level. </a:t>
            </a:r>
            <a:endParaRPr/>
          </a:p>
          <a:p>
            <a:pPr marL="0" lvl="0" indent="0" algn="l" rtl="0">
              <a:lnSpc>
                <a:spcPct val="140000"/>
              </a:lnSpc>
              <a:spcBef>
                <a:spcPts val="1700"/>
              </a:spcBef>
              <a:spcAft>
                <a:spcPts val="0"/>
              </a:spcAft>
              <a:buClr>
                <a:schemeClr val="dk1"/>
              </a:buClr>
              <a:buSzPts val="1100"/>
              <a:buFont typeface="Arial"/>
              <a:buNone/>
            </a:pPr>
            <a:r>
              <a:rPr lang="tr-TR" sz="1350">
                <a:solidFill>
                  <a:srgbClr val="1A1A1A"/>
                </a:solidFill>
              </a:rPr>
              <a:t>Continuous improvement is everyone’s responsibility.</a:t>
            </a:r>
            <a:endParaRPr sz="1350">
              <a:solidFill>
                <a:srgbClr val="1A1A1A"/>
              </a:solidFill>
            </a:endParaRPr>
          </a:p>
          <a:p>
            <a:pPr marL="0" lvl="0" indent="0" algn="l" rtl="0">
              <a:lnSpc>
                <a:spcPct val="100000"/>
              </a:lnSpc>
              <a:spcBef>
                <a:spcPts val="1700"/>
              </a:spcBef>
              <a:spcAft>
                <a:spcPts val="0"/>
              </a:spcAft>
              <a:buSzPts val="14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4" name="Google Shape;2214;p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6" name="Google Shape;2326;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SzPts val="1400"/>
              <a:buNone/>
            </a:pPr>
            <a:r>
              <a:rPr lang="tr-TR" sz="1600">
                <a:solidFill>
                  <a:srgbClr val="202124"/>
                </a:solidFill>
                <a:highlight>
                  <a:srgbClr val="F8F9FA"/>
                </a:highlight>
              </a:rPr>
              <a:t>Yukarıda belirtilen dört ilkenin yanı sıra kanban'da altı temel uygulama vardır.</a:t>
            </a:r>
            <a:endParaRPr/>
          </a:p>
          <a:p>
            <a:pPr marL="0" marR="38100" lvl="0" indent="0" algn="l" rtl="0">
              <a:lnSpc>
                <a:spcPct val="128571"/>
              </a:lnSpc>
              <a:spcBef>
                <a:spcPts val="0"/>
              </a:spcBef>
              <a:spcAft>
                <a:spcPts val="0"/>
              </a:spcAft>
              <a:buSzPts val="1400"/>
              <a:buNone/>
            </a:pPr>
            <a:r>
              <a:rPr lang="tr-TR" sz="1600">
                <a:solidFill>
                  <a:srgbClr val="202124"/>
                </a:solidFill>
                <a:highlight>
                  <a:srgbClr val="F8F9FA"/>
                </a:highlight>
              </a:rPr>
              <a:t> Bu altı uygulamayı iyi anladıktan sonra kanban sürecini öğreneceksiniz.</a:t>
            </a:r>
            <a:endParaRPr/>
          </a:p>
          <a:p>
            <a:pPr marL="0" marR="38100" lvl="0" indent="0" algn="l" rtl="0">
              <a:lnSpc>
                <a:spcPct val="128571"/>
              </a:lnSpc>
              <a:spcBef>
                <a:spcPts val="0"/>
              </a:spcBef>
              <a:spcAft>
                <a:spcPts val="0"/>
              </a:spcAft>
              <a:buSzPts val="1400"/>
              <a:buNone/>
            </a:pPr>
            <a:endParaRPr sz="1600">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sz="1600">
                <a:solidFill>
                  <a:srgbClr val="202124"/>
                </a:solidFill>
                <a:highlight>
                  <a:srgbClr val="F8F9FA"/>
                </a:highlight>
              </a:rPr>
              <a:t>Besides the four  principles mentioned above, there are six basic practices in kanban. Once you unders</a:t>
            </a:r>
            <a:endParaRPr sz="1600">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sz="1600">
                <a:solidFill>
                  <a:srgbClr val="202124"/>
                </a:solidFill>
                <a:highlight>
                  <a:srgbClr val="F8F9FA"/>
                </a:highlight>
              </a:rPr>
              <a:t>tand these six practices well, you will learn about the kanban process.  </a:t>
            </a:r>
            <a:endParaRPr/>
          </a:p>
          <a:p>
            <a:pPr marL="0" marR="38100" lvl="0" indent="0" algn="l" rtl="0">
              <a:lnSpc>
                <a:spcPct val="128571"/>
              </a:lnSpc>
              <a:spcBef>
                <a:spcPts val="0"/>
              </a:spcBef>
              <a:spcAft>
                <a:spcPts val="0"/>
              </a:spcAft>
              <a:buSzPts val="1400"/>
              <a:buNone/>
            </a:pPr>
            <a:endParaRPr sz="1050">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sz="1050">
                <a:solidFill>
                  <a:srgbClr val="202124"/>
                </a:solidFill>
                <a:highlight>
                  <a:srgbClr val="F8F9FA"/>
                </a:highlight>
              </a:rPr>
              <a:t>So what is there in kanban?</a:t>
            </a:r>
            <a:endParaRPr/>
          </a:p>
          <a:p>
            <a:pPr marL="0" marR="38100" lvl="0" indent="0" algn="l" rtl="0">
              <a:lnSpc>
                <a:spcPct val="128571"/>
              </a:lnSpc>
              <a:spcBef>
                <a:spcPts val="0"/>
              </a:spcBef>
              <a:spcAft>
                <a:spcPts val="0"/>
              </a:spcAft>
              <a:buSzPts val="1400"/>
              <a:buNone/>
            </a:pPr>
            <a:endParaRPr sz="1050">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sz="1050">
                <a:solidFill>
                  <a:srgbClr val="202124"/>
                </a:solidFill>
                <a:highlight>
                  <a:srgbClr val="F8F9FA"/>
                </a:highlight>
              </a:rPr>
              <a:t>there are six basic practices in kanban. </a:t>
            </a:r>
            <a:endParaRPr/>
          </a:p>
          <a:p>
            <a:pPr marL="0" marR="38100" lvl="0" indent="0" algn="l" rtl="0">
              <a:lnSpc>
                <a:spcPct val="128571"/>
              </a:lnSpc>
              <a:spcBef>
                <a:spcPts val="0"/>
              </a:spcBef>
              <a:spcAft>
                <a:spcPts val="0"/>
              </a:spcAft>
              <a:buSzPts val="1400"/>
              <a:buNone/>
            </a:pPr>
            <a:endParaRPr sz="1050">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sz="1050">
                <a:solidFill>
                  <a:srgbClr val="202124"/>
                </a:solidFill>
                <a:highlight>
                  <a:srgbClr val="F8F9FA"/>
                </a:highlight>
              </a:rPr>
              <a:t>Once you understand these six practices well, you will learn about the kanban process. </a:t>
            </a:r>
            <a:endParaRPr/>
          </a:p>
          <a:p>
            <a:pPr marL="0" marR="38100" lvl="0" indent="0" algn="l" rtl="0">
              <a:lnSpc>
                <a:spcPct val="128571"/>
              </a:lnSpc>
              <a:spcBef>
                <a:spcPts val="0"/>
              </a:spcBef>
              <a:spcAft>
                <a:spcPts val="0"/>
              </a:spcAft>
              <a:buSzPts val="1400"/>
              <a:buNone/>
            </a:pPr>
            <a:endParaRPr sz="1050">
              <a:solidFill>
                <a:srgbClr val="202124"/>
              </a:solidFill>
              <a:highlight>
                <a:srgbClr val="F8F9FA"/>
              </a:highlight>
            </a:endParaRPr>
          </a:p>
          <a:p>
            <a:pPr marL="0" lvl="0" indent="0" algn="l" rtl="0">
              <a:lnSpc>
                <a:spcPct val="100000"/>
              </a:lnSpc>
              <a:spcBef>
                <a:spcPts val="0"/>
              </a:spcBef>
              <a:spcAft>
                <a:spcPts val="0"/>
              </a:spcAft>
              <a:buSzPts val="1400"/>
              <a:buNone/>
            </a:pPr>
            <a:r>
              <a:rPr lang="tr-TR" sz="1050">
                <a:solidFill>
                  <a:schemeClr val="dk1"/>
                </a:solidFill>
              </a:rPr>
              <a:t>In this lesson WE will learn:</a:t>
            </a:r>
            <a:endParaRPr/>
          </a:p>
          <a:p>
            <a:pPr marL="457200" lvl="0" indent="-295275" algn="l" rtl="0">
              <a:lnSpc>
                <a:spcPct val="115000"/>
              </a:lnSpc>
              <a:spcBef>
                <a:spcPts val="0"/>
              </a:spcBef>
              <a:spcAft>
                <a:spcPts val="0"/>
              </a:spcAft>
              <a:buClr>
                <a:srgbClr val="212529"/>
              </a:buClr>
              <a:buSzPts val="1050"/>
              <a:buChar char="●"/>
            </a:pPr>
            <a:r>
              <a:rPr lang="tr-TR" sz="800">
                <a:solidFill>
                  <a:srgbClr val="212529"/>
                </a:solidFill>
                <a:highlight>
                  <a:schemeClr val="lt1"/>
                </a:highlight>
              </a:rPr>
              <a:t>(Kanban Board)</a:t>
            </a:r>
            <a:endParaRPr/>
          </a:p>
          <a:p>
            <a:pPr marL="457200" lvl="0" indent="-295275" algn="l" rtl="0">
              <a:lnSpc>
                <a:spcPct val="115000"/>
              </a:lnSpc>
              <a:spcBef>
                <a:spcPts val="0"/>
              </a:spcBef>
              <a:spcAft>
                <a:spcPts val="0"/>
              </a:spcAft>
              <a:buClr>
                <a:srgbClr val="212529"/>
              </a:buClr>
              <a:buSzPts val="1050"/>
              <a:buChar char="●"/>
            </a:pPr>
            <a:r>
              <a:rPr lang="tr-TR" sz="800">
                <a:solidFill>
                  <a:srgbClr val="212529"/>
                </a:solidFill>
                <a:highlight>
                  <a:schemeClr val="lt1"/>
                </a:highlight>
              </a:rPr>
              <a:t>Work in Progress (WIP)</a:t>
            </a:r>
            <a:endParaRPr/>
          </a:p>
          <a:p>
            <a:pPr marL="457200" lvl="0" indent="-295275" algn="l" rtl="0">
              <a:lnSpc>
                <a:spcPct val="115000"/>
              </a:lnSpc>
              <a:spcBef>
                <a:spcPts val="0"/>
              </a:spcBef>
              <a:spcAft>
                <a:spcPts val="0"/>
              </a:spcAft>
              <a:buClr>
                <a:srgbClr val="212529"/>
              </a:buClr>
              <a:buSzPts val="1050"/>
              <a:buChar char="●"/>
            </a:pPr>
            <a:r>
              <a:rPr lang="tr-TR" sz="800">
                <a:solidFill>
                  <a:srgbClr val="212529"/>
                </a:solidFill>
                <a:highlight>
                  <a:schemeClr val="lt1"/>
                </a:highlight>
              </a:rPr>
              <a:t>Managing Flow (Pull System)</a:t>
            </a:r>
            <a:endParaRPr/>
          </a:p>
          <a:p>
            <a:pPr marL="457200" lvl="0" indent="-295275" algn="l" rtl="0">
              <a:lnSpc>
                <a:spcPct val="115000"/>
              </a:lnSpc>
              <a:spcBef>
                <a:spcPts val="0"/>
              </a:spcBef>
              <a:spcAft>
                <a:spcPts val="0"/>
              </a:spcAft>
              <a:buClr>
                <a:srgbClr val="212529"/>
              </a:buClr>
              <a:buSzPts val="1050"/>
              <a:buChar char="●"/>
            </a:pPr>
            <a:r>
              <a:rPr lang="tr-TR" sz="800">
                <a:solidFill>
                  <a:srgbClr val="212529"/>
                </a:solidFill>
                <a:highlight>
                  <a:schemeClr val="lt1"/>
                </a:highlight>
              </a:rPr>
              <a:t>Kanban Cards</a:t>
            </a:r>
            <a:endParaRPr/>
          </a:p>
          <a:p>
            <a:pPr marL="457200" lvl="0" indent="-295275" algn="l" rtl="0">
              <a:lnSpc>
                <a:spcPct val="115000"/>
              </a:lnSpc>
              <a:spcBef>
                <a:spcPts val="0"/>
              </a:spcBef>
              <a:spcAft>
                <a:spcPts val="0"/>
              </a:spcAft>
              <a:buClr>
                <a:srgbClr val="212529"/>
              </a:buClr>
              <a:buSzPts val="1050"/>
              <a:buChar char="●"/>
            </a:pPr>
            <a:r>
              <a:rPr lang="tr-TR" sz="800">
                <a:solidFill>
                  <a:srgbClr val="212529"/>
                </a:solidFill>
                <a:highlight>
                  <a:schemeClr val="lt1"/>
                </a:highlight>
              </a:rPr>
              <a:t>Lead Time</a:t>
            </a:r>
            <a:endParaRPr sz="1050">
              <a:solidFill>
                <a:srgbClr val="202124"/>
              </a:solidFill>
              <a:highlight>
                <a:srgbClr val="F8F9FA"/>
              </a:highlight>
            </a:endParaRPr>
          </a:p>
          <a:p>
            <a:pPr marL="0" marR="38100" lvl="0" indent="0" algn="l" rtl="0">
              <a:lnSpc>
                <a:spcPct val="128571"/>
              </a:lnSpc>
              <a:spcBef>
                <a:spcPts val="1200"/>
              </a:spcBef>
              <a:spcAft>
                <a:spcPts val="0"/>
              </a:spcAft>
              <a:buSzPts val="1400"/>
              <a:buNone/>
            </a:pPr>
            <a:endParaRPr sz="1050">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sz="1050">
                <a:solidFill>
                  <a:srgbClr val="202124"/>
                </a:solidFill>
                <a:highlight>
                  <a:srgbClr val="F8F9FA"/>
                </a:highlight>
              </a:rPr>
              <a:t>But Before this lets give a break here. </a:t>
            </a:r>
            <a:endParaRPr/>
          </a:p>
          <a:p>
            <a:pPr marL="0" marR="38100" lvl="0" indent="0" algn="l" rtl="0">
              <a:lnSpc>
                <a:spcPct val="128571"/>
              </a:lnSpc>
              <a:spcBef>
                <a:spcPts val="0"/>
              </a:spcBef>
              <a:spcAft>
                <a:spcPts val="0"/>
              </a:spcAft>
              <a:buSzPts val="1400"/>
              <a:buNone/>
            </a:pPr>
            <a:endParaRPr sz="1050">
              <a:solidFill>
                <a:srgbClr val="202122"/>
              </a:solidFill>
              <a:highlight>
                <a:srgbClr val="FFFFFF"/>
              </a:highlight>
            </a:endParaRPr>
          </a:p>
          <a:p>
            <a:pPr marL="0" marR="38100" lvl="0" indent="0" algn="l" rtl="0">
              <a:lnSpc>
                <a:spcPct val="128571"/>
              </a:lnSpc>
              <a:spcBef>
                <a:spcPts val="0"/>
              </a:spcBef>
              <a:spcAft>
                <a:spcPts val="0"/>
              </a:spcAft>
              <a:buClr>
                <a:srgbClr val="000000"/>
              </a:buClr>
              <a:buSzPts val="1400"/>
              <a:buFont typeface="Arial"/>
              <a:buNone/>
            </a:pPr>
            <a:r>
              <a:rPr lang="tr-TR" sz="1050">
                <a:solidFill>
                  <a:srgbClr val="202124"/>
                </a:solidFill>
                <a:highlight>
                  <a:srgbClr val="F8F9FA"/>
                </a:highlight>
              </a:rPr>
              <a:t>Besides the four principles mentioned above, there are six basic practices in kanban. Once you understand these six practices well, you will learn about the kanban process. </a:t>
            </a:r>
            <a:endParaRPr sz="800">
              <a:solidFill>
                <a:srgbClr val="202122"/>
              </a:solidFill>
              <a:highlight>
                <a:srgbClr val="FFFFFF"/>
              </a:highlight>
            </a:endParaRPr>
          </a:p>
          <a:p>
            <a:pPr marL="0" marR="38100" lvl="0" indent="0" algn="l" rtl="0">
              <a:lnSpc>
                <a:spcPct val="128571"/>
              </a:lnSpc>
              <a:spcBef>
                <a:spcPts val="0"/>
              </a:spcBef>
              <a:spcAft>
                <a:spcPts val="0"/>
              </a:spcAft>
              <a:buSzPts val="1400"/>
              <a:buNone/>
            </a:pPr>
            <a:endParaRPr sz="1050">
              <a:solidFill>
                <a:srgbClr val="202122"/>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7" name="Google Shape;57;p1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8" name="Google Shape;58;p1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9" name="Google Shape;5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2" name="Google Shape;6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5" name="Google Shape;65;p1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6" name="Google Shape;6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69" name="Google Shape;6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0"/>
        <p:cNvGrpSpPr/>
        <p:nvPr/>
      </p:nvGrpSpPr>
      <p:grpSpPr>
        <a:xfrm>
          <a:off x="0" y="0"/>
          <a:ext cx="0" cy="0"/>
          <a:chOff x="0" y="0"/>
          <a:chExt cx="0" cy="0"/>
        </a:xfrm>
      </p:grpSpPr>
      <p:sp>
        <p:nvSpPr>
          <p:cNvPr id="71" name="Google Shape;71;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3" name="Google Shape;73;p1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4" name="Google Shape;74;p1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5" name="Google Shape;7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1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78" name="Google Shape;78;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9"/>
        <p:cNvGrpSpPr/>
        <p:nvPr/>
      </p:nvGrpSpPr>
      <p:grpSpPr>
        <a:xfrm>
          <a:off x="0" y="0"/>
          <a:ext cx="0" cy="0"/>
          <a:chOff x="0" y="0"/>
          <a:chExt cx="0" cy="0"/>
        </a:xfrm>
      </p:grpSpPr>
      <p:sp>
        <p:nvSpPr>
          <p:cNvPr id="80" name="Google Shape;80;p1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1" name="Google Shape;81;p1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82" name="Google Shape;8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
        <p:nvSpPr>
          <p:cNvPr id="89" name="Google Shape;89;p20"/>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90" name="Google Shape;90;p20"/>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1" name="Google Shape;91;p20"/>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92" name="Google Shape;92;p20"/>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3"/>
        <p:cNvGrpSpPr/>
        <p:nvPr/>
      </p:nvGrpSpPr>
      <p:grpSpPr>
        <a:xfrm>
          <a:off x="0" y="0"/>
          <a:ext cx="0" cy="0"/>
          <a:chOff x="0" y="0"/>
          <a:chExt cx="0" cy="0"/>
        </a:xfrm>
      </p:grpSpPr>
      <p:sp>
        <p:nvSpPr>
          <p:cNvPr id="94" name="Google Shape;94;p21"/>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95" name="Google Shape;95;p21"/>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 name="Google Shape;96;p21"/>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97" name="Google Shape;97;p21"/>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98"/>
        <p:cNvGrpSpPr/>
        <p:nvPr/>
      </p:nvGrpSpPr>
      <p:grpSpPr>
        <a:xfrm>
          <a:off x="0" y="0"/>
          <a:ext cx="0" cy="0"/>
          <a:chOff x="0" y="0"/>
          <a:chExt cx="0" cy="0"/>
        </a:xfrm>
      </p:grpSpPr>
      <p:sp>
        <p:nvSpPr>
          <p:cNvPr id="99" name="Google Shape;99;p22"/>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100" name="Google Shape;100;p22"/>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101" name="Google Shape;101;p2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2" name="Google Shape;102;p2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03" name="Google Shape;103;p2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17" name="Google Shape;17;p3"/>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18" name="Google Shape;18;p3"/>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 name="Google Shape;19;p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0" name="Google Shape;20;p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04"/>
        <p:cNvGrpSpPr/>
        <p:nvPr/>
      </p:nvGrpSpPr>
      <p:grpSpPr>
        <a:xfrm>
          <a:off x="0" y="0"/>
          <a:ext cx="0" cy="0"/>
          <a:chOff x="0" y="0"/>
          <a:chExt cx="0" cy="0"/>
        </a:xfrm>
      </p:grpSpPr>
      <p:sp>
        <p:nvSpPr>
          <p:cNvPr id="105" name="Google Shape;105;p2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3"/>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3"/>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108" name="Google Shape;108;p23"/>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109" name="Google Shape;109;p2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10" name="Google Shape;110;p23"/>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111" name="Google Shape;111;p23"/>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12"/>
        <p:cNvGrpSpPr/>
        <p:nvPr/>
      </p:nvGrpSpPr>
      <p:grpSpPr>
        <a:xfrm>
          <a:off x="0" y="0"/>
          <a:ext cx="0" cy="0"/>
          <a:chOff x="0" y="0"/>
          <a:chExt cx="0" cy="0"/>
        </a:xfrm>
      </p:grpSpPr>
      <p:sp>
        <p:nvSpPr>
          <p:cNvPr id="113" name="Google Shape;113;p24"/>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14" name="Google Shape;114;p24"/>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15" name="Google Shape;115;p2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16" name="Google Shape;116;p2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23" name="Google Shape;23;p4"/>
          <p:cNvSpPr txBox="1">
            <a:spLocks noGrp="1"/>
          </p:cNvSpPr>
          <p:nvPr>
            <p:ph type="body" idx="1"/>
          </p:nvPr>
        </p:nvSpPr>
        <p:spPr>
          <a:xfrm>
            <a:off x="457200" y="1995750"/>
            <a:ext cx="5640900" cy="26409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110000"/>
              </a:lnSpc>
              <a:spcBef>
                <a:spcPts val="600"/>
              </a:spcBef>
              <a:spcAft>
                <a:spcPts val="0"/>
              </a:spcAft>
              <a:buSzPts val="1800"/>
              <a:buChar char="▹"/>
              <a:defRPr/>
            </a:lvl3pPr>
            <a:lvl4pPr marL="1828800" lvl="3" indent="-355600" algn="l">
              <a:lnSpc>
                <a:spcPct val="110000"/>
              </a:lnSpc>
              <a:spcBef>
                <a:spcPts val="600"/>
              </a:spcBef>
              <a:spcAft>
                <a:spcPts val="0"/>
              </a:spcAft>
              <a:buSzPts val="2000"/>
              <a:buChar char="▹"/>
              <a:defRPr/>
            </a:lvl4pPr>
            <a:lvl5pPr marL="2286000" lvl="4" indent="-355600" algn="l">
              <a:lnSpc>
                <a:spcPct val="110000"/>
              </a:lnSpc>
              <a:spcBef>
                <a:spcPts val="600"/>
              </a:spcBef>
              <a:spcAft>
                <a:spcPts val="0"/>
              </a:spcAft>
              <a:buSzPts val="2000"/>
              <a:buChar char="▹"/>
              <a:defRPr/>
            </a:lvl5pPr>
            <a:lvl6pPr marL="2743200" lvl="5" indent="-355600" algn="l">
              <a:lnSpc>
                <a:spcPct val="110000"/>
              </a:lnSpc>
              <a:spcBef>
                <a:spcPts val="600"/>
              </a:spcBef>
              <a:spcAft>
                <a:spcPts val="0"/>
              </a:spcAft>
              <a:buSzPts val="2000"/>
              <a:buChar char="▹"/>
              <a:defRPr/>
            </a:lvl6pPr>
            <a:lvl7pPr marL="3200400" lvl="6" indent="-355600" algn="l">
              <a:lnSpc>
                <a:spcPct val="110000"/>
              </a:lnSpc>
              <a:spcBef>
                <a:spcPts val="600"/>
              </a:spcBef>
              <a:spcAft>
                <a:spcPts val="0"/>
              </a:spcAft>
              <a:buSzPts val="2000"/>
              <a:buChar char="▹"/>
              <a:defRPr/>
            </a:lvl7pPr>
            <a:lvl8pPr marL="3657600" lvl="7" indent="-355600" algn="l">
              <a:lnSpc>
                <a:spcPct val="110000"/>
              </a:lnSpc>
              <a:spcBef>
                <a:spcPts val="600"/>
              </a:spcBef>
              <a:spcAft>
                <a:spcPts val="0"/>
              </a:spcAft>
              <a:buSzPts val="2000"/>
              <a:buChar char="▹"/>
              <a:defRPr/>
            </a:lvl8pPr>
            <a:lvl9pPr marL="4114800" lvl="8" indent="-355600" algn="l">
              <a:lnSpc>
                <a:spcPct val="110000"/>
              </a:lnSpc>
              <a:spcBef>
                <a:spcPts val="600"/>
              </a:spcBef>
              <a:spcAft>
                <a:spcPts val="0"/>
              </a:spcAft>
              <a:buSzPts val="2000"/>
              <a:buChar char="▹"/>
              <a:defRPr/>
            </a:lvl9pPr>
          </a:lstStyle>
          <a:p>
            <a:endParaRPr/>
          </a:p>
        </p:txBody>
      </p:sp>
      <p:sp>
        <p:nvSpPr>
          <p:cNvPr id="24" name="Google Shape;24;p4"/>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25" name="Google Shape;25;p4"/>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26" name="Google Shape;26;p4"/>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29" name="Google Shape;29;p5"/>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0" name="Google Shape;30;p5"/>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31" name="Google Shape;31;p5"/>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8" name="Google Shape;38;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 name="Google Shape;3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41" name="Google Shape;4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42"/>
        <p:cNvGrpSpPr/>
        <p:nvPr/>
      </p:nvGrpSpPr>
      <p:grpSpPr>
        <a:xfrm>
          <a:off x="0" y="0"/>
          <a:ext cx="0" cy="0"/>
          <a:chOff x="0" y="0"/>
          <a:chExt cx="0" cy="0"/>
        </a:xfrm>
      </p:grpSpPr>
      <p:sp>
        <p:nvSpPr>
          <p:cNvPr id="43" name="Google Shape;43;p9"/>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44" name="Google Shape;44;p9"/>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45" name="Google Shape;45;p9"/>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 name="Google Shape;46;p9"/>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7" name="Google Shape;47;p9"/>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8"/>
        <p:cNvGrpSpPr/>
        <p:nvPr/>
      </p:nvGrpSpPr>
      <p:grpSpPr>
        <a:xfrm>
          <a:off x="0" y="0"/>
          <a:ext cx="0" cy="0"/>
          <a:chOff x="0" y="0"/>
          <a:chExt cx="0" cy="0"/>
        </a:xfrm>
      </p:grpSpPr>
      <p:sp>
        <p:nvSpPr>
          <p:cNvPr id="49" name="Google Shape;49;p1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0" name="Google Shape;50;p1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4"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6">
            <a:alphaModFix/>
          </a:blip>
          <a:srcRect/>
          <a:stretch/>
        </p:blipFill>
        <p:spPr>
          <a:xfrm>
            <a:off x="8524140" y="102276"/>
            <a:ext cx="455812" cy="5033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34" name="Google Shape;34;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85" name="Google Shape;85;p19"/>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6" name="Google Shape;86;p1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87" name="Google Shape;87;p19"/>
          <p:cNvPicPr preferRelativeResize="0"/>
          <p:nvPr/>
        </p:nvPicPr>
        <p:blipFill rotWithShape="1">
          <a:blip r:embed="rId7">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101.xml.rels><?xml version="1.0" encoding="UTF-8" standalone="yes"?>
<Relationships xmlns="http://schemas.openxmlformats.org/package/2006/relationships"><Relationship Id="rId3" Type="http://schemas.openxmlformats.org/officeDocument/2006/relationships/hyperlink" Target="https://lms.clarusway.com/mod/lesson/view.php?id=429&amp;pageid=432" TargetMode="External"/><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102.xml.rels><?xml version="1.0" encoding="UTF-8" standalone="yes"?>
<Relationships xmlns="http://schemas.openxmlformats.org/package/2006/relationships"><Relationship Id="rId3" Type="http://schemas.openxmlformats.org/officeDocument/2006/relationships/hyperlink" Target="https://lms.clarusway.com/mod/lesson/view.php?id=429&amp;pageid=437" TargetMode="External"/><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03.xml.rels><?xml version="1.0" encoding="UTF-8" standalone="yes"?>
<Relationships xmlns="http://schemas.openxmlformats.org/package/2006/relationships"><Relationship Id="rId3" Type="http://schemas.openxmlformats.org/officeDocument/2006/relationships/hyperlink" Target="https://lms.clarusway.com/mod/lesson/view.php?id=429&amp;pageid=433" TargetMode="External"/><Relationship Id="rId2" Type="http://schemas.openxmlformats.org/officeDocument/2006/relationships/notesSlide" Target="../notesSlides/notesSlide103.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104.xml.rels><?xml version="1.0" encoding="UTF-8" standalone="yes"?>
<Relationships xmlns="http://schemas.openxmlformats.org/package/2006/relationships"><Relationship Id="rId3" Type="http://schemas.openxmlformats.org/officeDocument/2006/relationships/hyperlink" Target="https://lms.clarusway.com/mod/lesson/view.php?id=429&amp;pageid=434" TargetMode="External"/><Relationship Id="rId2" Type="http://schemas.openxmlformats.org/officeDocument/2006/relationships/notesSlide" Target="../notesSlides/notesSlide104.xml"/><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105.xml.rels><?xml version="1.0" encoding="UTF-8" standalone="yes"?>
<Relationships xmlns="http://schemas.openxmlformats.org/package/2006/relationships"><Relationship Id="rId3" Type="http://schemas.openxmlformats.org/officeDocument/2006/relationships/hyperlink" Target="https://lms.clarusway.com/mod/lesson/view.php?id=429&amp;pageid=435" TargetMode="External"/><Relationship Id="rId2" Type="http://schemas.openxmlformats.org/officeDocument/2006/relationships/notesSlide" Target="../notesSlides/notesSlide105.xml"/><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BeWNqa3NIRml3V3V1WmR1cjRwYUFENm55QVc5eDdnVElPQWRYUEFIdFU0IiwiY29udGVudElkIjoiY3VzdG9tLXJlc3BvbnNlLW11bHRpcGxlQ2hvaWNlIiwic2xpZGVJZCI6Imc4ODU1MmIxOGEyXzBfMTE5MiIsImNvbnRlbnRJbnN0YW5jZUlkIjoiMUF5Y2prc0hGaXdXdXVaZHVyNHBhQUQ2bnlBVzl4N2dUSU9BZFhQQUh0VTQvZDNiZTIyY2EtZWVlNi00NjhjLTlkYzgtNGRkMzdiNjFkZjViIn0=pearId=magic-pear-metadata-identifier" TargetMode="External"/><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oZXJlIGFyZSBubyBjZXJ0YWluIHJvbGVzIGluIEthbmJhbi4iLCJTY3J1bSBpcyBtb3JlIGZsZXhpYmxlIHRoYW4gS2FuYmFuLiIsIlRoZXJlIGlzIG5vIGNlcnRhaW4gdGltZSBsaW1pdHMgaW4ga2FuYmFuIHdoaWxlIHNwcmludHMgaW4gc2NydW0gaGF2ZSBhIHN0YXJ0IGFuZCBlbmQgZGF0ZXMuIl19pearId=magic-pear-shape-identifier" TargetMode="External"/><Relationship Id="rId4" Type="http://schemas.openxmlformats.org/officeDocument/2006/relationships/image" Target="../media/image6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BeWNqa3NIRml3V3V1WmR1cjRwYUFENm55QVc5eDdnVElPQWRYUEFIdFU0IiwiY29udGVudElkIjoiY3VzdG9tLXJlc3BvbnNlLW11bHRpcGxlQ2hvaWNlIiwic2xpZGVJZCI6Imc4ODU1MmIxOGEyXzBfMTI1NSIsImNvbnRlbnRJbnN0YW5jZUlkIjoiMUF5Y2prc0hGaXdXdXVaZHVyNHBhQUQ2bnlBVzl4N2dUSU9BZFhQQUh0VTQvZWJkOTBhNzktNzViMy00YjBmLTg1MDktYTJjMmJlOTdmMTZiIn0=pearId=magic-pear-metadata-identifier" TargetMode="External"/><Relationship Id="rId2" Type="http://schemas.openxmlformats.org/officeDocument/2006/relationships/notesSlide" Target="../notesSlides/notesSlide111.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xlYWQgVGltZSIsIkN5Y2xlIFRpbWUiLCJCdXJuZG93biJdfQ==pearId=magic-pear-shape-identifier" TargetMode="External"/><Relationship Id="rId4" Type="http://schemas.openxmlformats.org/officeDocument/2006/relationships/image" Target="../media/image65.png"/></Relationships>
</file>

<file path=ppt/slides/_rels/slide112.xml.rels><?xml version="1.0" encoding="UTF-8" standalone="yes"?>
<Relationships xmlns="http://schemas.openxmlformats.org/package/2006/relationships"><Relationship Id="rId8"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5vdCBhbnkiLCJDbGlja1VwIiwiSmlyYSIsIlRyZWxsbyIsIm1vbmRheS5jb20iLCJBbGwgb2YgdGhlbSJdfQ==pearId=magic-pear-shape-identifier" TargetMode="External"/><Relationship Id="rId3" Type="http://schemas.openxmlformats.org/officeDocument/2006/relationships/image" Target="../media/image112.png"/><Relationship Id="rId7" Type="http://schemas.openxmlformats.org/officeDocument/2006/relationships/image" Target="../media/image59.png"/><Relationship Id="rId2" Type="http://schemas.openxmlformats.org/officeDocument/2006/relationships/notesSlide" Target="../notesSlides/notesSlide112.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lNMSURFU19BUEkxNTM5MTgyNDEzXzAiLCJjb250ZW50SW5zdGFuY2VJZCI6IjFnLUF6eGUzSzZ6UlFqbS02SENEbnJOdTI0bTB0S21BZzltYWNGRXMyVnFnLzY3YmVjMDdmLTYyOWItNDNmNi05Njg1LTAwMzI1YTkyOGFlMSJ9pearId=magic-pear-metadata-identifier" TargetMode="External"/><Relationship Id="rId4" Type="http://schemas.openxmlformats.org/officeDocument/2006/relationships/image" Target="../media/image113.png"/><Relationship Id="rId9" Type="http://schemas.openxmlformats.org/officeDocument/2006/relationships/image" Target="../media/image6.png"/></Relationships>
</file>

<file path=ppt/slides/_rels/slide113.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0ZW1wbGF0ZS1saWJyYXJ5IiwiY2xhc3NUaW1lIjoiZW5kIiwiY29udGVudElkIjoiaHR0cHM6Ly9kb2NzLmdvb2dsZS5jb20vcHJlc2VudGF0aW9uL2QvMTBaWVlfMFRMR1hLNTh2NjRIeDBnWjk0ZWJQS3l4Y3M3MDkxYjhPY3pKMk0vZWRpdCNzbGlkZT1pZC5nNWNlMDQ3MzMzYV8wXzExIiwic2xpZGVJZCI6Imc1Y2UwNDczMzNhXzBfMTEiLCJwcmVzZW50YXRpb25JZCI6IjEwWllZXzBUTEdYSzU4djY0SHgwZ1o5NGViUEt5eGNzNzA5MWI4T2N6SjJNIiwidGVtcGxhdGVOYW1lIjoiSG93IHdlbGwgZGlkIHlvdSBsaWtlIHRoaXMgbGVzc29uIiwibGFzdEVkaXRlZEJ5IjoiMTA3NDYyNjE4MDQ5ODE2NTk3OTkzIiwiY29udGVudEluc3RhbmNlSWQiOiJkYjY5YzBiMGRhNDc0YzE5YjRkMThiYjM1MGQ1YjUxNyJ9pearId=magic-pear-metadata-identifier" TargetMode="External"/><Relationship Id="rId3"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 Id="rId7" Type="http://schemas.openxmlformats.org/officeDocument/2006/relationships/image" Target="../media/image119.png"/><Relationship Id="rId2" Type="http://schemas.openxmlformats.org/officeDocument/2006/relationships/notesSlide" Target="../notesSlides/notesSlide113.xml"/><Relationship Id="rId1" Type="http://schemas.openxmlformats.org/officeDocument/2006/relationships/slideLayout" Target="../slideLayouts/slideLayout5.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14.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c0NjI2MTgwNDk4MTY1OTc5OTMiLCJwcmVzZW50YXRpb25JZCI6IjF4MDdRZ2g4Nkd4V2pQZDBFeUtnMWZ3VWplbldoUEdOcUQxVmFod1RqZlNVIiwiY29udGVudElkIjoiY3VzdG9tLXJlc3BvbnNlLW11bHRpcGxlQ2hvaWNlIiwic2xpZGVJZCI6Imc4NzdjOThmOTQ1XzBfMiIsImNvbnRlbnRJbnN0YW5jZUlkIjoiMXgwN1FnaDg2R3hXalBkMEV5S2cxZndVamVuV2hQR05xRDFWYWh3VGpmU1UvMjBhOGIwMWUtNDFiZS00Njc1LWJlMjMtMGVmNTNiZTRkNTYzIn0=pearId=magic-pear-metadata-identifier" TargetMode="External"/><Relationship Id="rId2" Type="http://schemas.openxmlformats.org/officeDocument/2006/relationships/notesSlide" Target="../notesSlides/notesSlide114.xml"/><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hyperlink" Target="https://create.kahoot.it/details/scrum/bd3787ab-ac4d-41a2-9706-a9ec1b6acf9a"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21.gif"/><Relationship Id="rId2" Type="http://schemas.openxmlformats.org/officeDocument/2006/relationships/notesSlide" Target="../notesSlides/notesSlide115.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IQzlCQkVKV2Jjamt3dWZCTTB2bHZ2OTBmSkhULUhlS29mWDNBTEd1MlpRIiwiY29udGVudElkIjoiY3VzdG9tLXJlc3BvbnNlLW11bHRpcGxlQ2hvaWNlIiwic2xpZGVJZCI6Imc4ODBjMGM3ZTI0XzBfMTI1IiwiY29udGVudEluc3RhbmNlSWQiOiIxSEM5QkJFSldiY2prd3VmQk0wdmx2djkwZkpIVC1IZUtvZlgzQUxHdTJaUS83MmVjOTAxNS1hZjgzLTRiMDItYWJjMi00YjIyYTJhOThiNzMifQ==pearId=magic-pear-metadata-identifier" TargetMode="External"/><Relationship Id="rId5" Type="http://schemas.openxmlformats.org/officeDocument/2006/relationships/image" Target="../media/image21.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BoYXNlcyIsIlNwcmludHMiLCJNaWxlc3RvbmVzIiwiUm9sbGluZyB3YXZlIHBsYW5uaW5nIl19pearId=magic-pear-shape-identifier"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ODBjMGM3ZTI0XzBfMTI1IiwiY29udGVudEluc3RhbmNlSWQiOiIxZy1BenhlM0s2elJRam0tNkhDRG5yTnUyNG0wdEttQWc5bWFjRkVzMlZxZy85OGQ0NTY5YS0xN2FiLTQwNzgtYmE3NC0yZGI3YTg3Y2RiYWMifQ==pearId=magic-pear-metadata-identifier" TargetMode="External"/><Relationship Id="rId5" Type="http://schemas.openxmlformats.org/officeDocument/2006/relationships/image" Target="../media/image6.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1pbmRzZXQiLCJGcmFtZXdvcmsiLCJVbWJyZWxsYSJdfQ==pearId=magic-pear-shape-identifie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lNMSURFU19BUEkyMjAyNjY3MzNfMCIsImNvbnRlbnRJbnN0YW5jZUlkIjoiMWctQXp4ZTNLNnpSUWptLTZIQ0Ruck51MjRtMHRLbUFnOW1hY0ZFczJWcWcvOWQ1NDdiZjEtZmY0YS00YzU5LWFkY2MtZDcxM2EyNTUzODMwIn0=pearId=magic-pear-metadata-identifier" TargetMode="External"/><Relationship Id="rId5" Type="http://schemas.openxmlformats.org/officeDocument/2006/relationships/image" Target="../media/image6.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kgZmluaXNoZWQgY29tcGxldGVseS4iLCJJIGZpbmlzaGVkIHBhcnRpYWxseS4iLCJObywgSSBkaWRuJ3QgZmluaXNoLiJdfQ==pearId=magic-pear-shape-identifi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N2QwNGI2ZWE0XzBfMTI2IiwiY29udGVudEluc3RhbmNlSWQiOiIxZy1BenhlM0s2elJRam0tNkhDRG5yTnUyNG0wdEttQWc5bWFjRkVzMlZxZy9kZDUzNDg3Yi1jMjI1LTQ5MWMtYjEyMi1kMzY3NmVkNDhkNWEifQ==pearId=magic-pear-metadata-identifier" TargetMode="External"/><Relationship Id="rId5" Type="http://schemas.openxmlformats.org/officeDocument/2006/relationships/image" Target="../media/image21.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RpY3RhdGVzIHRoZSBkZXZlbG9wbWVudCB0ZWFtIGhvdyB0byBkbyB0aGluZ3MiLCJPcmRlcnMgdGhlIGl0ZW1zIGluIHRoZSBQcm9kdWN0IEJhY2tsb2cgdG8gYmVzdCBhY2hpZXZlIGdvYWxzIGFuZCBtaXNzaW9ucyIsIlNlcnZlcyB0aGUgZGV2ZWxvcG1lbnQgdGVhbSBhbmQgc2hpZWxkcyB0aGVtIGZyb20gYW55IGRpc3RyYWN0aW9ucyJdfQ==pearId=magic-pear-shape-identifier"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lNMSURFU19BUEk3OTI5MDU1MjBfMCIsImNvbnRlbnRJbnN0YW5jZUlkIjoiMWctQXp4ZTNLNnpSUWptLTZIQ0Ruck51MjRtMHRLbUFnOW1hY0ZFczJWcWcvMzM3N2MyNGQtNWY3NC00MWIzLTgzZjUtMWJkNWEwZTQ3MTQ4In0=pearId=magic-pear-metadata-identifier" TargetMode="External"/><Relationship Id="rId5" Type="http://schemas.openxmlformats.org/officeDocument/2006/relationships/image" Target="../media/image21.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Byb2R1Y3QgT3duZXIiLCJTY3J1bSBNYXN0ZXIiXX0=pearId=magic-pear-shape-identifier"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ODBjMGM3ZTI0XzBfMTM3IiwiY29udGVudEluc3RhbmNlSWQiOiIxZy1BenhlM0s2elJRam0tNkhDRG5yTnUyNG0wdEttQWc5bWFjRkVzMlZxZy81MjY2YTI5MS0yYjIxLTQ2NzQtODI3Mi1mNDUwNjBmMDc5YWQifQ==pearId=magic-pear-metadata-identifier" TargetMode="External"/><Relationship Id="rId5" Type="http://schemas.openxmlformats.org/officeDocument/2006/relationships/image" Target="../media/image6.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oZSBEZXZlbG9wbWVudCBUZWFtIHNob3VsZCBjb2xsYWJvcmF0ZSB3aXRoIHRoZSBvdGhlciBEZXZlbG9wbWVudCBUZWFtcyIsIlRoZSBEZXZlbG9wbWVudCBUZWFtIHNob3VsZCBoYXZlIGFsbCB0aGUgc2tpbGxzIG5lY2Vzc2FyeSB0byBkZWxpdmVyIHRoZSBEb25lIEluY3JlbWVudCIsIlRoZSBEZXZlbG9wbWVudCBUZWFtIGNvbnNpc3Qgb2YgRGV2ZWxvcGVycyBhbmQgVGVzdGVycyJdfQ==pearId=magic-pear-shape-identifier"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www.youtube.com/watch?v=TxSzo3lwwWQ"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8.jp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ODBjMGM3ZTI0XzBfNTg3IiwiY29udGVudEluc3RhbmNlSWQiOiIxZy1BenhlM0s2elJRam0tNkhDRG5yTnUyNG0wdEttQWc5bWFjRkVzMlZxZy81YjM5ZTU5Ny0yNGIzLTQwODgtOTdkZS0zYzIyMTVkMGI1YjEifQ==pearId=magic-pear-metadata-identifier" TargetMode="External"/><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1pbnV0ZXMgYW5kIEhvdXJzIiwiVC1zaGlydCBTaXplcyIsIlN0b3J5IFBvaW50cyJdfQ==pearId=magic-pear-shape-identifier" TargetMode="Externa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ODBjMGM3ZTI0XzBfOTIwIiwiY29udGVudEluc3RhbmNlSWQiOiIxZy1BenhlM0s2elJRam0tNkhDRG5yTnUyNG0wdEttQWc5bWFjRkVzMlZxZy8wNTY5Yjk1Yi02NzNlLTQyYmMtOWFjMC01ZTliZTVmNWE0MGIifQ==pearId=magic-pear-metadata-identifier" TargetMode="External"/><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Byb2R1Y3QgT3duZXIiLCJEZXZlbG9wbWVudCBUZWFtIiwiQW5hbHlzdCIsIlN0YWtlaG9sZGVyIl19pearId=magic-pear-shape-identifier" TargetMode="External"/><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dontchangethislink.peardeckmagic.zone/?eyJ0eXBlIjoiZ29vZ2xlLXNsaWRlcy1hZGRvbi1yZXNwb25zZS1mb290ZXIiLCJsYXN0RWRpdGVkQnkiOiIxMTE1MzE2OTE4MjIyNzUxOTIzMDUiLCJwcmVzZW50YXRpb25JZCI6IjFfc3ZMMFJRa1lNUFRmSVlKYTI1MmFEdWtsb0tRaHc1WVRITkh4X1FKdG93IiwiY29udGVudElkIjoiY3VzdG9tLXJlc3BvbnNlLW11bHRpcGxlQ2hvaWNlIiwic2xpZGVJZCI6Imc2ZjQ5ZDZlNDkyXzBfMzMiLCJjb250ZW50SW5zdGFuY2VJZCI6IjFfc3ZMMFJRa1lNUFRmSVlKYTI1MmFEdWtsb0tRaHc1WVRITkh4X1FKdG93LzY1MDNlMmVkLTU4ODYtNDQ4NC05ZmQxLTU0MjI1MzEzMjNlYyJ9pearId=magic-pear-metadata-identifier"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ODBjMGM3ZTI0XzBfODkxIiwiY29udGVudEluc3RhbmNlSWQiOiIxZy1BenhlM0s2elJRam0tNkhDRG5yTnUyNG0wdEttQWc5bWFjRkVzMlZxZy83YjA0NzM0YS0zMTFlLTQ3ZDMtYmY1Mi1hNTEyZjc0ZDNlYjIifQ==pearId=magic-pear-metadata-identifier" TargetMode="External"/><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RldmVsb3BtZW50IFRlYW0iLCJTY3J1bSBNYXN0ZXIiLCJEZXZlbG9wbWVudCBUZWFtIGFuZCBQcm9kdWN0IE93bmVyIl19pearId=magic-pear-shape-identifier" TargetMode="External"/><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ODBjMGM3ZTI0XzBfOTAxIiwiY29udGVudEluc3RhbmNlSWQiOiIxZy1BenhlM0s2elJRam0tNkhDRG5yTnUyNG0wdEttQWc5bWFjRkVzMlZxZy84MzU5ZGJiYy03OTZkLTQ1ZmQtODI5My05MzBiM2Q1ZDgxYjAifQ==pearId=magic-pear-metadata-identifier" TargetMode="External"/><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oZSBTcHJpbnQgc2hvdWxkIGJlIGV4dGVuZGVkIiwiVGhlIFNwcmludCBlbmRzIHdpdGggdGhlIGRvbmUgaXRlbXMiLCJUaGUgU3ByaW50IHNob3VsZCBiZSBjYW5jZWxlZCJdfQ==pearId=magic-pear-shape-identifier" TargetMode="External"/><Relationship Id="rId4" Type="http://schemas.openxmlformats.org/officeDocument/2006/relationships/image" Target="../media/image76.png"/></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www.youtube.com/watch?v=gy1c4_YixCo" TargetMode="External"/><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79.jpg"/></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BeWNqa3NIRml3V3V1WmR1cjRwYUFENm55QVc5eDdnVElPQWRYUEFIdFU0IiwiY29udGVudElkIjoiY3VzdG9tLXJlc3BvbnNlLW11bHRpcGxlQ2hvaWNlIiwic2xpZGVJZCI6Imc4ODU1MmIxOGEyXzBfMTIwMSIsImNvbnRlbnRJbnN0YW5jZUlkIjoiMUF5Y2prc0hGaXdXdXVaZHVyNHBhQUQ2bnlBVzl4N2dUSU9BZFhQQUh0VTQvOGI3M2RkNGEtYjZlNi00YjI2LWE2OTItZjVjNWI4ZjdjNmI2In0=pearId=magic-pear-metadata-identifier"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www.youtube.com/watch?v=iVaFVa7HYj4" TargetMode="External"/><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82.jpg"/></Relationships>
</file>

<file path=ppt/slides/_rels/slide7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BeWNqa3NIRml3V3V1WmR1cjRwYUFENm55QVc5eDdnVElPQWRYUEFIdFU0IiwiY29udGVudElkIjoiY3VzdG9tLXJlc3BvbnNlLW11bHRpcGxlQ2hvaWNlIiwic2xpZGVJZCI6Imc4ODU1MmIxOGEyXzBfMTI1NSIsImNvbnRlbnRJbnN0YW5jZUlkIjoiMUF5Y2prc0hGaXdXdXVaZHVyNHBhQUQ2bnlBVzl4N2dUSU9BZFhQQUh0VTQvZWJkOTBhNzktNzViMy00YjBmLTg1MDktYTJjMmJlOTdmMTZiIn0=pearId=magic-pear-metadata-identifier" TargetMode="External"/><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xlYWQgVGltZSIsIkN5Y2xlIFRpbWUiLCJCdXJuZG93biJdfQ==pearId=magic-pear-shape-identifier" TargetMode="External"/><Relationship Id="rId4" Type="http://schemas.openxmlformats.org/officeDocument/2006/relationships/image" Target="../media/image65.png"/></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1.xml"/><Relationship Id="rId1" Type="http://schemas.openxmlformats.org/officeDocument/2006/relationships/slideLayout" Target="../slideLayouts/slideLayout3.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BeWNqa3NIRml3V3V1WmR1cjRwYUFENm55QVc5eDdnVElPQWRYUEFIdFU0IiwiY29udGVudElkIjoiY3VzdG9tLXJlc3BvbnNlLW11bHRpcGxlQ2hvaWNlIiwic2xpZGVJZCI6Imc4ODBjMGM3ZTI0XzBfMTI1IiwiY29udGVudEluc3RhbmNlSWQiOiIxQXljamtzSEZpd1d1dVpkdXI0cGFBRDZueUFXOXg3Z1RJT0FkWFBBSHRVNC9hNzY3M2EzMS1iMzljLTQ0ZDgtYWMyZC1lNTE2ZDYwODk4NjAifQ==pearId=magic-pear-metadata-identifier" TargetMode="External"/><Relationship Id="rId5" Type="http://schemas.openxmlformats.org/officeDocument/2006/relationships/image" Target="../media/image21.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99.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5"/>
          <p:cNvSpPr txBox="1">
            <a:spLocks noGrp="1"/>
          </p:cNvSpPr>
          <p:nvPr>
            <p:ph type="ctrTitle"/>
          </p:nvPr>
        </p:nvSpPr>
        <p:spPr>
          <a:xfrm>
            <a:off x="1006350" y="1824750"/>
            <a:ext cx="3140100" cy="1494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7200">
                <a:solidFill>
                  <a:srgbClr val="741B47"/>
                </a:solidFill>
                <a:latin typeface="Raleway Medium"/>
                <a:ea typeface="Raleway Medium"/>
                <a:cs typeface="Raleway Medium"/>
                <a:sym typeface="Raleway Medium"/>
              </a:rPr>
              <a:t>Agile</a:t>
            </a:r>
            <a:endParaRPr sz="72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r>
              <a:rPr lang="tr-TR" sz="5000">
                <a:solidFill>
                  <a:srgbClr val="741B47"/>
                </a:solidFill>
                <a:latin typeface="Raleway Medium"/>
                <a:ea typeface="Raleway Medium"/>
                <a:cs typeface="Raleway Medium"/>
                <a:sym typeface="Raleway Medium"/>
              </a:rPr>
              <a:t>Session 2</a:t>
            </a:r>
            <a:endParaRPr sz="5000">
              <a:solidFill>
                <a:srgbClr val="741B47"/>
              </a:solidFill>
              <a:latin typeface="Raleway Medium"/>
              <a:ea typeface="Raleway Medium"/>
              <a:cs typeface="Raleway Medium"/>
              <a:sym typeface="Raleway Medium"/>
            </a:endParaRPr>
          </a:p>
        </p:txBody>
      </p:sp>
      <p:pic>
        <p:nvPicPr>
          <p:cNvPr id="122" name="Google Shape;122;p25"/>
          <p:cNvPicPr preferRelativeResize="0"/>
          <p:nvPr/>
        </p:nvPicPr>
        <p:blipFill rotWithShape="1">
          <a:blip r:embed="rId3">
            <a:alphaModFix/>
          </a:blip>
          <a:srcRect r="12179"/>
          <a:stretch/>
        </p:blipFill>
        <p:spPr>
          <a:xfrm>
            <a:off x="4275725" y="936100"/>
            <a:ext cx="4868275" cy="3683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10</a:t>
            </a:fld>
            <a:endParaRPr sz="1200" b="1" i="0" u="none" strike="noStrike" cap="none">
              <a:solidFill>
                <a:srgbClr val="FFFFFF"/>
              </a:solidFill>
              <a:latin typeface="Barlow Light"/>
              <a:ea typeface="Barlow Light"/>
              <a:cs typeface="Barlow Light"/>
              <a:sym typeface="Barlow Light"/>
            </a:endParaRPr>
          </a:p>
        </p:txBody>
      </p:sp>
      <p:sp>
        <p:nvSpPr>
          <p:cNvPr id="289" name="Google Shape;289;p34"/>
          <p:cNvSpPr txBox="1"/>
          <p:nvPr/>
        </p:nvSpPr>
        <p:spPr>
          <a:xfrm>
            <a:off x="431800" y="173800"/>
            <a:ext cx="5640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7BB9"/>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Agile Methods</a:t>
            </a:r>
            <a:endParaRPr sz="4000" b="0" i="0" u="none" strike="noStrike" cap="none">
              <a:solidFill>
                <a:srgbClr val="741B47"/>
              </a:solidFill>
              <a:latin typeface="Raleway Medium"/>
              <a:ea typeface="Raleway Medium"/>
              <a:cs typeface="Raleway Medium"/>
              <a:sym typeface="Raleway Medium"/>
            </a:endParaRPr>
          </a:p>
        </p:txBody>
      </p:sp>
      <p:pic>
        <p:nvPicPr>
          <p:cNvPr id="290" name="Google Shape;290;p34"/>
          <p:cNvPicPr preferRelativeResize="0"/>
          <p:nvPr/>
        </p:nvPicPr>
        <p:blipFill rotWithShape="1">
          <a:blip r:embed="rId3">
            <a:alphaModFix/>
          </a:blip>
          <a:srcRect/>
          <a:stretch/>
        </p:blipFill>
        <p:spPr>
          <a:xfrm>
            <a:off x="3666500" y="407225"/>
            <a:ext cx="4876800" cy="4533125"/>
          </a:xfrm>
          <a:prstGeom prst="rect">
            <a:avLst/>
          </a:prstGeom>
          <a:noFill/>
          <a:ln>
            <a:noFill/>
          </a:ln>
        </p:spPr>
      </p:pic>
      <p:sp>
        <p:nvSpPr>
          <p:cNvPr id="291" name="Google Shape;291;p34"/>
          <p:cNvSpPr txBox="1"/>
          <p:nvPr/>
        </p:nvSpPr>
        <p:spPr>
          <a:xfrm>
            <a:off x="5112200" y="877250"/>
            <a:ext cx="1985400" cy="100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tr-TR" sz="4800" b="0" i="0" u="none" strike="noStrike" cap="none">
                <a:solidFill>
                  <a:srgbClr val="FF0000"/>
                </a:solidFill>
                <a:latin typeface="Raleway ExtraBold"/>
                <a:ea typeface="Raleway ExtraBold"/>
                <a:cs typeface="Raleway ExtraBold"/>
                <a:sym typeface="Raleway ExtraBold"/>
              </a:rPr>
              <a:t>AGILE</a:t>
            </a:r>
            <a:endParaRPr sz="4800" b="0" i="0" u="none" strike="noStrike" cap="none">
              <a:solidFill>
                <a:srgbClr val="FF0000"/>
              </a:solidFill>
              <a:latin typeface="Raleway ExtraBold"/>
              <a:ea typeface="Raleway ExtraBold"/>
              <a:cs typeface="Raleway ExtraBold"/>
              <a:sym typeface="Raleway ExtraBold"/>
            </a:endParaRPr>
          </a:p>
        </p:txBody>
      </p:sp>
      <p:sp>
        <p:nvSpPr>
          <p:cNvPr id="292" name="Google Shape;292;p34"/>
          <p:cNvSpPr txBox="1"/>
          <p:nvPr/>
        </p:nvSpPr>
        <p:spPr>
          <a:xfrm>
            <a:off x="357925" y="877250"/>
            <a:ext cx="3114900" cy="1632300"/>
          </a:xfrm>
          <a:prstGeom prst="rect">
            <a:avLst/>
          </a:prstGeom>
          <a:solidFill>
            <a:srgbClr val="D9EAD3"/>
          </a:solidFill>
          <a:ln w="38100" cap="flat" cmpd="sng">
            <a:solidFill>
              <a:srgbClr val="93C47D"/>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2B2A30"/>
                </a:solidFill>
                <a:latin typeface="Montserrat Medium"/>
                <a:ea typeface="Montserrat Medium"/>
                <a:cs typeface="Montserrat Medium"/>
                <a:sym typeface="Montserrat Medium"/>
              </a:rPr>
              <a:t>Agile is an umbrella under which many specific methodologies have been developed and are thriving.</a:t>
            </a:r>
            <a:endParaRPr sz="1800" b="0" i="0" u="none" strike="noStrike" cap="none">
              <a:solidFill>
                <a:srgbClr val="2B2A30"/>
              </a:solidFill>
              <a:latin typeface="Montserrat Medium"/>
              <a:ea typeface="Montserrat Medium"/>
              <a:cs typeface="Montserrat Medium"/>
              <a:sym typeface="Montserrat Medium"/>
            </a:endParaRPr>
          </a:p>
        </p:txBody>
      </p:sp>
      <p:sp>
        <p:nvSpPr>
          <p:cNvPr id="293" name="Google Shape;293;p34"/>
          <p:cNvSpPr/>
          <p:nvPr/>
        </p:nvSpPr>
        <p:spPr>
          <a:xfrm rot="-1402896">
            <a:off x="319156" y="3088715"/>
            <a:ext cx="1763625" cy="626571"/>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tr-TR" sz="2000" b="0" i="0" u="none" strike="noStrike" cap="none">
                <a:solidFill>
                  <a:srgbClr val="000000"/>
                </a:solidFill>
                <a:latin typeface="Raleway SemiBold"/>
                <a:ea typeface="Raleway SemiBold"/>
                <a:cs typeface="Raleway SemiBold"/>
                <a:sym typeface="Raleway SemiBold"/>
              </a:rPr>
              <a:t>Mindset</a:t>
            </a:r>
            <a:endParaRPr sz="2000" b="0" i="0" u="none" strike="noStrike" cap="none">
              <a:solidFill>
                <a:srgbClr val="000000"/>
              </a:solidFill>
              <a:latin typeface="Raleway SemiBold"/>
              <a:ea typeface="Raleway SemiBold"/>
              <a:cs typeface="Raleway SemiBold"/>
              <a:sym typeface="Raleway SemiBold"/>
            </a:endParaRPr>
          </a:p>
        </p:txBody>
      </p:sp>
      <p:sp>
        <p:nvSpPr>
          <p:cNvPr id="294" name="Google Shape;294;p34"/>
          <p:cNvSpPr/>
          <p:nvPr/>
        </p:nvSpPr>
        <p:spPr>
          <a:xfrm rot="2700000">
            <a:off x="1939574" y="3686048"/>
            <a:ext cx="1763666" cy="626638"/>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tr-TR" sz="2000" b="0" i="0" u="none" strike="noStrike" cap="none">
                <a:solidFill>
                  <a:srgbClr val="000000"/>
                </a:solidFill>
                <a:latin typeface="Raleway SemiBold"/>
                <a:ea typeface="Raleway SemiBold"/>
                <a:cs typeface="Raleway SemiBold"/>
                <a:sym typeface="Raleway SemiBold"/>
              </a:rPr>
              <a:t>Approach</a:t>
            </a:r>
            <a:endParaRPr sz="2000" b="0" i="0" u="none" strike="noStrike" cap="none">
              <a:solidFill>
                <a:srgbClr val="000000"/>
              </a:solidFill>
              <a:latin typeface="Raleway SemiBold"/>
              <a:ea typeface="Raleway SemiBold"/>
              <a:cs typeface="Raleway SemiBold"/>
              <a:sym typeface="Raleway SemiBold"/>
            </a:endParaRPr>
          </a:p>
        </p:txBody>
      </p:sp>
      <p:sp>
        <p:nvSpPr>
          <p:cNvPr id="295" name="Google Shape;295;p34"/>
          <p:cNvSpPr/>
          <p:nvPr/>
        </p:nvSpPr>
        <p:spPr>
          <a:xfrm>
            <a:off x="563906" y="4071999"/>
            <a:ext cx="1763700" cy="6267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tr-TR" sz="2000" b="0" i="0" u="none" strike="noStrike" cap="none">
                <a:solidFill>
                  <a:srgbClr val="000000"/>
                </a:solidFill>
                <a:latin typeface="Raleway SemiBold"/>
                <a:ea typeface="Raleway SemiBold"/>
                <a:cs typeface="Raleway SemiBold"/>
                <a:sym typeface="Raleway SemiBold"/>
              </a:rPr>
              <a:t>Umbrella</a:t>
            </a:r>
            <a:endParaRPr sz="2000" b="0" i="0" u="none" strike="noStrike" cap="none">
              <a:solidFill>
                <a:srgbClr val="000000"/>
              </a:solidFill>
              <a:latin typeface="Raleway SemiBold"/>
              <a:ea typeface="Raleway SemiBold"/>
              <a:cs typeface="Raleway SemiBold"/>
              <a:sym typeface="Raleway SemiBold"/>
            </a:endParaRPr>
          </a:p>
        </p:txBody>
      </p:sp>
      <p:sp>
        <p:nvSpPr>
          <p:cNvPr id="296" name="Google Shape;296;p34"/>
          <p:cNvSpPr txBox="1"/>
          <p:nvPr/>
        </p:nvSpPr>
        <p:spPr>
          <a:xfrm>
            <a:off x="6589150" y="3247125"/>
            <a:ext cx="1378200" cy="80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 Dynamic System Development Methodology (DSDM)</a:t>
            </a:r>
            <a:endParaRPr sz="1500" b="0" i="0" u="none" strike="noStrike" cap="none">
              <a:solidFill>
                <a:srgbClr val="000000"/>
              </a:solidFill>
              <a:latin typeface="Arial"/>
              <a:ea typeface="Arial"/>
              <a:cs typeface="Arial"/>
              <a:sym typeface="Arial"/>
            </a:endParaRPr>
          </a:p>
        </p:txBody>
      </p:sp>
      <p:sp>
        <p:nvSpPr>
          <p:cNvPr id="297" name="Google Shape;297;p34"/>
          <p:cNvSpPr txBox="1"/>
          <p:nvPr/>
        </p:nvSpPr>
        <p:spPr>
          <a:xfrm>
            <a:off x="4857800" y="2764500"/>
            <a:ext cx="1378200" cy="31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Scrum</a:t>
            </a:r>
            <a:endParaRPr sz="1500" b="0" i="0" u="none" strike="noStrike" cap="none">
              <a:solidFill>
                <a:srgbClr val="000000"/>
              </a:solidFill>
              <a:latin typeface="Arial"/>
              <a:ea typeface="Arial"/>
              <a:cs typeface="Arial"/>
              <a:sym typeface="Arial"/>
            </a:endParaRPr>
          </a:p>
        </p:txBody>
      </p:sp>
      <p:sp>
        <p:nvSpPr>
          <p:cNvPr id="298" name="Google Shape;298;p34"/>
          <p:cNvSpPr txBox="1"/>
          <p:nvPr/>
        </p:nvSpPr>
        <p:spPr>
          <a:xfrm>
            <a:off x="7270825" y="2838375"/>
            <a:ext cx="1378200" cy="31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Kanban</a:t>
            </a:r>
            <a:endParaRPr sz="1500" b="0" i="0" u="none" strike="noStrike" cap="none">
              <a:solidFill>
                <a:srgbClr val="000000"/>
              </a:solidFill>
              <a:latin typeface="Arial"/>
              <a:ea typeface="Arial"/>
              <a:cs typeface="Arial"/>
              <a:sym typeface="Arial"/>
            </a:endParaRPr>
          </a:p>
        </p:txBody>
      </p:sp>
      <p:sp>
        <p:nvSpPr>
          <p:cNvPr id="299" name="Google Shape;299;p34"/>
          <p:cNvSpPr txBox="1"/>
          <p:nvPr/>
        </p:nvSpPr>
        <p:spPr>
          <a:xfrm>
            <a:off x="6413075" y="4207125"/>
            <a:ext cx="1378200" cy="62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Extreme Programming (XP)</a:t>
            </a:r>
            <a:endParaRPr sz="1500" b="0" i="0" u="none" strike="noStrike" cap="none">
              <a:solidFill>
                <a:srgbClr val="000000"/>
              </a:solidFill>
              <a:latin typeface="Arial"/>
              <a:ea typeface="Arial"/>
              <a:cs typeface="Arial"/>
              <a:sym typeface="Arial"/>
            </a:endParaRPr>
          </a:p>
        </p:txBody>
      </p:sp>
      <p:sp>
        <p:nvSpPr>
          <p:cNvPr id="300" name="Google Shape;300;p34"/>
          <p:cNvSpPr txBox="1"/>
          <p:nvPr/>
        </p:nvSpPr>
        <p:spPr>
          <a:xfrm>
            <a:off x="4179175" y="3335925"/>
            <a:ext cx="1378200" cy="62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Test Driven Development (TDD)</a:t>
            </a:r>
            <a:endParaRPr sz="1500" b="0" i="0" u="none" strike="noStrike" cap="none">
              <a:solidFill>
                <a:srgbClr val="000000"/>
              </a:solidFill>
              <a:latin typeface="Arial"/>
              <a:ea typeface="Arial"/>
              <a:cs typeface="Arial"/>
              <a:sym typeface="Arial"/>
            </a:endParaRPr>
          </a:p>
        </p:txBody>
      </p:sp>
      <p:sp>
        <p:nvSpPr>
          <p:cNvPr id="301" name="Google Shape;301;p34"/>
          <p:cNvSpPr txBox="1"/>
          <p:nvPr/>
        </p:nvSpPr>
        <p:spPr>
          <a:xfrm>
            <a:off x="3611325" y="2620125"/>
            <a:ext cx="1378200" cy="62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Feature Driven Development (FDD)</a:t>
            </a:r>
            <a:endParaRPr sz="1500" b="0" i="0" u="none" strike="noStrike" cap="none">
              <a:solidFill>
                <a:srgbClr val="000000"/>
              </a:solidFill>
              <a:latin typeface="Arial"/>
              <a:ea typeface="Arial"/>
              <a:cs typeface="Arial"/>
              <a:sym typeface="Arial"/>
            </a:endParaRPr>
          </a:p>
        </p:txBody>
      </p:sp>
      <p:sp>
        <p:nvSpPr>
          <p:cNvPr id="302" name="Google Shape;302;p34"/>
          <p:cNvSpPr txBox="1"/>
          <p:nvPr/>
        </p:nvSpPr>
        <p:spPr>
          <a:xfrm>
            <a:off x="6072700" y="2775525"/>
            <a:ext cx="1378200" cy="31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Lean</a:t>
            </a:r>
            <a:endParaRPr sz="1500" b="0" i="0" u="none" strike="noStrike" cap="non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338"/>
        <p:cNvGrpSpPr/>
        <p:nvPr/>
      </p:nvGrpSpPr>
      <p:grpSpPr>
        <a:xfrm>
          <a:off x="0" y="0"/>
          <a:ext cx="0" cy="0"/>
          <a:chOff x="0" y="0"/>
          <a:chExt cx="0" cy="0"/>
        </a:xfrm>
      </p:grpSpPr>
      <p:sp>
        <p:nvSpPr>
          <p:cNvPr id="2339" name="Google Shape;2339;p12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100</a:t>
            </a:fld>
            <a:endParaRPr/>
          </a:p>
        </p:txBody>
      </p:sp>
      <p:sp>
        <p:nvSpPr>
          <p:cNvPr id="2340" name="Google Shape;2340;p125"/>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highlight>
                  <a:srgbClr val="FFFFFF"/>
                </a:highlight>
                <a:latin typeface="Arial"/>
                <a:ea typeface="Arial"/>
                <a:cs typeface="Arial"/>
                <a:sym typeface="Arial"/>
              </a:rPr>
              <a:t>Visualizing the Workflow</a:t>
            </a:r>
            <a:endParaRPr sz="4000" b="0" i="0" u="none" strike="noStrike" cap="none">
              <a:solidFill>
                <a:srgbClr val="741B47"/>
              </a:solidFill>
              <a:highlight>
                <a:srgbClr val="FFFFFF"/>
              </a:highlight>
              <a:latin typeface="Arial"/>
              <a:ea typeface="Arial"/>
              <a:cs typeface="Arial"/>
              <a:sym typeface="Arial"/>
            </a:endParaRPr>
          </a:p>
          <a:p>
            <a:pPr marL="0" marR="0" lvl="0" indent="0" algn="l" rtl="0">
              <a:lnSpc>
                <a:spcPct val="80000"/>
              </a:lnSpc>
              <a:spcBef>
                <a:spcPts val="0"/>
              </a:spcBef>
              <a:spcAft>
                <a:spcPts val="0"/>
              </a:spcAft>
              <a:buClr>
                <a:schemeClr val="accent2"/>
              </a:buClr>
              <a:buSzPts val="4800"/>
              <a:buFont typeface="Raleway SemiBold"/>
              <a:buNone/>
            </a:pPr>
            <a:endParaRPr sz="4000" b="0" i="0" u="none" strike="noStrike" cap="none">
              <a:solidFill>
                <a:srgbClr val="741B47"/>
              </a:solidFill>
              <a:latin typeface="Raleway Medium"/>
              <a:ea typeface="Raleway Medium"/>
              <a:cs typeface="Raleway Medium"/>
              <a:sym typeface="Raleway Medium"/>
            </a:endParaRPr>
          </a:p>
        </p:txBody>
      </p:sp>
      <p:sp>
        <p:nvSpPr>
          <p:cNvPr id="2341" name="Google Shape;2341;p125"/>
          <p:cNvSpPr txBox="1"/>
          <p:nvPr/>
        </p:nvSpPr>
        <p:spPr>
          <a:xfrm>
            <a:off x="426750" y="3331000"/>
            <a:ext cx="8290500" cy="1485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accent2"/>
              </a:buClr>
              <a:buSzPts val="1800"/>
              <a:buFont typeface="Arial"/>
              <a:buChar char="●"/>
            </a:pPr>
            <a:r>
              <a:rPr lang="tr-TR" sz="1800" b="0" i="0" u="none" strike="noStrike" cap="none">
                <a:solidFill>
                  <a:schemeClr val="accent2"/>
                </a:solidFill>
                <a:highlight>
                  <a:srgbClr val="FFFFFF"/>
                </a:highlight>
                <a:latin typeface="Arial"/>
                <a:ea typeface="Arial"/>
                <a:cs typeface="Arial"/>
                <a:sym typeface="Arial"/>
              </a:rPr>
              <a:t>Visualization is the first step to start with Kanban</a:t>
            </a:r>
            <a:endParaRPr sz="1800" b="0" i="0" u="none" strike="noStrike" cap="none">
              <a:solidFill>
                <a:schemeClr val="accent2"/>
              </a:solidFill>
              <a:highlight>
                <a:srgbClr val="FFFFFF"/>
              </a:highlight>
              <a:latin typeface="Arial"/>
              <a:ea typeface="Arial"/>
              <a:cs typeface="Arial"/>
              <a:sym typeface="Arial"/>
            </a:endParaRPr>
          </a:p>
          <a:p>
            <a:pPr marL="457200" marR="0" lvl="0" indent="0" algn="l" rtl="0">
              <a:lnSpc>
                <a:spcPct val="115000"/>
              </a:lnSpc>
              <a:spcBef>
                <a:spcPts val="1200"/>
              </a:spcBef>
              <a:spcAft>
                <a:spcPts val="0"/>
              </a:spcAft>
              <a:buClr>
                <a:srgbClr val="000000"/>
              </a:buClr>
              <a:buSzPts val="100"/>
              <a:buFont typeface="Arial"/>
              <a:buNone/>
            </a:pPr>
            <a:endParaRPr sz="100" b="0" i="0" u="none" strike="noStrike" cap="none">
              <a:solidFill>
                <a:schemeClr val="accent2"/>
              </a:solidFill>
              <a:highlight>
                <a:srgbClr val="FFFFFF"/>
              </a:highlight>
              <a:latin typeface="Arial"/>
              <a:ea typeface="Arial"/>
              <a:cs typeface="Arial"/>
              <a:sym typeface="Arial"/>
            </a:endParaRPr>
          </a:p>
          <a:p>
            <a:pPr marL="457200" marR="0" lvl="0" indent="-342900" algn="l" rtl="0">
              <a:lnSpc>
                <a:spcPct val="115000"/>
              </a:lnSpc>
              <a:spcBef>
                <a:spcPts val="1200"/>
              </a:spcBef>
              <a:spcAft>
                <a:spcPts val="0"/>
              </a:spcAft>
              <a:buClr>
                <a:schemeClr val="accent2"/>
              </a:buClr>
              <a:buSzPts val="1800"/>
              <a:buFont typeface="Arial"/>
              <a:buChar char="●"/>
            </a:pPr>
            <a:r>
              <a:rPr lang="tr-TR" sz="1800" b="0" i="0" u="none" strike="noStrike" cap="none">
                <a:solidFill>
                  <a:schemeClr val="accent2"/>
                </a:solidFill>
                <a:highlight>
                  <a:srgbClr val="FFFFFF"/>
                </a:highlight>
                <a:latin typeface="Arial"/>
                <a:ea typeface="Arial"/>
                <a:cs typeface="Arial"/>
                <a:sym typeface="Arial"/>
              </a:rPr>
              <a:t>When you visualize the process, it can be seen what you and your team are currently doing</a:t>
            </a:r>
            <a:endParaRPr sz="1800" b="0" i="0" u="none" strike="noStrike" cap="none">
              <a:solidFill>
                <a:schemeClr val="accent2"/>
              </a:solidFill>
              <a:highlight>
                <a:srgbClr val="FFFFFF"/>
              </a:highlight>
              <a:latin typeface="Arial"/>
              <a:ea typeface="Arial"/>
              <a:cs typeface="Arial"/>
              <a:sym typeface="Arial"/>
            </a:endParaRPr>
          </a:p>
        </p:txBody>
      </p:sp>
      <p:sp>
        <p:nvSpPr>
          <p:cNvPr id="2342" name="Google Shape;2342;p125"/>
          <p:cNvSpPr txBox="1"/>
          <p:nvPr/>
        </p:nvSpPr>
        <p:spPr>
          <a:xfrm>
            <a:off x="6775400" y="1301050"/>
            <a:ext cx="1947000" cy="938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accent2"/>
              </a:buClr>
              <a:buSzPts val="2400"/>
              <a:buFont typeface="Arial"/>
              <a:buChar char="●"/>
            </a:pPr>
            <a:r>
              <a:rPr lang="tr-TR" sz="2400" b="1" i="0" u="none" strike="noStrike" cap="none">
                <a:solidFill>
                  <a:schemeClr val="accent2"/>
                </a:solidFill>
                <a:highlight>
                  <a:srgbClr val="FFFFFF"/>
                </a:highlight>
                <a:latin typeface="Arial"/>
                <a:ea typeface="Arial"/>
                <a:cs typeface="Arial"/>
                <a:sym typeface="Arial"/>
              </a:rPr>
              <a:t>First Practice</a:t>
            </a:r>
            <a:endParaRPr sz="2400" b="1" i="0" u="none" strike="noStrike" cap="none">
              <a:solidFill>
                <a:schemeClr val="accent2"/>
              </a:solidFill>
              <a:highlight>
                <a:srgbClr val="FFFFFF"/>
              </a:highlight>
              <a:latin typeface="Arial"/>
              <a:ea typeface="Arial"/>
              <a:cs typeface="Arial"/>
              <a:sym typeface="Arial"/>
            </a:endParaRPr>
          </a:p>
        </p:txBody>
      </p:sp>
      <p:pic>
        <p:nvPicPr>
          <p:cNvPr id="2343" name="Google Shape;2343;p125"/>
          <p:cNvPicPr preferRelativeResize="0"/>
          <p:nvPr/>
        </p:nvPicPr>
        <p:blipFill rotWithShape="1">
          <a:blip r:embed="rId3">
            <a:alphaModFix/>
          </a:blip>
          <a:srcRect/>
          <a:stretch/>
        </p:blipFill>
        <p:spPr>
          <a:xfrm>
            <a:off x="627250" y="991625"/>
            <a:ext cx="1947000" cy="1947000"/>
          </a:xfrm>
          <a:prstGeom prst="rect">
            <a:avLst/>
          </a:prstGeom>
          <a:noFill/>
          <a:ln>
            <a:noFill/>
          </a:ln>
        </p:spPr>
      </p:pic>
      <p:grpSp>
        <p:nvGrpSpPr>
          <p:cNvPr id="2344" name="Google Shape;2344;p125"/>
          <p:cNvGrpSpPr/>
          <p:nvPr/>
        </p:nvGrpSpPr>
        <p:grpSpPr>
          <a:xfrm>
            <a:off x="2820777" y="1035937"/>
            <a:ext cx="3066829" cy="1771468"/>
            <a:chOff x="1036002" y="931525"/>
            <a:chExt cx="5629275" cy="3705225"/>
          </a:xfrm>
        </p:grpSpPr>
        <p:pic>
          <p:nvPicPr>
            <p:cNvPr id="2345" name="Google Shape;2345;p125"/>
            <p:cNvPicPr preferRelativeResize="0"/>
            <p:nvPr/>
          </p:nvPicPr>
          <p:blipFill rotWithShape="1">
            <a:blip r:embed="rId4">
              <a:alphaModFix/>
            </a:blip>
            <a:srcRect/>
            <a:stretch/>
          </p:blipFill>
          <p:spPr>
            <a:xfrm>
              <a:off x="1036002" y="931525"/>
              <a:ext cx="5629275" cy="3705225"/>
            </a:xfrm>
            <a:prstGeom prst="rect">
              <a:avLst/>
            </a:prstGeom>
            <a:noFill/>
            <a:ln>
              <a:noFill/>
            </a:ln>
          </p:spPr>
        </p:pic>
        <p:pic>
          <p:nvPicPr>
            <p:cNvPr id="2346" name="Google Shape;2346;p125"/>
            <p:cNvPicPr preferRelativeResize="0"/>
            <p:nvPr/>
          </p:nvPicPr>
          <p:blipFill rotWithShape="1">
            <a:blip r:embed="rId4">
              <a:alphaModFix/>
            </a:blip>
            <a:srcRect l="70215" t="86717" r="25994" b="8071"/>
            <a:stretch/>
          </p:blipFill>
          <p:spPr>
            <a:xfrm>
              <a:off x="4033519" y="4443709"/>
              <a:ext cx="213361" cy="193041"/>
            </a:xfrm>
            <a:prstGeom prst="rect">
              <a:avLst/>
            </a:prstGeom>
            <a:noFill/>
            <a:ln>
              <a:noFill/>
            </a:ln>
          </p:spPr>
        </p:pic>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1" name="Google Shape;2351;p12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101</a:t>
            </a:fld>
            <a:endParaRPr/>
          </a:p>
        </p:txBody>
      </p:sp>
      <p:sp>
        <p:nvSpPr>
          <p:cNvPr id="2352" name="Google Shape;2352;p126"/>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highlight>
                  <a:srgbClr val="FFFFFF"/>
                </a:highlight>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Limit Work in Progress (WIP)</a:t>
            </a:r>
            <a:endParaRPr sz="4000" b="0" i="0" u="none" strike="noStrike" cap="none">
              <a:solidFill>
                <a:srgbClr val="741B47"/>
              </a:solidFill>
              <a:latin typeface="Raleway Medium"/>
              <a:ea typeface="Raleway Medium"/>
              <a:cs typeface="Raleway Medium"/>
              <a:sym typeface="Raleway Medium"/>
            </a:endParaRPr>
          </a:p>
        </p:txBody>
      </p:sp>
      <p:pic>
        <p:nvPicPr>
          <p:cNvPr id="2353" name="Google Shape;2353;p126"/>
          <p:cNvPicPr preferRelativeResize="0"/>
          <p:nvPr/>
        </p:nvPicPr>
        <p:blipFill rotWithShape="1">
          <a:blip r:embed="rId4">
            <a:alphaModFix/>
          </a:blip>
          <a:srcRect/>
          <a:stretch/>
        </p:blipFill>
        <p:spPr>
          <a:xfrm>
            <a:off x="1075200" y="766876"/>
            <a:ext cx="6850699" cy="2998825"/>
          </a:xfrm>
          <a:prstGeom prst="rect">
            <a:avLst/>
          </a:prstGeom>
          <a:noFill/>
          <a:ln>
            <a:noFill/>
          </a:ln>
        </p:spPr>
      </p:pic>
      <p:sp>
        <p:nvSpPr>
          <p:cNvPr id="2354" name="Google Shape;2354;p126"/>
          <p:cNvSpPr txBox="1"/>
          <p:nvPr/>
        </p:nvSpPr>
        <p:spPr>
          <a:xfrm>
            <a:off x="321475" y="3906200"/>
            <a:ext cx="8313300" cy="919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accent2"/>
              </a:buClr>
              <a:buSzPts val="1800"/>
              <a:buFont typeface="Arial"/>
              <a:buChar char="●"/>
            </a:pPr>
            <a:r>
              <a:rPr lang="tr-TR" sz="1800" b="0" i="0" u="none" strike="noStrike" cap="none">
                <a:solidFill>
                  <a:schemeClr val="accent2"/>
                </a:solidFill>
                <a:highlight>
                  <a:srgbClr val="FFFFFF"/>
                </a:highlight>
                <a:latin typeface="Arial"/>
                <a:ea typeface="Arial"/>
                <a:cs typeface="Arial"/>
                <a:sym typeface="Arial"/>
              </a:rPr>
              <a:t>When you assign a limit to each column, your team doesn't work more than they can handle</a:t>
            </a:r>
            <a:endParaRPr sz="1800" b="0" i="0" u="none" strike="noStrike" cap="none">
              <a:solidFill>
                <a:schemeClr val="accent2"/>
              </a:solidFill>
              <a:latin typeface="Arial"/>
              <a:ea typeface="Arial"/>
              <a:cs typeface="Arial"/>
              <a:sym typeface="Arial"/>
            </a:endParaRPr>
          </a:p>
        </p:txBody>
      </p:sp>
      <p:sp>
        <p:nvSpPr>
          <p:cNvPr id="2355" name="Google Shape;2355;p126"/>
          <p:cNvSpPr txBox="1"/>
          <p:nvPr/>
        </p:nvSpPr>
        <p:spPr>
          <a:xfrm>
            <a:off x="6775400" y="1986850"/>
            <a:ext cx="1947000" cy="938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accent2"/>
              </a:buClr>
              <a:buSzPts val="2400"/>
              <a:buFont typeface="Arial"/>
              <a:buChar char="●"/>
            </a:pPr>
            <a:r>
              <a:rPr lang="tr-TR" sz="2400" b="1" i="0" u="none" strike="noStrike" cap="none">
                <a:solidFill>
                  <a:schemeClr val="accent2"/>
                </a:solidFill>
                <a:highlight>
                  <a:srgbClr val="FFFFFF"/>
                </a:highlight>
                <a:latin typeface="Arial"/>
                <a:ea typeface="Arial"/>
                <a:cs typeface="Arial"/>
                <a:sym typeface="Arial"/>
              </a:rPr>
              <a:t>Second Practice</a:t>
            </a:r>
            <a:endParaRPr sz="2400" b="1" i="0" u="none" strike="noStrike" cap="none">
              <a:solidFill>
                <a:schemeClr val="accent2"/>
              </a:solidFill>
              <a:highlight>
                <a:srgbClr val="FFFFFF"/>
              </a:highlight>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sp>
        <p:nvSpPr>
          <p:cNvPr id="2360" name="Google Shape;2360;p12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102</a:t>
            </a:fld>
            <a:endParaRPr/>
          </a:p>
        </p:txBody>
      </p:sp>
      <p:sp>
        <p:nvSpPr>
          <p:cNvPr id="2361" name="Google Shape;2361;p127"/>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highlight>
                  <a:srgbClr val="FFFFFF"/>
                </a:highlight>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Managing Flow</a:t>
            </a:r>
            <a:endParaRPr sz="4000" b="0" i="0" u="none" strike="noStrike" cap="none">
              <a:solidFill>
                <a:srgbClr val="741B47"/>
              </a:solidFill>
              <a:latin typeface="Raleway Medium"/>
              <a:ea typeface="Raleway Medium"/>
              <a:cs typeface="Raleway Medium"/>
              <a:sym typeface="Raleway Medium"/>
            </a:endParaRPr>
          </a:p>
        </p:txBody>
      </p:sp>
      <p:sp>
        <p:nvSpPr>
          <p:cNvPr id="2362" name="Google Shape;2362;p127"/>
          <p:cNvSpPr txBox="1"/>
          <p:nvPr/>
        </p:nvSpPr>
        <p:spPr>
          <a:xfrm>
            <a:off x="4071950" y="2062475"/>
            <a:ext cx="4959000" cy="22026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chemeClr val="accent2"/>
              </a:buClr>
              <a:buSzPts val="2000"/>
              <a:buFont typeface="Arial"/>
              <a:buChar char="●"/>
            </a:pPr>
            <a:r>
              <a:rPr lang="tr-TR" sz="2000" b="0" i="0" u="none" strike="noStrike" cap="none">
                <a:solidFill>
                  <a:schemeClr val="accent2"/>
                </a:solidFill>
                <a:highlight>
                  <a:srgbClr val="FFFFFF"/>
                </a:highlight>
                <a:latin typeface="Arial"/>
                <a:ea typeface="Arial"/>
                <a:cs typeface="Arial"/>
                <a:sym typeface="Arial"/>
              </a:rPr>
              <a:t>As you manage the flow and improve it, your team's pace becomes more predictable</a:t>
            </a:r>
            <a:endParaRPr sz="2000" b="0" i="0" u="none" strike="noStrike" cap="none">
              <a:solidFill>
                <a:schemeClr val="accent2"/>
              </a:solidFill>
              <a:highlight>
                <a:srgbClr val="FFFFFF"/>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accent2"/>
              </a:solidFill>
              <a:highlight>
                <a:srgbClr val="FFFFFF"/>
              </a:highlight>
              <a:latin typeface="Arial"/>
              <a:ea typeface="Arial"/>
              <a:cs typeface="Arial"/>
              <a:sym typeface="Arial"/>
            </a:endParaRPr>
          </a:p>
          <a:p>
            <a:pPr marL="457200" marR="0" lvl="0" indent="-355600" algn="l" rtl="0">
              <a:lnSpc>
                <a:spcPct val="100000"/>
              </a:lnSpc>
              <a:spcBef>
                <a:spcPts val="0"/>
              </a:spcBef>
              <a:spcAft>
                <a:spcPts val="0"/>
              </a:spcAft>
              <a:buClr>
                <a:schemeClr val="accent2"/>
              </a:buClr>
              <a:buSzPts val="2000"/>
              <a:buFont typeface="Arial"/>
              <a:buChar char="●"/>
            </a:pPr>
            <a:r>
              <a:rPr lang="tr-TR" sz="2000" b="0" i="0" u="none" strike="noStrike" cap="none">
                <a:solidFill>
                  <a:schemeClr val="accent2"/>
                </a:solidFill>
                <a:highlight>
                  <a:srgbClr val="FFFFFF"/>
                </a:highlight>
                <a:latin typeface="Arial"/>
                <a:ea typeface="Arial"/>
                <a:cs typeface="Arial"/>
                <a:sym typeface="Arial"/>
              </a:rPr>
              <a:t>This makes it easy for you to make commitments to your customers</a:t>
            </a:r>
            <a:endParaRPr sz="2000" b="0" i="0" u="none" strike="noStrike" cap="none">
              <a:solidFill>
                <a:schemeClr val="accent2"/>
              </a:solidFill>
              <a:latin typeface="Arial"/>
              <a:ea typeface="Arial"/>
              <a:cs typeface="Arial"/>
              <a:sym typeface="Arial"/>
            </a:endParaRPr>
          </a:p>
        </p:txBody>
      </p:sp>
      <p:sp>
        <p:nvSpPr>
          <p:cNvPr id="2363" name="Google Shape;2363;p127"/>
          <p:cNvSpPr txBox="1"/>
          <p:nvPr/>
        </p:nvSpPr>
        <p:spPr>
          <a:xfrm>
            <a:off x="5811000" y="550950"/>
            <a:ext cx="1947000" cy="938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accent2"/>
              </a:buClr>
              <a:buSzPts val="2400"/>
              <a:buFont typeface="Arial"/>
              <a:buChar char="●"/>
            </a:pPr>
            <a:r>
              <a:rPr lang="tr-TR" sz="2400" b="1" i="0" u="none" strike="noStrike" cap="none">
                <a:solidFill>
                  <a:schemeClr val="accent2"/>
                </a:solidFill>
                <a:highlight>
                  <a:srgbClr val="FFFFFF"/>
                </a:highlight>
                <a:latin typeface="Arial"/>
                <a:ea typeface="Arial"/>
                <a:cs typeface="Arial"/>
                <a:sym typeface="Arial"/>
              </a:rPr>
              <a:t>Third Practice</a:t>
            </a:r>
            <a:endParaRPr sz="2400" b="1" i="0" u="none" strike="noStrike" cap="none">
              <a:solidFill>
                <a:schemeClr val="accent2"/>
              </a:solidFill>
              <a:highlight>
                <a:srgbClr val="FFFFFF"/>
              </a:highlight>
              <a:latin typeface="Arial"/>
              <a:ea typeface="Arial"/>
              <a:cs typeface="Arial"/>
              <a:sym typeface="Arial"/>
            </a:endParaRPr>
          </a:p>
        </p:txBody>
      </p:sp>
      <p:pic>
        <p:nvPicPr>
          <p:cNvPr id="2364" name="Google Shape;2364;p127"/>
          <p:cNvPicPr preferRelativeResize="0"/>
          <p:nvPr/>
        </p:nvPicPr>
        <p:blipFill rotWithShape="1">
          <a:blip r:embed="rId4">
            <a:alphaModFix/>
          </a:blip>
          <a:srcRect/>
          <a:stretch/>
        </p:blipFill>
        <p:spPr>
          <a:xfrm>
            <a:off x="521300" y="1179000"/>
            <a:ext cx="3152076" cy="3152076"/>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sp>
        <p:nvSpPr>
          <p:cNvPr id="2369" name="Google Shape;2369;p12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103</a:t>
            </a:fld>
            <a:endParaRPr/>
          </a:p>
        </p:txBody>
      </p:sp>
      <p:sp>
        <p:nvSpPr>
          <p:cNvPr id="2370" name="Google Shape;2370;p128"/>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highlight>
                  <a:srgbClr val="FFFFFF"/>
                </a:highlight>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Making Process Policies Explicit</a:t>
            </a:r>
            <a:endParaRPr sz="4000" b="0" i="0" u="none" strike="noStrike" cap="none">
              <a:solidFill>
                <a:srgbClr val="741B47"/>
              </a:solidFill>
              <a:latin typeface="Raleway Medium"/>
              <a:ea typeface="Raleway Medium"/>
              <a:cs typeface="Raleway Medium"/>
              <a:sym typeface="Raleway Medium"/>
            </a:endParaRPr>
          </a:p>
        </p:txBody>
      </p:sp>
      <p:sp>
        <p:nvSpPr>
          <p:cNvPr id="2371" name="Google Shape;2371;p128"/>
          <p:cNvSpPr txBox="1"/>
          <p:nvPr/>
        </p:nvSpPr>
        <p:spPr>
          <a:xfrm>
            <a:off x="3630200" y="2279350"/>
            <a:ext cx="5310300" cy="23574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chemeClr val="accent2"/>
              </a:buClr>
              <a:buSzPts val="2000"/>
              <a:buFont typeface="Arial"/>
              <a:buChar char="●"/>
            </a:pPr>
            <a:r>
              <a:rPr lang="tr-TR" sz="2000" b="0" i="0" u="none" strike="noStrike" cap="none">
                <a:solidFill>
                  <a:schemeClr val="accent2"/>
                </a:solidFill>
                <a:highlight>
                  <a:srgbClr val="FFFFFF"/>
                </a:highlight>
                <a:latin typeface="Arial"/>
                <a:ea typeface="Arial"/>
                <a:cs typeface="Arial"/>
                <a:sym typeface="Arial"/>
              </a:rPr>
              <a:t>Being explicit allows the team to follow the process easily and make proposals for the improvements</a:t>
            </a:r>
            <a:endParaRPr sz="2000" b="0" i="0" u="none" strike="noStrike" cap="none">
              <a:solidFill>
                <a:schemeClr val="accent2"/>
              </a:solidFill>
              <a:highlight>
                <a:srgbClr val="FFFFFF"/>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accent2"/>
              </a:solidFill>
              <a:highlight>
                <a:srgbClr val="FFFFFF"/>
              </a:highlight>
              <a:latin typeface="Arial"/>
              <a:ea typeface="Arial"/>
              <a:cs typeface="Arial"/>
              <a:sym typeface="Arial"/>
            </a:endParaRPr>
          </a:p>
          <a:p>
            <a:pPr marL="457200" marR="0" lvl="0" indent="-355600" algn="l" rtl="0">
              <a:lnSpc>
                <a:spcPct val="100000"/>
              </a:lnSpc>
              <a:spcBef>
                <a:spcPts val="0"/>
              </a:spcBef>
              <a:spcAft>
                <a:spcPts val="0"/>
              </a:spcAft>
              <a:buClr>
                <a:schemeClr val="accent2"/>
              </a:buClr>
              <a:buSzPts val="2000"/>
              <a:buFont typeface="Arial"/>
              <a:buChar char="●"/>
            </a:pPr>
            <a:r>
              <a:rPr lang="tr-TR" sz="2000" b="0" i="0" u="none" strike="noStrike" cap="none">
                <a:solidFill>
                  <a:schemeClr val="accent2"/>
                </a:solidFill>
                <a:highlight>
                  <a:srgbClr val="FFFFFF"/>
                </a:highlight>
                <a:latin typeface="Arial"/>
                <a:ea typeface="Arial"/>
                <a:cs typeface="Arial"/>
                <a:sym typeface="Arial"/>
              </a:rPr>
              <a:t>Team members who are not clear about the existing process can not improve the system</a:t>
            </a:r>
            <a:endParaRPr sz="2000" b="0" i="0" u="none" strike="noStrike" cap="none">
              <a:solidFill>
                <a:schemeClr val="accent2"/>
              </a:solidFill>
              <a:latin typeface="Arial"/>
              <a:ea typeface="Arial"/>
              <a:cs typeface="Arial"/>
              <a:sym typeface="Arial"/>
            </a:endParaRPr>
          </a:p>
        </p:txBody>
      </p:sp>
      <p:pic>
        <p:nvPicPr>
          <p:cNvPr id="2372" name="Google Shape;2372;p128"/>
          <p:cNvPicPr preferRelativeResize="0"/>
          <p:nvPr/>
        </p:nvPicPr>
        <p:blipFill rotWithShape="1">
          <a:blip r:embed="rId4">
            <a:alphaModFix/>
          </a:blip>
          <a:srcRect/>
          <a:stretch/>
        </p:blipFill>
        <p:spPr>
          <a:xfrm>
            <a:off x="-203155" y="1488289"/>
            <a:ext cx="3833352" cy="2957946"/>
          </a:xfrm>
          <a:prstGeom prst="rect">
            <a:avLst/>
          </a:prstGeom>
          <a:noFill/>
          <a:ln>
            <a:noFill/>
          </a:ln>
        </p:spPr>
      </p:pic>
      <p:sp>
        <p:nvSpPr>
          <p:cNvPr id="2373" name="Google Shape;2373;p128"/>
          <p:cNvSpPr txBox="1"/>
          <p:nvPr/>
        </p:nvSpPr>
        <p:spPr>
          <a:xfrm>
            <a:off x="6250325" y="939500"/>
            <a:ext cx="1947000" cy="938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accent2"/>
              </a:buClr>
              <a:buSzPts val="2400"/>
              <a:buFont typeface="Arial"/>
              <a:buChar char="●"/>
            </a:pPr>
            <a:r>
              <a:rPr lang="tr-TR" sz="2400" b="1" i="0" u="none" strike="noStrike" cap="none">
                <a:solidFill>
                  <a:schemeClr val="accent2"/>
                </a:solidFill>
                <a:highlight>
                  <a:srgbClr val="FFFFFF"/>
                </a:highlight>
                <a:latin typeface="Arial"/>
                <a:ea typeface="Arial"/>
                <a:cs typeface="Arial"/>
                <a:sym typeface="Arial"/>
              </a:rPr>
              <a:t>Fourth Practice</a:t>
            </a:r>
            <a:endParaRPr sz="2400" b="1" i="0" u="none" strike="noStrike" cap="none">
              <a:solidFill>
                <a:schemeClr val="accent2"/>
              </a:solidFill>
              <a:highlight>
                <a:srgbClr val="FFFFFF"/>
              </a:highlight>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377"/>
        <p:cNvGrpSpPr/>
        <p:nvPr/>
      </p:nvGrpSpPr>
      <p:grpSpPr>
        <a:xfrm>
          <a:off x="0" y="0"/>
          <a:ext cx="0" cy="0"/>
          <a:chOff x="0" y="0"/>
          <a:chExt cx="0" cy="0"/>
        </a:xfrm>
      </p:grpSpPr>
      <p:sp>
        <p:nvSpPr>
          <p:cNvPr id="2378" name="Google Shape;2378;p12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104</a:t>
            </a:fld>
            <a:endParaRPr/>
          </a:p>
        </p:txBody>
      </p:sp>
      <p:sp>
        <p:nvSpPr>
          <p:cNvPr id="2379" name="Google Shape;2379;p129"/>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highlight>
                  <a:srgbClr val="FFFFFF"/>
                </a:highlight>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Implementing Feedback Loops</a:t>
            </a:r>
            <a:endParaRPr sz="4000" b="0" i="0" u="none" strike="noStrike" cap="none">
              <a:solidFill>
                <a:srgbClr val="741B47"/>
              </a:solidFill>
              <a:latin typeface="Raleway Medium"/>
              <a:ea typeface="Raleway Medium"/>
              <a:cs typeface="Raleway Medium"/>
              <a:sym typeface="Raleway Medium"/>
            </a:endParaRPr>
          </a:p>
        </p:txBody>
      </p:sp>
      <p:sp>
        <p:nvSpPr>
          <p:cNvPr id="2380" name="Google Shape;2380;p129"/>
          <p:cNvSpPr txBox="1"/>
          <p:nvPr/>
        </p:nvSpPr>
        <p:spPr>
          <a:xfrm>
            <a:off x="359400" y="3382561"/>
            <a:ext cx="8425200" cy="14241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chemeClr val="accent2"/>
              </a:buClr>
              <a:buSzPts val="2000"/>
              <a:buFont typeface="Arial"/>
              <a:buChar char="●"/>
            </a:pPr>
            <a:r>
              <a:rPr lang="tr-TR" sz="2000" b="0" i="0" u="none" strike="noStrike" cap="none">
                <a:solidFill>
                  <a:schemeClr val="accent2"/>
                </a:solidFill>
                <a:highlight>
                  <a:srgbClr val="FFFFFF"/>
                </a:highlight>
                <a:latin typeface="Arial"/>
                <a:ea typeface="Arial"/>
                <a:cs typeface="Arial"/>
                <a:sym typeface="Arial"/>
              </a:rPr>
              <a:t>You should know what your customers and the end-users think.</a:t>
            </a:r>
            <a:endParaRPr sz="2000" b="0" i="0" u="none" strike="noStrike" cap="none">
              <a:solidFill>
                <a:schemeClr val="accent2"/>
              </a:solidFill>
              <a:highlight>
                <a:srgbClr val="FFFFFF"/>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accent2"/>
              </a:solidFill>
              <a:highlight>
                <a:srgbClr val="FFFFFF"/>
              </a:highlight>
              <a:latin typeface="Arial"/>
              <a:ea typeface="Arial"/>
              <a:cs typeface="Arial"/>
              <a:sym typeface="Arial"/>
            </a:endParaRPr>
          </a:p>
          <a:p>
            <a:pPr marL="457200" marR="0" lvl="0" indent="-355600" algn="l" rtl="0">
              <a:lnSpc>
                <a:spcPct val="100000"/>
              </a:lnSpc>
              <a:spcBef>
                <a:spcPts val="0"/>
              </a:spcBef>
              <a:spcAft>
                <a:spcPts val="0"/>
              </a:spcAft>
              <a:buClr>
                <a:schemeClr val="accent2"/>
              </a:buClr>
              <a:buSzPts val="2000"/>
              <a:buFont typeface="Arial"/>
              <a:buChar char="●"/>
            </a:pPr>
            <a:r>
              <a:rPr lang="tr-TR" sz="2000" b="0" i="0" u="none" strike="noStrike" cap="none">
                <a:solidFill>
                  <a:schemeClr val="accent2"/>
                </a:solidFill>
                <a:highlight>
                  <a:srgbClr val="FFFFFF"/>
                </a:highlight>
                <a:latin typeface="Arial"/>
                <a:ea typeface="Arial"/>
                <a:cs typeface="Arial"/>
                <a:sym typeface="Arial"/>
              </a:rPr>
              <a:t>Automated continuously running tests are preferred as they shorten feedback loops.</a:t>
            </a:r>
            <a:endParaRPr sz="2000" b="0" i="0" u="none" strike="noStrike" cap="none">
              <a:solidFill>
                <a:schemeClr val="accent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accent2"/>
              </a:solidFill>
              <a:highlight>
                <a:srgbClr val="FFFFFF"/>
              </a:highlight>
              <a:latin typeface="Arial"/>
              <a:ea typeface="Arial"/>
              <a:cs typeface="Arial"/>
              <a:sym typeface="Arial"/>
            </a:endParaRPr>
          </a:p>
        </p:txBody>
      </p:sp>
      <p:sp>
        <p:nvSpPr>
          <p:cNvPr id="2381" name="Google Shape;2381;p129"/>
          <p:cNvSpPr txBox="1"/>
          <p:nvPr/>
        </p:nvSpPr>
        <p:spPr>
          <a:xfrm>
            <a:off x="6292875" y="1057175"/>
            <a:ext cx="1947000" cy="938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accent2"/>
              </a:buClr>
              <a:buSzPts val="2400"/>
              <a:buFont typeface="Arial"/>
              <a:buChar char="●"/>
            </a:pPr>
            <a:r>
              <a:rPr lang="tr-TR" sz="2400" b="1" i="0" u="none" strike="noStrike" cap="none">
                <a:solidFill>
                  <a:schemeClr val="accent2"/>
                </a:solidFill>
                <a:highlight>
                  <a:srgbClr val="FFFFFF"/>
                </a:highlight>
                <a:latin typeface="Arial"/>
                <a:ea typeface="Arial"/>
                <a:cs typeface="Arial"/>
                <a:sym typeface="Arial"/>
              </a:rPr>
              <a:t>Fifth Practice</a:t>
            </a:r>
            <a:endParaRPr sz="2400" b="1" i="0" u="none" strike="noStrike" cap="none">
              <a:solidFill>
                <a:schemeClr val="accent2"/>
              </a:solidFill>
              <a:highlight>
                <a:srgbClr val="FFFFFF"/>
              </a:highlight>
              <a:latin typeface="Arial"/>
              <a:ea typeface="Arial"/>
              <a:cs typeface="Arial"/>
              <a:sym typeface="Arial"/>
            </a:endParaRPr>
          </a:p>
        </p:txBody>
      </p:sp>
      <p:pic>
        <p:nvPicPr>
          <p:cNvPr id="2382" name="Google Shape;2382;p129"/>
          <p:cNvPicPr preferRelativeResize="0"/>
          <p:nvPr/>
        </p:nvPicPr>
        <p:blipFill rotWithShape="1">
          <a:blip r:embed="rId4">
            <a:alphaModFix/>
          </a:blip>
          <a:srcRect/>
          <a:stretch/>
        </p:blipFill>
        <p:spPr>
          <a:xfrm>
            <a:off x="2108750" y="1033925"/>
            <a:ext cx="2114875" cy="21148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386"/>
        <p:cNvGrpSpPr/>
        <p:nvPr/>
      </p:nvGrpSpPr>
      <p:grpSpPr>
        <a:xfrm>
          <a:off x="0" y="0"/>
          <a:ext cx="0" cy="0"/>
          <a:chOff x="0" y="0"/>
          <a:chExt cx="0" cy="0"/>
        </a:xfrm>
      </p:grpSpPr>
      <p:sp>
        <p:nvSpPr>
          <p:cNvPr id="2387" name="Google Shape;2387;p13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105</a:t>
            </a:fld>
            <a:endParaRPr/>
          </a:p>
        </p:txBody>
      </p:sp>
      <p:sp>
        <p:nvSpPr>
          <p:cNvPr id="2388" name="Google Shape;2388;p130"/>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highlight>
                  <a:srgbClr val="FFFFFF"/>
                </a:highlight>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Evolving Experimentally</a:t>
            </a:r>
            <a:endParaRPr sz="4000" b="0" i="0" u="none" strike="noStrike" cap="none">
              <a:solidFill>
                <a:srgbClr val="741B47"/>
              </a:solidFill>
              <a:latin typeface="Raleway Medium"/>
              <a:ea typeface="Raleway Medium"/>
              <a:cs typeface="Raleway Medium"/>
              <a:sym typeface="Raleway Medium"/>
            </a:endParaRPr>
          </a:p>
        </p:txBody>
      </p:sp>
      <p:sp>
        <p:nvSpPr>
          <p:cNvPr id="2389" name="Google Shape;2389;p130"/>
          <p:cNvSpPr txBox="1"/>
          <p:nvPr/>
        </p:nvSpPr>
        <p:spPr>
          <a:xfrm>
            <a:off x="3418275" y="1871675"/>
            <a:ext cx="5634000" cy="29826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accent2"/>
              </a:buClr>
              <a:buSzPts val="1800"/>
              <a:buFont typeface="Arial"/>
              <a:buChar char="●"/>
            </a:pPr>
            <a:r>
              <a:rPr lang="tr-TR" sz="1800" b="0" i="0" u="none" strike="noStrike" cap="none">
                <a:solidFill>
                  <a:schemeClr val="accent2"/>
                </a:solidFill>
                <a:highlight>
                  <a:srgbClr val="FFFFFF"/>
                </a:highlight>
                <a:latin typeface="Arial"/>
                <a:ea typeface="Arial"/>
                <a:cs typeface="Arial"/>
                <a:sym typeface="Arial"/>
              </a:rPr>
              <a:t>Kanban encourages you to use scientific methods like you form a hypothesis and test it</a:t>
            </a:r>
            <a:endParaRPr sz="1800" b="0" i="0" u="none" strike="noStrike" cap="none">
              <a:solidFill>
                <a:schemeClr val="accent2"/>
              </a:solidFill>
              <a:highlight>
                <a:srgbClr val="FFFFFF"/>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accent2"/>
              </a:solidFill>
              <a:highlight>
                <a:srgbClr val="FFFFFF"/>
              </a:highlight>
              <a:latin typeface="Arial"/>
              <a:ea typeface="Arial"/>
              <a:cs typeface="Arial"/>
              <a:sym typeface="Arial"/>
            </a:endParaRPr>
          </a:p>
          <a:p>
            <a:pPr marL="457200" marR="0" lvl="0" indent="-342900" algn="l" rtl="0">
              <a:lnSpc>
                <a:spcPct val="100000"/>
              </a:lnSpc>
              <a:spcBef>
                <a:spcPts val="0"/>
              </a:spcBef>
              <a:spcAft>
                <a:spcPts val="0"/>
              </a:spcAft>
              <a:buClr>
                <a:schemeClr val="accent2"/>
              </a:buClr>
              <a:buSzPts val="1800"/>
              <a:buFont typeface="Arial"/>
              <a:buChar char="●"/>
            </a:pPr>
            <a:r>
              <a:rPr lang="tr-TR" sz="1800" b="0" i="0" u="none" strike="noStrike" cap="none">
                <a:solidFill>
                  <a:schemeClr val="accent2"/>
                </a:solidFill>
                <a:highlight>
                  <a:srgbClr val="FFFFFF"/>
                </a:highlight>
                <a:latin typeface="Arial"/>
                <a:ea typeface="Arial"/>
                <a:cs typeface="Arial"/>
                <a:sym typeface="Arial"/>
              </a:rPr>
              <a:t>By using hypothesis testing, you can assess whether a change helps you improve or not</a:t>
            </a:r>
            <a:endParaRPr sz="1800" b="0" i="0" u="none" strike="noStrike" cap="none">
              <a:solidFill>
                <a:schemeClr val="accent2"/>
              </a:solidFill>
              <a:highlight>
                <a:srgbClr val="FFFFFF"/>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accent2"/>
              </a:solidFill>
              <a:highlight>
                <a:srgbClr val="FFFFFF"/>
              </a:highlight>
              <a:latin typeface="Arial"/>
              <a:ea typeface="Arial"/>
              <a:cs typeface="Arial"/>
              <a:sym typeface="Arial"/>
            </a:endParaRPr>
          </a:p>
          <a:p>
            <a:pPr marL="457200" marR="0" lvl="0" indent="-342900" algn="l" rtl="0">
              <a:lnSpc>
                <a:spcPct val="100000"/>
              </a:lnSpc>
              <a:spcBef>
                <a:spcPts val="0"/>
              </a:spcBef>
              <a:spcAft>
                <a:spcPts val="0"/>
              </a:spcAft>
              <a:buClr>
                <a:schemeClr val="accent2"/>
              </a:buClr>
              <a:buSzPts val="1800"/>
              <a:buFont typeface="Arial"/>
              <a:buChar char="●"/>
            </a:pPr>
            <a:r>
              <a:rPr lang="tr-TR" sz="1800" b="0" i="0" u="none" strike="noStrike" cap="none">
                <a:solidFill>
                  <a:schemeClr val="accent2"/>
                </a:solidFill>
                <a:highlight>
                  <a:srgbClr val="FFFFFF"/>
                </a:highlight>
                <a:latin typeface="Arial"/>
                <a:ea typeface="Arial"/>
                <a:cs typeface="Arial"/>
                <a:sym typeface="Arial"/>
              </a:rPr>
              <a:t>Then you make a decision about whether to try some other solutions or to keep the current status</a:t>
            </a:r>
            <a:endParaRPr sz="1800" b="0" i="0" u="none" strike="noStrike" cap="none">
              <a:solidFill>
                <a:schemeClr val="accent2"/>
              </a:solidFill>
              <a:highlight>
                <a:srgbClr val="FFFFFF"/>
              </a:highlight>
              <a:latin typeface="Arial"/>
              <a:ea typeface="Arial"/>
              <a:cs typeface="Arial"/>
              <a:sym typeface="Arial"/>
            </a:endParaRPr>
          </a:p>
        </p:txBody>
      </p:sp>
      <p:sp>
        <p:nvSpPr>
          <p:cNvPr id="2390" name="Google Shape;2390;p130"/>
          <p:cNvSpPr txBox="1"/>
          <p:nvPr/>
        </p:nvSpPr>
        <p:spPr>
          <a:xfrm>
            <a:off x="6583950" y="746500"/>
            <a:ext cx="1947000" cy="938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accent2"/>
              </a:buClr>
              <a:buSzPts val="2400"/>
              <a:buFont typeface="Arial"/>
              <a:buChar char="●"/>
            </a:pPr>
            <a:r>
              <a:rPr lang="tr-TR" sz="2400" b="1" i="0" u="none" strike="noStrike" cap="none">
                <a:solidFill>
                  <a:schemeClr val="accent2"/>
                </a:solidFill>
                <a:highlight>
                  <a:srgbClr val="FFFFFF"/>
                </a:highlight>
                <a:latin typeface="Arial"/>
                <a:ea typeface="Arial"/>
                <a:cs typeface="Arial"/>
                <a:sym typeface="Arial"/>
              </a:rPr>
              <a:t>Sixth Practice</a:t>
            </a:r>
            <a:endParaRPr sz="2400" b="1" i="0" u="none" strike="noStrike" cap="none">
              <a:solidFill>
                <a:schemeClr val="accent2"/>
              </a:solidFill>
              <a:highlight>
                <a:srgbClr val="FFFFFF"/>
              </a:highlight>
              <a:latin typeface="Arial"/>
              <a:ea typeface="Arial"/>
              <a:cs typeface="Arial"/>
              <a:sym typeface="Arial"/>
            </a:endParaRPr>
          </a:p>
        </p:txBody>
      </p:sp>
      <p:pic>
        <p:nvPicPr>
          <p:cNvPr id="2391" name="Google Shape;2391;p130"/>
          <p:cNvPicPr preferRelativeResize="0"/>
          <p:nvPr/>
        </p:nvPicPr>
        <p:blipFill rotWithShape="1">
          <a:blip r:embed="rId4">
            <a:alphaModFix/>
          </a:blip>
          <a:srcRect b="7543"/>
          <a:stretch/>
        </p:blipFill>
        <p:spPr>
          <a:xfrm>
            <a:off x="217475" y="1466950"/>
            <a:ext cx="3325752" cy="2304952"/>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131"/>
          <p:cNvSpPr txBox="1">
            <a:spLocks noGrp="1"/>
          </p:cNvSpPr>
          <p:nvPr>
            <p:ph type="ctrTitle"/>
          </p:nvPr>
        </p:nvSpPr>
        <p:spPr>
          <a:xfrm>
            <a:off x="956750" y="1927100"/>
            <a:ext cx="4676700" cy="1284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Kanban vs. Scrum</a:t>
            </a:r>
            <a:endParaRPr>
              <a:solidFill>
                <a:srgbClr val="741B47"/>
              </a:solidFill>
              <a:latin typeface="Raleway Medium"/>
              <a:ea typeface="Raleway Medium"/>
              <a:cs typeface="Raleway Medium"/>
              <a:sym typeface="Raleway Medium"/>
            </a:endParaRPr>
          </a:p>
        </p:txBody>
      </p:sp>
      <p:sp>
        <p:nvSpPr>
          <p:cNvPr id="2397" name="Google Shape;2397;p131"/>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i="0" u="none" strike="noStrike" cap="none">
                <a:solidFill>
                  <a:schemeClr val="lt1"/>
                </a:solidFill>
                <a:latin typeface="Barlow"/>
                <a:ea typeface="Barlow"/>
                <a:cs typeface="Barlow"/>
                <a:sym typeface="Barlow"/>
              </a:rPr>
              <a:t>5</a:t>
            </a:r>
            <a:endParaRPr sz="3600" b="1" i="0" u="none" strike="noStrike" cap="none">
              <a:solidFill>
                <a:schemeClr val="lt1"/>
              </a:solidFill>
              <a:latin typeface="Barlow"/>
              <a:ea typeface="Barlow"/>
              <a:cs typeface="Barlow"/>
              <a:sym typeface="Barlow"/>
            </a:endParaRPr>
          </a:p>
        </p:txBody>
      </p:sp>
      <p:grpSp>
        <p:nvGrpSpPr>
          <p:cNvPr id="2398" name="Google Shape;2398;p131"/>
          <p:cNvGrpSpPr/>
          <p:nvPr/>
        </p:nvGrpSpPr>
        <p:grpSpPr>
          <a:xfrm>
            <a:off x="5435079" y="912423"/>
            <a:ext cx="3239723" cy="3318665"/>
            <a:chOff x="2270525" y="117216"/>
            <a:chExt cx="4650765" cy="4762722"/>
          </a:xfrm>
        </p:grpSpPr>
        <p:sp>
          <p:nvSpPr>
            <p:cNvPr id="2399" name="Google Shape;2399;p131"/>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0" name="Google Shape;2400;p131"/>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1" name="Google Shape;2401;p131"/>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2" name="Google Shape;2402;p131"/>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3" name="Google Shape;2403;p131"/>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4" name="Google Shape;2404;p131"/>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5" name="Google Shape;2405;p131"/>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6" name="Google Shape;2406;p131"/>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7" name="Google Shape;2407;p131"/>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8" name="Google Shape;2408;p131"/>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9" name="Google Shape;2409;p131"/>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0" name="Google Shape;2410;p131"/>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1" name="Google Shape;2411;p131"/>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2" name="Google Shape;2412;p131"/>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3" name="Google Shape;2413;p131"/>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4" name="Google Shape;2414;p131"/>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5" name="Google Shape;2415;p131"/>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6" name="Google Shape;2416;p131"/>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7" name="Google Shape;2417;p131"/>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8" name="Google Shape;2418;p131"/>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9" name="Google Shape;2419;p131"/>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420" name="Google Shape;2420;p131"/>
            <p:cNvGrpSpPr/>
            <p:nvPr/>
          </p:nvGrpSpPr>
          <p:grpSpPr>
            <a:xfrm>
              <a:off x="4031993" y="117216"/>
              <a:ext cx="2889297" cy="3901793"/>
              <a:chOff x="5533368" y="1047716"/>
              <a:chExt cx="2889297" cy="3901793"/>
            </a:xfrm>
          </p:grpSpPr>
          <p:sp>
            <p:nvSpPr>
              <p:cNvPr id="2421" name="Google Shape;2421;p131"/>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2" name="Google Shape;2422;p131"/>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3" name="Google Shape;2423;p131"/>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4" name="Google Shape;2424;p131"/>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5" name="Google Shape;2425;p131"/>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6" name="Google Shape;2426;p131"/>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7" name="Google Shape;2427;p131"/>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8" name="Google Shape;2428;p131"/>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9" name="Google Shape;2429;p131"/>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0" name="Google Shape;2430;p131"/>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1" name="Google Shape;2431;p131"/>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2" name="Google Shape;2432;p131"/>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3" name="Google Shape;2433;p131"/>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4" name="Google Shape;2434;p131"/>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5" name="Google Shape;2435;p131"/>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6" name="Google Shape;2436;p131"/>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7" name="Google Shape;2437;p131"/>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8" name="Google Shape;2438;p131"/>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9" name="Google Shape;2439;p131"/>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0" name="Google Shape;2440;p131"/>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1" name="Google Shape;2441;p131"/>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2" name="Google Shape;2442;p131"/>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3" name="Google Shape;2443;p131"/>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4" name="Google Shape;2444;p131"/>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5" name="Google Shape;2445;p131"/>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6" name="Google Shape;2446;p131"/>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7" name="Google Shape;2447;p131"/>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8" name="Google Shape;2448;p131"/>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9" name="Google Shape;2449;p131"/>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0" name="Google Shape;2450;p131"/>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1" name="Google Shape;2451;p131"/>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2" name="Google Shape;2452;p131"/>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3" name="Google Shape;2453;p131"/>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4" name="Google Shape;2454;p131"/>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5" name="Google Shape;2455;p131"/>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6" name="Google Shape;2456;p131"/>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7" name="Google Shape;2457;p131"/>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8" name="Google Shape;2458;p131"/>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9" name="Google Shape;2459;p131"/>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0" name="Google Shape;2460;p131"/>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461" name="Google Shape;2461;p131"/>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2" name="Google Shape;2462;p131"/>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3" name="Google Shape;2463;p131"/>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4" name="Google Shape;2464;p131"/>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5" name="Google Shape;2465;p131"/>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6" name="Google Shape;2466;p131"/>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7" name="Google Shape;2467;p131"/>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8" name="Google Shape;2468;p131"/>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9" name="Google Shape;2469;p131"/>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0" name="Google Shape;2470;p131"/>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1" name="Google Shape;2471;p131"/>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2" name="Google Shape;2472;p131"/>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3" name="Google Shape;2473;p131"/>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4" name="Google Shape;2474;p131"/>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5" name="Google Shape;2475;p131"/>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6" name="Google Shape;2476;p131"/>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7" name="Google Shape;2477;p131"/>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8" name="Google Shape;2478;p131"/>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9" name="Google Shape;2479;p131"/>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0" name="Google Shape;2480;p131"/>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1" name="Google Shape;2481;p131"/>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2" name="Google Shape;2482;p131"/>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3" name="Google Shape;2483;p131"/>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4" name="Google Shape;2484;p131"/>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5" name="Google Shape;2485;p131"/>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6" name="Google Shape;2486;p131"/>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7" name="Google Shape;2487;p131"/>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8" name="Google Shape;2488;p131"/>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9" name="Google Shape;2489;p131"/>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490" name="Google Shape;2490;p131"/>
            <p:cNvGrpSpPr/>
            <p:nvPr/>
          </p:nvGrpSpPr>
          <p:grpSpPr>
            <a:xfrm flipH="1">
              <a:off x="2865276" y="3434799"/>
              <a:ext cx="598186" cy="1340314"/>
              <a:chOff x="4210728" y="4525714"/>
              <a:chExt cx="546438" cy="1224366"/>
            </a:xfrm>
          </p:grpSpPr>
          <p:sp>
            <p:nvSpPr>
              <p:cNvPr id="2491" name="Google Shape;2491;p131"/>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2" name="Google Shape;2492;p131"/>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3" name="Google Shape;2493;p131"/>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4" name="Google Shape;2494;p131"/>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5" name="Google Shape;2495;p131"/>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6" name="Google Shape;2496;p131"/>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7" name="Google Shape;2497;p131"/>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8" name="Google Shape;2498;p131"/>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9" name="Google Shape;2499;p131"/>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0" name="Google Shape;2500;p131"/>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1" name="Google Shape;2501;p131"/>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2" name="Google Shape;2502;p131"/>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3" name="Google Shape;2503;p131"/>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8" name="Google Shape;2508;p13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107</a:t>
            </a:fld>
            <a:endParaRPr/>
          </a:p>
        </p:txBody>
      </p:sp>
      <p:sp>
        <p:nvSpPr>
          <p:cNvPr id="2509" name="Google Shape;2509;p132"/>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Comparing Kanban with Scrum</a:t>
            </a:r>
            <a:endParaRPr sz="4000" b="0" i="0" u="none" strike="noStrike" cap="none">
              <a:solidFill>
                <a:srgbClr val="741B47"/>
              </a:solidFill>
              <a:latin typeface="Raleway Medium"/>
              <a:ea typeface="Raleway Medium"/>
              <a:cs typeface="Raleway Medium"/>
              <a:sym typeface="Raleway Medium"/>
            </a:endParaRPr>
          </a:p>
        </p:txBody>
      </p:sp>
      <p:pic>
        <p:nvPicPr>
          <p:cNvPr id="2510" name="Google Shape;2510;p132"/>
          <p:cNvPicPr preferRelativeResize="0"/>
          <p:nvPr/>
        </p:nvPicPr>
        <p:blipFill rotWithShape="1">
          <a:blip r:embed="rId3">
            <a:alphaModFix/>
          </a:blip>
          <a:srcRect/>
          <a:stretch/>
        </p:blipFill>
        <p:spPr>
          <a:xfrm>
            <a:off x="511574" y="1081550"/>
            <a:ext cx="8147300" cy="33200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514"/>
        <p:cNvGrpSpPr/>
        <p:nvPr/>
      </p:nvGrpSpPr>
      <p:grpSpPr>
        <a:xfrm>
          <a:off x="0" y="0"/>
          <a:ext cx="0" cy="0"/>
          <a:chOff x="0" y="0"/>
          <a:chExt cx="0" cy="0"/>
        </a:xfrm>
      </p:grpSpPr>
      <p:sp>
        <p:nvSpPr>
          <p:cNvPr id="2515" name="Google Shape;2515;p13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108</a:t>
            </a:fld>
            <a:endParaRPr/>
          </a:p>
        </p:txBody>
      </p:sp>
      <p:sp>
        <p:nvSpPr>
          <p:cNvPr id="2516" name="Google Shape;2516;p133"/>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Comparing Kanban with Scrum</a:t>
            </a:r>
            <a:endParaRPr sz="4000" b="0" i="0" u="none" strike="noStrike" cap="none">
              <a:solidFill>
                <a:srgbClr val="741B47"/>
              </a:solidFill>
              <a:latin typeface="Raleway Medium"/>
              <a:ea typeface="Raleway Medium"/>
              <a:cs typeface="Raleway Medium"/>
              <a:sym typeface="Raleway Medium"/>
            </a:endParaRPr>
          </a:p>
        </p:txBody>
      </p:sp>
      <p:pic>
        <p:nvPicPr>
          <p:cNvPr id="2517" name="Google Shape;2517;p133"/>
          <p:cNvPicPr preferRelativeResize="0"/>
          <p:nvPr/>
        </p:nvPicPr>
        <p:blipFill rotWithShape="1">
          <a:blip r:embed="rId3">
            <a:alphaModFix/>
          </a:blip>
          <a:srcRect/>
          <a:stretch/>
        </p:blipFill>
        <p:spPr>
          <a:xfrm>
            <a:off x="1636275" y="717200"/>
            <a:ext cx="5871450" cy="4319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134"/>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23" name="Google Shape;2523;p134"/>
          <p:cNvPicPr preferRelativeResize="0"/>
          <p:nvPr/>
        </p:nvPicPr>
        <p:blipFill rotWithShape="1">
          <a:blip r:embed="rId3">
            <a:alphaModFix/>
          </a:blip>
          <a:srcRect/>
          <a:stretch/>
        </p:blipFill>
        <p:spPr>
          <a:xfrm>
            <a:off x="2442850" y="847000"/>
            <a:ext cx="1219200" cy="1219200"/>
          </a:xfrm>
          <a:prstGeom prst="rect">
            <a:avLst/>
          </a:prstGeom>
          <a:noFill/>
          <a:ln>
            <a:noFill/>
          </a:ln>
        </p:spPr>
      </p:pic>
      <p:pic>
        <p:nvPicPr>
          <p:cNvPr id="2524" name="Google Shape;2524;p134"/>
          <p:cNvPicPr preferRelativeResize="0"/>
          <p:nvPr/>
        </p:nvPicPr>
        <p:blipFill rotWithShape="1">
          <a:blip r:embed="rId4">
            <a:alphaModFix/>
          </a:blip>
          <a:srcRect/>
          <a:stretch/>
        </p:blipFill>
        <p:spPr>
          <a:xfrm>
            <a:off x="3972025" y="1314200"/>
            <a:ext cx="4874025" cy="3416225"/>
          </a:xfrm>
          <a:prstGeom prst="rect">
            <a:avLst/>
          </a:prstGeom>
          <a:noFill/>
          <a:ln>
            <a:noFill/>
          </a:ln>
        </p:spPr>
      </p:pic>
      <p:sp>
        <p:nvSpPr>
          <p:cNvPr id="2525" name="Google Shape;2525;p134"/>
          <p:cNvSpPr txBox="1">
            <a:spLocks noGrp="1"/>
          </p:cNvSpPr>
          <p:nvPr>
            <p:ph type="title"/>
          </p:nvPr>
        </p:nvSpPr>
        <p:spPr>
          <a:xfrm>
            <a:off x="664725" y="1903750"/>
            <a:ext cx="4458000" cy="1723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Clr>
                <a:schemeClr val="dk1"/>
              </a:buClr>
              <a:buSzPts val="1100"/>
              <a:buFont typeface="Arial"/>
              <a:buNone/>
            </a:pPr>
            <a:r>
              <a:rPr lang="tr-TR" sz="3100">
                <a:solidFill>
                  <a:srgbClr val="4A86E8"/>
                </a:solidFill>
                <a:latin typeface="Proxima Nova Semibold"/>
                <a:ea typeface="Proxima Nova Semibold"/>
                <a:cs typeface="Proxima Nova Semibold"/>
                <a:sym typeface="Proxima Nova Semibold"/>
              </a:rPr>
              <a:t>Which statement cannot be said while comparing Kanban with Scrum?</a:t>
            </a:r>
            <a:endParaRPr sz="3100">
              <a:solidFill>
                <a:srgbClr val="4A86E8"/>
              </a:solidFill>
              <a:latin typeface="Proxima Nova Semibold"/>
              <a:ea typeface="Proxima Nova Semibold"/>
              <a:cs typeface="Proxima Nova Semibold"/>
              <a:sym typeface="Proxima Nova Semibold"/>
            </a:endParaRPr>
          </a:p>
        </p:txBody>
      </p:sp>
      <p:pic>
        <p:nvPicPr>
          <p:cNvPr id="2526" name="Google Shape;2526;p134">
            <a:hlinkClick r:id="rId5"/>
          </p:cNvPr>
          <p:cNvPicPr preferRelativeResize="0"/>
          <p:nvPr/>
        </p:nvPicPr>
        <p:blipFill rotWithShape="1">
          <a:blip r:embed="rId6">
            <a:alphaModFix/>
          </a:blip>
          <a:srcRect/>
          <a:stretch/>
        </p:blipFill>
        <p:spPr>
          <a:xfrm>
            <a:off x="0" y="4429125"/>
            <a:ext cx="9144000" cy="714375"/>
          </a:xfrm>
          <a:prstGeom prst="rect">
            <a:avLst/>
          </a:prstGeom>
          <a:noFill/>
          <a:ln>
            <a:noFill/>
          </a:ln>
        </p:spPr>
      </p:pic>
      <p:sp>
        <p:nvSpPr>
          <p:cNvPr id="2527" name="Google Shape;2527;p134">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5"/>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11</a:t>
            </a:fld>
            <a:endParaRPr/>
          </a:p>
        </p:txBody>
      </p:sp>
      <p:sp>
        <p:nvSpPr>
          <p:cNvPr id="308" name="Google Shape;308;p35"/>
          <p:cNvSpPr txBox="1">
            <a:spLocks noGrp="1"/>
          </p:cNvSpPr>
          <p:nvPr>
            <p:ph type="ctrTitle" idx="4294967295"/>
          </p:nvPr>
        </p:nvSpPr>
        <p:spPr>
          <a:xfrm>
            <a:off x="1226700" y="50175"/>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309" name="Google Shape;309;p35"/>
          <p:cNvSpPr txBox="1">
            <a:spLocks noGrp="1"/>
          </p:cNvSpPr>
          <p:nvPr>
            <p:ph type="subTitle" idx="4294967295"/>
          </p:nvPr>
        </p:nvSpPr>
        <p:spPr>
          <a:xfrm>
            <a:off x="358925" y="971075"/>
            <a:ext cx="4545900" cy="3741300"/>
          </a:xfrm>
          <a:prstGeom prst="rect">
            <a:avLst/>
          </a:prstGeom>
          <a:noFill/>
          <a:ln>
            <a:noFill/>
          </a:ln>
        </p:spPr>
        <p:txBody>
          <a:bodyPr spcFirstLastPara="1" wrap="square" lIns="0" tIns="0" rIns="0" bIns="0" anchor="t" anchorCtr="0">
            <a:noAutofit/>
          </a:bodyPr>
          <a:lstStyle/>
          <a:p>
            <a:pPr marL="457200" marR="0" lvl="0" indent="-450850" algn="l" rtl="0">
              <a:lnSpc>
                <a:spcPct val="125000"/>
              </a:lnSpc>
              <a:spcBef>
                <a:spcPts val="1100"/>
              </a:spcBef>
              <a:spcAft>
                <a:spcPts val="0"/>
              </a:spcAft>
              <a:buClr>
                <a:srgbClr val="741B47"/>
              </a:buClr>
              <a:buSzPts val="3500"/>
              <a:buFont typeface="Raleway"/>
              <a:buChar char="▶"/>
            </a:pPr>
            <a:r>
              <a:rPr lang="tr-TR" sz="3500" b="1" i="0" u="none" strike="noStrike" cap="none">
                <a:solidFill>
                  <a:srgbClr val="0B5394"/>
                </a:solidFill>
                <a:latin typeface="Raleway"/>
                <a:ea typeface="Raleway"/>
                <a:cs typeface="Raleway"/>
                <a:sym typeface="Raleway"/>
              </a:rPr>
              <a:t>SCRUM</a:t>
            </a:r>
            <a:endParaRPr sz="3500" b="1" i="0" u="none" strike="noStrike" cap="none">
              <a:solidFill>
                <a:srgbClr val="0B5394"/>
              </a:solidFill>
              <a:latin typeface="Raleway"/>
              <a:ea typeface="Raleway"/>
              <a:cs typeface="Raleway"/>
              <a:sym typeface="Raleway"/>
            </a:endParaRPr>
          </a:p>
          <a:p>
            <a:pPr marL="914400" marR="0" lvl="1" indent="-381000" algn="l" rtl="0">
              <a:lnSpc>
                <a:spcPct val="125000"/>
              </a:lnSpc>
              <a:spcBef>
                <a:spcPts val="0"/>
              </a:spcBef>
              <a:spcAft>
                <a:spcPts val="0"/>
              </a:spcAft>
              <a:buClr>
                <a:srgbClr val="741B47"/>
              </a:buClr>
              <a:buSzPts val="2400"/>
              <a:buFont typeface="Raleway"/>
              <a:buChar char="▹"/>
            </a:pPr>
            <a:r>
              <a:rPr lang="tr-TR" sz="2400" b="0" i="0" u="none" strike="noStrike" cap="none">
                <a:solidFill>
                  <a:srgbClr val="0B5394"/>
                </a:solidFill>
                <a:latin typeface="Raleway"/>
                <a:ea typeface="Raleway"/>
                <a:cs typeface="Raleway"/>
                <a:sym typeface="Raleway"/>
              </a:rPr>
              <a:t>Scrum Overview</a:t>
            </a:r>
            <a:endParaRPr sz="2400" b="0" i="0" u="none" strike="noStrike" cap="none">
              <a:solidFill>
                <a:srgbClr val="0B5394"/>
              </a:solidFill>
              <a:latin typeface="Raleway"/>
              <a:ea typeface="Raleway"/>
              <a:cs typeface="Raleway"/>
              <a:sym typeface="Raleway"/>
            </a:endParaRPr>
          </a:p>
          <a:p>
            <a:pPr marL="914400" marR="0" lvl="1" indent="-381000" algn="l" rtl="0">
              <a:lnSpc>
                <a:spcPct val="125000"/>
              </a:lnSpc>
              <a:spcBef>
                <a:spcPts val="0"/>
              </a:spcBef>
              <a:spcAft>
                <a:spcPts val="0"/>
              </a:spcAft>
              <a:buClr>
                <a:srgbClr val="741B47"/>
              </a:buClr>
              <a:buSzPts val="2400"/>
              <a:buFont typeface="Raleway"/>
              <a:buChar char="▹"/>
            </a:pPr>
            <a:r>
              <a:rPr lang="tr-TR" sz="2400" b="0" i="0" u="none" strike="noStrike" cap="none">
                <a:solidFill>
                  <a:srgbClr val="0B5394"/>
                </a:solidFill>
                <a:latin typeface="Raleway"/>
                <a:ea typeface="Raleway"/>
                <a:cs typeface="Raleway"/>
                <a:sym typeface="Raleway"/>
              </a:rPr>
              <a:t>Scrum Roles</a:t>
            </a:r>
            <a:endParaRPr sz="2400" b="0" i="0" u="none" strike="noStrike" cap="none">
              <a:solidFill>
                <a:srgbClr val="0B5394"/>
              </a:solidFill>
              <a:latin typeface="Raleway"/>
              <a:ea typeface="Raleway"/>
              <a:cs typeface="Raleway"/>
              <a:sym typeface="Raleway"/>
            </a:endParaRPr>
          </a:p>
          <a:p>
            <a:pPr marL="914400" marR="0" lvl="1" indent="-381000" algn="l" rtl="0">
              <a:lnSpc>
                <a:spcPct val="125000"/>
              </a:lnSpc>
              <a:spcBef>
                <a:spcPts val="0"/>
              </a:spcBef>
              <a:spcAft>
                <a:spcPts val="0"/>
              </a:spcAft>
              <a:buClr>
                <a:srgbClr val="741B47"/>
              </a:buClr>
              <a:buSzPts val="2400"/>
              <a:buFont typeface="Raleway"/>
              <a:buChar char="▹"/>
            </a:pPr>
            <a:r>
              <a:rPr lang="tr-TR" sz="2400" b="0" i="0" u="none" strike="noStrike" cap="none">
                <a:solidFill>
                  <a:srgbClr val="0B5394"/>
                </a:solidFill>
                <a:latin typeface="Raleway"/>
                <a:ea typeface="Raleway"/>
                <a:cs typeface="Raleway"/>
                <a:sym typeface="Raleway"/>
              </a:rPr>
              <a:t>Epic, User Story and Task</a:t>
            </a:r>
            <a:endParaRPr sz="2400" b="0" i="0" u="none" strike="noStrike" cap="none">
              <a:solidFill>
                <a:srgbClr val="0B5394"/>
              </a:solidFill>
              <a:latin typeface="Raleway"/>
              <a:ea typeface="Raleway"/>
              <a:cs typeface="Raleway"/>
              <a:sym typeface="Raleway"/>
            </a:endParaRPr>
          </a:p>
          <a:p>
            <a:pPr marL="914400" marR="0" lvl="1" indent="-381000" algn="l" rtl="0">
              <a:lnSpc>
                <a:spcPct val="125000"/>
              </a:lnSpc>
              <a:spcBef>
                <a:spcPts val="0"/>
              </a:spcBef>
              <a:spcAft>
                <a:spcPts val="0"/>
              </a:spcAft>
              <a:buClr>
                <a:srgbClr val="741B47"/>
              </a:buClr>
              <a:buSzPts val="2400"/>
              <a:buFont typeface="Raleway"/>
              <a:buChar char="▹"/>
            </a:pPr>
            <a:r>
              <a:rPr lang="tr-TR" sz="2400" b="0" i="0" u="none" strike="noStrike" cap="none">
                <a:solidFill>
                  <a:srgbClr val="0B5394"/>
                </a:solidFill>
                <a:latin typeface="Raleway"/>
                <a:ea typeface="Raleway"/>
                <a:cs typeface="Raleway"/>
                <a:sym typeface="Raleway"/>
              </a:rPr>
              <a:t>Scrum Artifacts</a:t>
            </a:r>
            <a:endParaRPr sz="2400" b="0" i="0" u="none" strike="noStrike" cap="none">
              <a:solidFill>
                <a:srgbClr val="0B5394"/>
              </a:solidFill>
              <a:latin typeface="Raleway"/>
              <a:ea typeface="Raleway"/>
              <a:cs typeface="Raleway"/>
              <a:sym typeface="Raleway"/>
            </a:endParaRPr>
          </a:p>
          <a:p>
            <a:pPr marL="914400" marR="0" lvl="1" indent="-381000" algn="l" rtl="0">
              <a:lnSpc>
                <a:spcPct val="125000"/>
              </a:lnSpc>
              <a:spcBef>
                <a:spcPts val="0"/>
              </a:spcBef>
              <a:spcAft>
                <a:spcPts val="0"/>
              </a:spcAft>
              <a:buClr>
                <a:srgbClr val="741B47"/>
              </a:buClr>
              <a:buSzPts val="2400"/>
              <a:buFont typeface="Raleway"/>
              <a:buChar char="▹"/>
            </a:pPr>
            <a:r>
              <a:rPr lang="tr-TR" sz="2400" b="0" i="0" u="none" strike="noStrike" cap="none">
                <a:solidFill>
                  <a:srgbClr val="0B5394"/>
                </a:solidFill>
                <a:latin typeface="Raleway"/>
                <a:ea typeface="Raleway"/>
                <a:cs typeface="Raleway"/>
                <a:sym typeface="Raleway"/>
              </a:rPr>
              <a:t>Scrum Ceremonies</a:t>
            </a:r>
            <a:endParaRPr sz="2400" b="0" i="0" u="none" strike="noStrike" cap="none">
              <a:solidFill>
                <a:srgbClr val="0B5394"/>
              </a:solidFill>
              <a:latin typeface="Raleway"/>
              <a:ea typeface="Raleway"/>
              <a:cs typeface="Raleway"/>
              <a:sym typeface="Raleway"/>
            </a:endParaRPr>
          </a:p>
        </p:txBody>
      </p:sp>
      <p:sp>
        <p:nvSpPr>
          <p:cNvPr id="310" name="Google Shape;310;p35"/>
          <p:cNvSpPr txBox="1">
            <a:spLocks noGrp="1"/>
          </p:cNvSpPr>
          <p:nvPr>
            <p:ph type="subTitle" idx="4294967295"/>
          </p:nvPr>
        </p:nvSpPr>
        <p:spPr>
          <a:xfrm>
            <a:off x="5064925" y="971075"/>
            <a:ext cx="4143300" cy="3741300"/>
          </a:xfrm>
          <a:prstGeom prst="rect">
            <a:avLst/>
          </a:prstGeom>
          <a:noFill/>
          <a:ln>
            <a:noFill/>
          </a:ln>
        </p:spPr>
        <p:txBody>
          <a:bodyPr spcFirstLastPara="1" wrap="square" lIns="0" tIns="0" rIns="0" bIns="0" anchor="t" anchorCtr="0">
            <a:noAutofit/>
          </a:bodyPr>
          <a:lstStyle/>
          <a:p>
            <a:pPr marL="457200" marR="0" lvl="0" indent="-450850" algn="l" rtl="0">
              <a:lnSpc>
                <a:spcPct val="125000"/>
              </a:lnSpc>
              <a:spcBef>
                <a:spcPts val="1100"/>
              </a:spcBef>
              <a:spcAft>
                <a:spcPts val="0"/>
              </a:spcAft>
              <a:buClr>
                <a:srgbClr val="741B47"/>
              </a:buClr>
              <a:buSzPts val="3500"/>
              <a:buFont typeface="Raleway"/>
              <a:buChar char="▶"/>
            </a:pPr>
            <a:r>
              <a:rPr lang="tr-TR" sz="3500" b="1" i="0" u="none" strike="noStrike" cap="none">
                <a:solidFill>
                  <a:srgbClr val="0B5394"/>
                </a:solidFill>
                <a:latin typeface="Raleway"/>
                <a:ea typeface="Raleway"/>
                <a:cs typeface="Raleway"/>
                <a:sym typeface="Raleway"/>
              </a:rPr>
              <a:t>KANBAN</a:t>
            </a:r>
            <a:endParaRPr sz="3500" b="1" i="0" u="none" strike="noStrike" cap="none">
              <a:solidFill>
                <a:srgbClr val="0B5394"/>
              </a:solidFill>
              <a:latin typeface="Raleway"/>
              <a:ea typeface="Raleway"/>
              <a:cs typeface="Raleway"/>
              <a:sym typeface="Raleway"/>
            </a:endParaRPr>
          </a:p>
          <a:p>
            <a:pPr marL="914400" marR="0" lvl="1" indent="-381000" algn="l" rtl="0">
              <a:lnSpc>
                <a:spcPct val="125000"/>
              </a:lnSpc>
              <a:spcBef>
                <a:spcPts val="0"/>
              </a:spcBef>
              <a:spcAft>
                <a:spcPts val="0"/>
              </a:spcAft>
              <a:buClr>
                <a:srgbClr val="741B47"/>
              </a:buClr>
              <a:buSzPts val="2400"/>
              <a:buFont typeface="Raleway"/>
              <a:buChar char="▹"/>
            </a:pPr>
            <a:r>
              <a:rPr lang="tr-TR" sz="2400" b="0" i="0" u="none" strike="noStrike" cap="none">
                <a:solidFill>
                  <a:srgbClr val="0B5394"/>
                </a:solidFill>
                <a:latin typeface="Raleway"/>
                <a:ea typeface="Raleway"/>
                <a:cs typeface="Raleway"/>
                <a:sym typeface="Raleway"/>
              </a:rPr>
              <a:t>Kanban Overview </a:t>
            </a:r>
            <a:endParaRPr sz="2400" b="0" i="0" u="none" strike="noStrike" cap="none">
              <a:solidFill>
                <a:srgbClr val="0B5394"/>
              </a:solidFill>
              <a:latin typeface="Raleway"/>
              <a:ea typeface="Raleway"/>
              <a:cs typeface="Raleway"/>
              <a:sym typeface="Raleway"/>
            </a:endParaRPr>
          </a:p>
          <a:p>
            <a:pPr marL="914400" marR="0" lvl="1" indent="-381000" algn="l" rtl="0">
              <a:lnSpc>
                <a:spcPct val="125000"/>
              </a:lnSpc>
              <a:spcBef>
                <a:spcPts val="0"/>
              </a:spcBef>
              <a:spcAft>
                <a:spcPts val="0"/>
              </a:spcAft>
              <a:buClr>
                <a:srgbClr val="741B47"/>
              </a:buClr>
              <a:buSzPts val="2400"/>
              <a:buFont typeface="Raleway"/>
              <a:buChar char="▹"/>
            </a:pPr>
            <a:r>
              <a:rPr lang="tr-TR" sz="2400" b="0" i="0" u="none" strike="noStrike" cap="none">
                <a:solidFill>
                  <a:srgbClr val="0B5394"/>
                </a:solidFill>
                <a:latin typeface="Raleway"/>
                <a:ea typeface="Raleway"/>
                <a:cs typeface="Raleway"/>
                <a:sym typeface="Raleway"/>
              </a:rPr>
              <a:t>Kanban Board</a:t>
            </a:r>
            <a:endParaRPr sz="2400" b="0" i="0" u="none" strike="noStrike" cap="none">
              <a:solidFill>
                <a:srgbClr val="0B5394"/>
              </a:solidFill>
              <a:latin typeface="Raleway"/>
              <a:ea typeface="Raleway"/>
              <a:cs typeface="Raleway"/>
              <a:sym typeface="Raleway"/>
            </a:endParaRPr>
          </a:p>
          <a:p>
            <a:pPr marL="914400" marR="0" lvl="1" indent="-381000" algn="l" rtl="0">
              <a:lnSpc>
                <a:spcPct val="125000"/>
              </a:lnSpc>
              <a:spcBef>
                <a:spcPts val="0"/>
              </a:spcBef>
              <a:spcAft>
                <a:spcPts val="0"/>
              </a:spcAft>
              <a:buClr>
                <a:srgbClr val="741B47"/>
              </a:buClr>
              <a:buSzPts val="2400"/>
              <a:buFont typeface="Raleway"/>
              <a:buChar char="▹"/>
            </a:pPr>
            <a:r>
              <a:rPr lang="tr-TR" sz="2400" b="0" i="0" u="none" strike="noStrike" cap="none">
                <a:solidFill>
                  <a:srgbClr val="0B5394"/>
                </a:solidFill>
                <a:latin typeface="Raleway"/>
                <a:ea typeface="Raleway"/>
                <a:cs typeface="Raleway"/>
                <a:sym typeface="Raleway"/>
              </a:rPr>
              <a:t>Principles of Kanban</a:t>
            </a:r>
            <a:endParaRPr sz="2400" b="0" i="0" u="none" strike="noStrike" cap="none">
              <a:solidFill>
                <a:srgbClr val="0B5394"/>
              </a:solidFill>
              <a:latin typeface="Raleway"/>
              <a:ea typeface="Raleway"/>
              <a:cs typeface="Raleway"/>
              <a:sym typeface="Raleway"/>
            </a:endParaRPr>
          </a:p>
          <a:p>
            <a:pPr marL="914400" marR="0" lvl="1" indent="-381000" algn="l" rtl="0">
              <a:lnSpc>
                <a:spcPct val="125000"/>
              </a:lnSpc>
              <a:spcBef>
                <a:spcPts val="0"/>
              </a:spcBef>
              <a:spcAft>
                <a:spcPts val="0"/>
              </a:spcAft>
              <a:buClr>
                <a:srgbClr val="741B47"/>
              </a:buClr>
              <a:buSzPts val="2400"/>
              <a:buFont typeface="Raleway"/>
              <a:buChar char="▹"/>
            </a:pPr>
            <a:r>
              <a:rPr lang="tr-TR" sz="2400" b="0" i="0" u="none" strike="noStrike" cap="none">
                <a:solidFill>
                  <a:srgbClr val="0B5394"/>
                </a:solidFill>
                <a:latin typeface="Raleway"/>
                <a:ea typeface="Raleway"/>
                <a:cs typeface="Raleway"/>
                <a:sym typeface="Raleway"/>
              </a:rPr>
              <a:t>Practices of Kanban</a:t>
            </a:r>
            <a:endParaRPr sz="2400" b="0" i="0" u="none" strike="noStrike" cap="none">
              <a:solidFill>
                <a:srgbClr val="0B5394"/>
              </a:solidFill>
              <a:latin typeface="Raleway"/>
              <a:ea typeface="Raleway"/>
              <a:cs typeface="Raleway"/>
              <a:sym typeface="Raleway"/>
            </a:endParaRPr>
          </a:p>
          <a:p>
            <a:pPr marL="914400" marR="0" lvl="1" indent="-381000" algn="l" rtl="0">
              <a:lnSpc>
                <a:spcPct val="125000"/>
              </a:lnSpc>
              <a:spcBef>
                <a:spcPts val="0"/>
              </a:spcBef>
              <a:spcAft>
                <a:spcPts val="0"/>
              </a:spcAft>
              <a:buClr>
                <a:srgbClr val="741B47"/>
              </a:buClr>
              <a:buSzPts val="2400"/>
              <a:buFont typeface="Raleway"/>
              <a:buChar char="▹"/>
            </a:pPr>
            <a:r>
              <a:rPr lang="tr-TR" sz="2400" b="0" i="0" u="none" strike="noStrike" cap="none">
                <a:solidFill>
                  <a:srgbClr val="0B5394"/>
                </a:solidFill>
                <a:latin typeface="Raleway"/>
                <a:ea typeface="Raleway"/>
                <a:cs typeface="Raleway"/>
                <a:sym typeface="Raleway"/>
              </a:rPr>
              <a:t>Kanban vs Scrum</a:t>
            </a:r>
            <a:endParaRPr sz="2400" b="0" i="0" u="none" strike="noStrike" cap="none">
              <a:solidFill>
                <a:srgbClr val="0B5394"/>
              </a:solidFill>
              <a:latin typeface="Raleway"/>
              <a:ea typeface="Raleway"/>
              <a:cs typeface="Raleway"/>
              <a:sym typeface="Raleway"/>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531"/>
        <p:cNvGrpSpPr/>
        <p:nvPr/>
      </p:nvGrpSpPr>
      <p:grpSpPr>
        <a:xfrm>
          <a:off x="0" y="0"/>
          <a:ext cx="0" cy="0"/>
          <a:chOff x="0" y="0"/>
          <a:chExt cx="0" cy="0"/>
        </a:xfrm>
      </p:grpSpPr>
      <p:sp>
        <p:nvSpPr>
          <p:cNvPr id="2532" name="Google Shape;2532;p13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110</a:t>
            </a:fld>
            <a:endParaRPr/>
          </a:p>
        </p:txBody>
      </p:sp>
      <p:sp>
        <p:nvSpPr>
          <p:cNvPr id="2533" name="Google Shape;2533;p135"/>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Scrumban</a:t>
            </a:r>
            <a:endParaRPr sz="4000" b="0" i="0" u="none" strike="noStrike" cap="none">
              <a:solidFill>
                <a:srgbClr val="741B47"/>
              </a:solidFill>
              <a:latin typeface="Raleway Medium"/>
              <a:ea typeface="Raleway Medium"/>
              <a:cs typeface="Raleway Medium"/>
              <a:sym typeface="Raleway Medium"/>
            </a:endParaRPr>
          </a:p>
        </p:txBody>
      </p:sp>
      <p:pic>
        <p:nvPicPr>
          <p:cNvPr id="2534" name="Google Shape;2534;p135"/>
          <p:cNvPicPr preferRelativeResize="0"/>
          <p:nvPr/>
        </p:nvPicPr>
        <p:blipFill rotWithShape="1">
          <a:blip r:embed="rId3">
            <a:alphaModFix/>
          </a:blip>
          <a:srcRect/>
          <a:stretch/>
        </p:blipFill>
        <p:spPr>
          <a:xfrm>
            <a:off x="1178036" y="610875"/>
            <a:ext cx="6918642" cy="392174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538"/>
        <p:cNvGrpSpPr/>
        <p:nvPr/>
      </p:nvGrpSpPr>
      <p:grpSpPr>
        <a:xfrm>
          <a:off x="0" y="0"/>
          <a:ext cx="0" cy="0"/>
          <a:chOff x="0" y="0"/>
          <a:chExt cx="0" cy="0"/>
        </a:xfrm>
      </p:grpSpPr>
      <p:sp>
        <p:nvSpPr>
          <p:cNvPr id="2539" name="Google Shape;2539;p136"/>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40" name="Google Shape;2540;p136"/>
          <p:cNvPicPr preferRelativeResize="0"/>
          <p:nvPr/>
        </p:nvPicPr>
        <p:blipFill rotWithShape="1">
          <a:blip r:embed="rId3">
            <a:alphaModFix/>
          </a:blip>
          <a:srcRect/>
          <a:stretch/>
        </p:blipFill>
        <p:spPr>
          <a:xfrm>
            <a:off x="2442850" y="847000"/>
            <a:ext cx="1219200" cy="1219200"/>
          </a:xfrm>
          <a:prstGeom prst="rect">
            <a:avLst/>
          </a:prstGeom>
          <a:noFill/>
          <a:ln>
            <a:noFill/>
          </a:ln>
        </p:spPr>
      </p:pic>
      <p:pic>
        <p:nvPicPr>
          <p:cNvPr id="2541" name="Google Shape;2541;p136"/>
          <p:cNvPicPr preferRelativeResize="0"/>
          <p:nvPr/>
        </p:nvPicPr>
        <p:blipFill rotWithShape="1">
          <a:blip r:embed="rId4">
            <a:alphaModFix/>
          </a:blip>
          <a:srcRect/>
          <a:stretch/>
        </p:blipFill>
        <p:spPr>
          <a:xfrm>
            <a:off x="3972025" y="1314200"/>
            <a:ext cx="4874025" cy="3416225"/>
          </a:xfrm>
          <a:prstGeom prst="rect">
            <a:avLst/>
          </a:prstGeom>
          <a:noFill/>
          <a:ln>
            <a:noFill/>
          </a:ln>
        </p:spPr>
      </p:pic>
      <p:sp>
        <p:nvSpPr>
          <p:cNvPr id="2542" name="Google Shape;2542;p136"/>
          <p:cNvSpPr txBox="1">
            <a:spLocks noGrp="1"/>
          </p:cNvSpPr>
          <p:nvPr>
            <p:ph type="title"/>
          </p:nvPr>
        </p:nvSpPr>
        <p:spPr>
          <a:xfrm>
            <a:off x="664725" y="2132350"/>
            <a:ext cx="5915100" cy="1723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Clr>
                <a:schemeClr val="dk1"/>
              </a:buClr>
              <a:buSzPts val="1100"/>
              <a:buFont typeface="Arial"/>
              <a:buNone/>
            </a:pPr>
            <a:r>
              <a:rPr lang="tr-TR" sz="3100">
                <a:solidFill>
                  <a:srgbClr val="4A86E8"/>
                </a:solidFill>
                <a:latin typeface="Proxima Nova Semibold"/>
                <a:ea typeface="Proxima Nova Semibold"/>
                <a:cs typeface="Proxima Nova Semibold"/>
                <a:sym typeface="Proxima Nova Semibold"/>
              </a:rPr>
              <a:t>It is the period between creating a task in your workflow and its final departure from the kanban board.</a:t>
            </a:r>
            <a:endParaRPr sz="3100">
              <a:solidFill>
                <a:srgbClr val="4A86E8"/>
              </a:solidFill>
              <a:latin typeface="Proxima Nova Semibold"/>
              <a:ea typeface="Proxima Nova Semibold"/>
              <a:cs typeface="Proxima Nova Semibold"/>
              <a:sym typeface="Proxima Nova Semibold"/>
            </a:endParaRPr>
          </a:p>
        </p:txBody>
      </p:sp>
      <p:pic>
        <p:nvPicPr>
          <p:cNvPr id="2543" name="Google Shape;2543;p136">
            <a:hlinkClick r:id="rId5"/>
          </p:cNvPr>
          <p:cNvPicPr preferRelativeResize="0"/>
          <p:nvPr/>
        </p:nvPicPr>
        <p:blipFill rotWithShape="1">
          <a:blip r:embed="rId6">
            <a:alphaModFix/>
          </a:blip>
          <a:srcRect/>
          <a:stretch/>
        </p:blipFill>
        <p:spPr>
          <a:xfrm>
            <a:off x="0" y="4429125"/>
            <a:ext cx="9144000" cy="714375"/>
          </a:xfrm>
          <a:prstGeom prst="rect">
            <a:avLst/>
          </a:prstGeom>
          <a:noFill/>
          <a:ln>
            <a:noFill/>
          </a:ln>
        </p:spPr>
      </p:pic>
      <p:sp>
        <p:nvSpPr>
          <p:cNvPr id="2544" name="Google Shape;2544;p136">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548"/>
        <p:cNvGrpSpPr/>
        <p:nvPr/>
      </p:nvGrpSpPr>
      <p:grpSpPr>
        <a:xfrm>
          <a:off x="0" y="0"/>
          <a:ext cx="0" cy="0"/>
          <a:chOff x="0" y="0"/>
          <a:chExt cx="0" cy="0"/>
        </a:xfrm>
      </p:grpSpPr>
      <p:sp>
        <p:nvSpPr>
          <p:cNvPr id="2549" name="Google Shape;2549;p137"/>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0" name="Google Shape;2550;p137"/>
          <p:cNvSpPr txBox="1">
            <a:spLocks noGrp="1"/>
          </p:cNvSpPr>
          <p:nvPr>
            <p:ph type="title"/>
          </p:nvPr>
        </p:nvSpPr>
        <p:spPr>
          <a:xfrm>
            <a:off x="664725" y="1903750"/>
            <a:ext cx="5074500" cy="14010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Clr>
                <a:schemeClr val="dk1"/>
              </a:buClr>
              <a:buSzPts val="1100"/>
              <a:buFont typeface="Arial"/>
              <a:buNone/>
            </a:pPr>
            <a:r>
              <a:rPr lang="tr-TR" sz="3100">
                <a:solidFill>
                  <a:srgbClr val="0A3534"/>
                </a:solidFill>
                <a:latin typeface="Proxima Nova Semibold"/>
                <a:ea typeface="Proxima Nova Semibold"/>
                <a:cs typeface="Proxima Nova Semibold"/>
                <a:sym typeface="Proxima Nova Semibold"/>
              </a:rPr>
              <a:t>Which project management tool are you familiar with?</a:t>
            </a:r>
            <a:endParaRPr sz="3100">
              <a:solidFill>
                <a:srgbClr val="0A3534"/>
              </a:solidFill>
              <a:latin typeface="Proxima Nova Semibold"/>
              <a:ea typeface="Proxima Nova Semibold"/>
              <a:cs typeface="Proxima Nova Semibold"/>
              <a:sym typeface="Proxima Nova Semibold"/>
            </a:endParaRPr>
          </a:p>
        </p:txBody>
      </p:sp>
      <p:pic>
        <p:nvPicPr>
          <p:cNvPr id="2551" name="Google Shape;2551;p137"/>
          <p:cNvPicPr preferRelativeResize="0"/>
          <p:nvPr/>
        </p:nvPicPr>
        <p:blipFill rotWithShape="1">
          <a:blip r:embed="rId3">
            <a:alphaModFix/>
          </a:blip>
          <a:srcRect/>
          <a:stretch/>
        </p:blipFill>
        <p:spPr>
          <a:xfrm>
            <a:off x="6074350" y="1428150"/>
            <a:ext cx="2208250" cy="857252"/>
          </a:xfrm>
          <a:prstGeom prst="rect">
            <a:avLst/>
          </a:prstGeom>
          <a:noFill/>
          <a:ln>
            <a:noFill/>
          </a:ln>
        </p:spPr>
      </p:pic>
      <p:pic>
        <p:nvPicPr>
          <p:cNvPr id="2552" name="Google Shape;2552;p137"/>
          <p:cNvPicPr preferRelativeResize="0"/>
          <p:nvPr/>
        </p:nvPicPr>
        <p:blipFill rotWithShape="1">
          <a:blip r:embed="rId4">
            <a:alphaModFix/>
          </a:blip>
          <a:srcRect/>
          <a:stretch/>
        </p:blipFill>
        <p:spPr>
          <a:xfrm>
            <a:off x="6074350" y="2495651"/>
            <a:ext cx="2326820" cy="714375"/>
          </a:xfrm>
          <a:prstGeom prst="rect">
            <a:avLst/>
          </a:prstGeom>
          <a:noFill/>
          <a:ln>
            <a:noFill/>
          </a:ln>
        </p:spPr>
      </p:pic>
      <p:pic>
        <p:nvPicPr>
          <p:cNvPr id="2553" name="Google Shape;2553;p137"/>
          <p:cNvPicPr preferRelativeResize="0"/>
          <p:nvPr/>
        </p:nvPicPr>
        <p:blipFill rotWithShape="1">
          <a:blip r:embed="rId5">
            <a:alphaModFix/>
          </a:blip>
          <a:srcRect/>
          <a:stretch/>
        </p:blipFill>
        <p:spPr>
          <a:xfrm>
            <a:off x="6163585" y="3210025"/>
            <a:ext cx="2029812" cy="1520400"/>
          </a:xfrm>
          <a:prstGeom prst="rect">
            <a:avLst/>
          </a:prstGeom>
          <a:noFill/>
          <a:ln>
            <a:noFill/>
          </a:ln>
        </p:spPr>
      </p:pic>
      <p:pic>
        <p:nvPicPr>
          <p:cNvPr id="2554" name="Google Shape;2554;p137"/>
          <p:cNvPicPr preferRelativeResize="0"/>
          <p:nvPr/>
        </p:nvPicPr>
        <p:blipFill rotWithShape="1">
          <a:blip r:embed="rId6">
            <a:alphaModFix/>
          </a:blip>
          <a:srcRect/>
          <a:stretch/>
        </p:blipFill>
        <p:spPr>
          <a:xfrm>
            <a:off x="5739371" y="416770"/>
            <a:ext cx="2878230" cy="1106749"/>
          </a:xfrm>
          <a:prstGeom prst="rect">
            <a:avLst/>
          </a:prstGeom>
          <a:noFill/>
          <a:ln>
            <a:noFill/>
          </a:ln>
        </p:spPr>
      </p:pic>
      <p:pic>
        <p:nvPicPr>
          <p:cNvPr id="2555" name="Google Shape;2555;p137"/>
          <p:cNvPicPr preferRelativeResize="0"/>
          <p:nvPr/>
        </p:nvPicPr>
        <p:blipFill rotWithShape="1">
          <a:blip r:embed="rId7">
            <a:alphaModFix/>
          </a:blip>
          <a:srcRect/>
          <a:stretch/>
        </p:blipFill>
        <p:spPr>
          <a:xfrm>
            <a:off x="2442850" y="847000"/>
            <a:ext cx="1219200" cy="1219200"/>
          </a:xfrm>
          <a:prstGeom prst="rect">
            <a:avLst/>
          </a:prstGeom>
          <a:noFill/>
          <a:ln>
            <a:noFill/>
          </a:ln>
        </p:spPr>
      </p:pic>
      <p:pic>
        <p:nvPicPr>
          <p:cNvPr id="2556" name="Google Shape;2556;p137">
            <a:hlinkClick r:id="rId8"/>
          </p:cNvPr>
          <p:cNvPicPr preferRelativeResize="0"/>
          <p:nvPr/>
        </p:nvPicPr>
        <p:blipFill rotWithShape="1">
          <a:blip r:embed="rId9">
            <a:alphaModFix/>
          </a:blip>
          <a:srcRect/>
          <a:stretch/>
        </p:blipFill>
        <p:spPr>
          <a:xfrm>
            <a:off x="0" y="4429125"/>
            <a:ext cx="9144000" cy="714375"/>
          </a:xfrm>
          <a:prstGeom prst="rect">
            <a:avLst/>
          </a:prstGeom>
          <a:noFill/>
          <a:ln>
            <a:noFill/>
          </a:ln>
        </p:spPr>
      </p:pic>
      <p:sp>
        <p:nvSpPr>
          <p:cNvPr id="2557" name="Google Shape;2557;p137">
            <a:hlinkClick r:id="rId10"/>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2561"/>
        <p:cNvGrpSpPr/>
        <p:nvPr/>
      </p:nvGrpSpPr>
      <p:grpSpPr>
        <a:xfrm>
          <a:off x="0" y="0"/>
          <a:ext cx="0" cy="0"/>
          <a:chOff x="0" y="0"/>
          <a:chExt cx="0" cy="0"/>
        </a:xfrm>
      </p:grpSpPr>
      <p:sp>
        <p:nvSpPr>
          <p:cNvPr id="2562" name="Google Shape;2562;p138"/>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A3534"/>
              </a:solidFill>
              <a:latin typeface="Proxima Nova Semibold"/>
              <a:ea typeface="Proxima Nova Semibold"/>
              <a:cs typeface="Proxima Nova Semibold"/>
              <a:sym typeface="Proxima Nova Semibold"/>
            </a:endParaRPr>
          </a:p>
        </p:txBody>
      </p:sp>
      <p:sp>
        <p:nvSpPr>
          <p:cNvPr id="2563" name="Google Shape;2563;p1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tr-TR" sz="2400">
                <a:solidFill>
                  <a:srgbClr val="0A3534"/>
                </a:solidFill>
                <a:latin typeface="Proxima Nova Semibold"/>
                <a:ea typeface="Proxima Nova Semibold"/>
                <a:cs typeface="Proxima Nova Semibold"/>
                <a:sym typeface="Proxima Nova Semibold"/>
              </a:rPr>
              <a:t>How well did you like this lesson?</a:t>
            </a:r>
            <a:endParaRPr sz="2400">
              <a:solidFill>
                <a:srgbClr val="0A3534"/>
              </a:solidFill>
              <a:latin typeface="Proxima Nova Semibold"/>
              <a:ea typeface="Proxima Nova Semibold"/>
              <a:cs typeface="Proxima Nova Semibold"/>
              <a:sym typeface="Proxima Nova Semibold"/>
            </a:endParaRPr>
          </a:p>
        </p:txBody>
      </p:sp>
      <p:pic>
        <p:nvPicPr>
          <p:cNvPr id="2564" name="Google Shape;2564;p138">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pic>
        <p:nvPicPr>
          <p:cNvPr id="2565" name="Google Shape;2565;p138"/>
          <p:cNvPicPr preferRelativeResize="0"/>
          <p:nvPr/>
        </p:nvPicPr>
        <p:blipFill rotWithShape="1">
          <a:blip r:embed="rId5">
            <a:alphaModFix/>
          </a:blip>
          <a:srcRect l="29" r="39"/>
          <a:stretch/>
        </p:blipFill>
        <p:spPr>
          <a:xfrm>
            <a:off x="520950" y="872093"/>
            <a:ext cx="8102100" cy="3704114"/>
          </a:xfrm>
          <a:prstGeom prst="rect">
            <a:avLst/>
          </a:prstGeom>
          <a:noFill/>
          <a:ln>
            <a:noFill/>
          </a:ln>
        </p:spPr>
      </p:pic>
      <p:pic>
        <p:nvPicPr>
          <p:cNvPr id="2566" name="Google Shape;2566;p138"/>
          <p:cNvPicPr preferRelativeResize="0"/>
          <p:nvPr/>
        </p:nvPicPr>
        <p:blipFill rotWithShape="1">
          <a:blip r:embed="rId6">
            <a:alphaModFix/>
          </a:blip>
          <a:srcRect/>
          <a:stretch/>
        </p:blipFill>
        <p:spPr>
          <a:xfrm>
            <a:off x="786375" y="1524775"/>
            <a:ext cx="2411775" cy="2411750"/>
          </a:xfrm>
          <a:prstGeom prst="rect">
            <a:avLst/>
          </a:prstGeom>
          <a:noFill/>
          <a:ln>
            <a:noFill/>
          </a:ln>
        </p:spPr>
      </p:pic>
      <p:pic>
        <p:nvPicPr>
          <p:cNvPr id="2567" name="Google Shape;2567;p138"/>
          <p:cNvPicPr preferRelativeResize="0"/>
          <p:nvPr/>
        </p:nvPicPr>
        <p:blipFill rotWithShape="1">
          <a:blip r:embed="rId7">
            <a:alphaModFix/>
          </a:blip>
          <a:srcRect/>
          <a:stretch/>
        </p:blipFill>
        <p:spPr>
          <a:xfrm>
            <a:off x="5954200" y="1524763"/>
            <a:ext cx="2411775" cy="2411775"/>
          </a:xfrm>
          <a:prstGeom prst="rect">
            <a:avLst/>
          </a:prstGeom>
          <a:noFill/>
          <a:ln>
            <a:noFill/>
          </a:ln>
        </p:spPr>
      </p:pic>
      <p:sp>
        <p:nvSpPr>
          <p:cNvPr id="2568" name="Google Shape;2568;p138">
            <a:hlinkClick r:id="rId8"/>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572"/>
        <p:cNvGrpSpPr/>
        <p:nvPr/>
      </p:nvGrpSpPr>
      <p:grpSpPr>
        <a:xfrm>
          <a:off x="0" y="0"/>
          <a:ext cx="0" cy="0"/>
          <a:chOff x="0" y="0"/>
          <a:chExt cx="0" cy="0"/>
        </a:xfrm>
      </p:grpSpPr>
      <p:sp>
        <p:nvSpPr>
          <p:cNvPr id="2573" name="Google Shape;2573;p139">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74" name="Google Shape;2574;p139">
            <a:hlinkClick r:id="rId4"/>
          </p:cNvPr>
          <p:cNvPicPr preferRelativeResize="0"/>
          <p:nvPr/>
        </p:nvPicPr>
        <p:blipFill rotWithShape="1">
          <a:blip r:embed="rId5">
            <a:alphaModFix/>
          </a:blip>
          <a:srcRect/>
          <a:stretch/>
        </p:blipFill>
        <p:spPr>
          <a:xfrm>
            <a:off x="595138" y="532663"/>
            <a:ext cx="7953725" cy="40781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578"/>
        <p:cNvGrpSpPr/>
        <p:nvPr/>
      </p:nvGrpSpPr>
      <p:grpSpPr>
        <a:xfrm>
          <a:off x="0" y="0"/>
          <a:ext cx="0" cy="0"/>
          <a:chOff x="0" y="0"/>
          <a:chExt cx="0" cy="0"/>
        </a:xfrm>
      </p:grpSpPr>
      <p:grpSp>
        <p:nvGrpSpPr>
          <p:cNvPr id="2579" name="Google Shape;2579;p140"/>
          <p:cNvGrpSpPr/>
          <p:nvPr/>
        </p:nvGrpSpPr>
        <p:grpSpPr>
          <a:xfrm>
            <a:off x="5410301" y="719490"/>
            <a:ext cx="3356124" cy="3829046"/>
            <a:chOff x="2602525" y="317054"/>
            <a:chExt cx="4174283" cy="4762495"/>
          </a:xfrm>
        </p:grpSpPr>
        <p:sp>
          <p:nvSpPr>
            <p:cNvPr id="2580" name="Google Shape;2580;p140"/>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1" name="Google Shape;2581;p140"/>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2" name="Google Shape;2582;p140"/>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3" name="Google Shape;2583;p140"/>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4" name="Google Shape;2584;p140"/>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5" name="Google Shape;2585;p140"/>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6" name="Google Shape;2586;p140"/>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7" name="Google Shape;2587;p140"/>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8" name="Google Shape;2588;p140"/>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9" name="Google Shape;2589;p140"/>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0" name="Google Shape;2590;p140"/>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1" name="Google Shape;2591;p140"/>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2" name="Google Shape;2592;p140"/>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3" name="Google Shape;2593;p140"/>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4" name="Google Shape;2594;p140"/>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5" name="Google Shape;2595;p140"/>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6" name="Google Shape;2596;p140"/>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7" name="Google Shape;2597;p140"/>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8" name="Google Shape;2598;p140"/>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9" name="Google Shape;2599;p140"/>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0" name="Google Shape;2600;p140"/>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1" name="Google Shape;2601;p140"/>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2" name="Google Shape;2602;p140"/>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3" name="Google Shape;2603;p140"/>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4" name="Google Shape;2604;p140"/>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5" name="Google Shape;2605;p140"/>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6" name="Google Shape;2606;p140"/>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7" name="Google Shape;2607;p140"/>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8" name="Google Shape;2608;p140"/>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9" name="Google Shape;2609;p140"/>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0" name="Google Shape;2610;p140"/>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1" name="Google Shape;2611;p140"/>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2" name="Google Shape;2612;p140"/>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3" name="Google Shape;2613;p140"/>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4" name="Google Shape;2614;p140"/>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5" name="Google Shape;2615;p140"/>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6" name="Google Shape;2616;p140"/>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7" name="Google Shape;2617;p140"/>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8" name="Google Shape;2618;p140"/>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9" name="Google Shape;2619;p140"/>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0" name="Google Shape;2620;p140"/>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1" name="Google Shape;2621;p140"/>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2" name="Google Shape;2622;p140"/>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3" name="Google Shape;2623;p140"/>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4" name="Google Shape;2624;p140"/>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5" name="Google Shape;2625;p140"/>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6" name="Google Shape;2626;p140"/>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7" name="Google Shape;2627;p140"/>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8" name="Google Shape;2628;p140"/>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9" name="Google Shape;2629;p140"/>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0" name="Google Shape;2630;p140"/>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1" name="Google Shape;2631;p140"/>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2" name="Google Shape;2632;p140"/>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3" name="Google Shape;2633;p140"/>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4" name="Google Shape;2634;p140"/>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5" name="Google Shape;2635;p140"/>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6" name="Google Shape;2636;p140"/>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637" name="Google Shape;2637;p140"/>
            <p:cNvGrpSpPr/>
            <p:nvPr/>
          </p:nvGrpSpPr>
          <p:grpSpPr>
            <a:xfrm>
              <a:off x="2941619" y="3895613"/>
              <a:ext cx="483621" cy="510995"/>
              <a:chOff x="4345944" y="4626313"/>
              <a:chExt cx="483621" cy="510995"/>
            </a:xfrm>
          </p:grpSpPr>
          <p:grpSp>
            <p:nvGrpSpPr>
              <p:cNvPr id="2638" name="Google Shape;2638;p140"/>
              <p:cNvGrpSpPr/>
              <p:nvPr/>
            </p:nvGrpSpPr>
            <p:grpSpPr>
              <a:xfrm>
                <a:off x="4345944" y="4852987"/>
                <a:ext cx="474200" cy="284321"/>
                <a:chOff x="4345944" y="4852987"/>
                <a:chExt cx="474200" cy="284321"/>
              </a:xfrm>
            </p:grpSpPr>
            <p:sp>
              <p:nvSpPr>
                <p:cNvPr id="2639" name="Google Shape;2639;p140"/>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0" name="Google Shape;2640;p140"/>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1" name="Google Shape;2641;p140"/>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642" name="Google Shape;2642;p140"/>
                <p:cNvGrpSpPr/>
                <p:nvPr/>
              </p:nvGrpSpPr>
              <p:grpSpPr>
                <a:xfrm>
                  <a:off x="4457040" y="4985575"/>
                  <a:ext cx="133724" cy="77247"/>
                  <a:chOff x="4457040" y="4985575"/>
                  <a:chExt cx="133724" cy="77247"/>
                </a:xfrm>
              </p:grpSpPr>
              <p:sp>
                <p:nvSpPr>
                  <p:cNvPr id="2643" name="Google Shape;2643;p140"/>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4" name="Google Shape;2644;p140"/>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645" name="Google Shape;2645;p140"/>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6" name="Google Shape;2646;p140"/>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7" name="Google Shape;2647;p140"/>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8" name="Google Shape;2648;p140"/>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9" name="Google Shape;2649;p140"/>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0" name="Google Shape;2650;p140"/>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1" name="Google Shape;2651;p140"/>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2" name="Google Shape;2652;p140"/>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3" name="Google Shape;2653;p140"/>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4" name="Google Shape;2654;p140"/>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5" name="Google Shape;2655;p140"/>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6" name="Google Shape;2656;p140"/>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7" name="Google Shape;2657;p140"/>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8" name="Google Shape;2658;p140"/>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9" name="Google Shape;2659;p140"/>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0" name="Google Shape;2660;p140"/>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1" name="Google Shape;2661;p140"/>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2" name="Google Shape;2662;p140"/>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3" name="Google Shape;2663;p140"/>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4" name="Google Shape;2664;p140"/>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5" name="Google Shape;2665;p140"/>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6" name="Google Shape;2666;p140"/>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7" name="Google Shape;2667;p140"/>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8" name="Google Shape;2668;p140"/>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9" name="Google Shape;2669;p140"/>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0" name="Google Shape;2670;p140"/>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1" name="Google Shape;2671;p140"/>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2" name="Google Shape;2672;p140"/>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3" name="Google Shape;2673;p140"/>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4" name="Google Shape;2674;p140"/>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5" name="Google Shape;2675;p140"/>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6" name="Google Shape;2676;p140"/>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7" name="Google Shape;2677;p140"/>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8" name="Google Shape;2678;p140"/>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9" name="Google Shape;2679;p140"/>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0" name="Google Shape;2680;p140"/>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1" name="Google Shape;2681;p140"/>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2" name="Google Shape;2682;p140"/>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3" name="Google Shape;2683;p140"/>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4" name="Google Shape;2684;p140"/>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5" name="Google Shape;2685;p140"/>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6" name="Google Shape;2686;p140"/>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7" name="Google Shape;2687;p140"/>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8" name="Google Shape;2688;p140"/>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9" name="Google Shape;2689;p140"/>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0" name="Google Shape;2690;p140"/>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1" name="Google Shape;2691;p140"/>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2" name="Google Shape;2692;p140"/>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3" name="Google Shape;2693;p140"/>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4" name="Google Shape;2694;p140"/>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5" name="Google Shape;2695;p140"/>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6" name="Google Shape;2696;p140"/>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7" name="Google Shape;2697;p140"/>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8" name="Google Shape;2698;p140"/>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9" name="Google Shape;2699;p140"/>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0" name="Google Shape;2700;p140"/>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1" name="Google Shape;2701;p140"/>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2" name="Google Shape;2702;p140"/>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3" name="Google Shape;2703;p140"/>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4" name="Google Shape;2704;p140"/>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5" name="Google Shape;2705;p140"/>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6" name="Google Shape;2706;p140"/>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7" name="Google Shape;2707;p140"/>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8" name="Google Shape;2708;p140"/>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709" name="Google Shape;2709;p140"/>
              <p:cNvGrpSpPr/>
              <p:nvPr/>
            </p:nvGrpSpPr>
            <p:grpSpPr>
              <a:xfrm>
                <a:off x="4543079" y="4626313"/>
                <a:ext cx="286486" cy="386884"/>
                <a:chOff x="4543079" y="4626313"/>
                <a:chExt cx="286486" cy="386884"/>
              </a:xfrm>
            </p:grpSpPr>
            <p:grpSp>
              <p:nvGrpSpPr>
                <p:cNvPr id="2710" name="Google Shape;2710;p140"/>
                <p:cNvGrpSpPr/>
                <p:nvPr/>
              </p:nvGrpSpPr>
              <p:grpSpPr>
                <a:xfrm>
                  <a:off x="4543079" y="4626313"/>
                  <a:ext cx="286486" cy="386884"/>
                  <a:chOff x="4543079" y="4626313"/>
                  <a:chExt cx="286486" cy="386884"/>
                </a:xfrm>
              </p:grpSpPr>
              <p:sp>
                <p:nvSpPr>
                  <p:cNvPr id="2711" name="Google Shape;2711;p140"/>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2" name="Google Shape;2712;p140"/>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3" name="Google Shape;2713;p140"/>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4" name="Google Shape;2714;p140"/>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5" name="Google Shape;2715;p140"/>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716" name="Google Shape;2716;p140"/>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7" name="Google Shape;2717;p140"/>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8" name="Google Shape;2718;p140"/>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2719" name="Google Shape;2719;p140"/>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0" name="Google Shape;2720;p140"/>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1" name="Google Shape;2721;p140"/>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2" name="Google Shape;2722;p140"/>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3" name="Google Shape;2723;p140"/>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4" name="Google Shape;2724;p140"/>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725" name="Google Shape;2725;p140"/>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2726" name="Google Shape;2726;p140"/>
          <p:cNvSpPr txBox="1">
            <a:spLocks noGrp="1"/>
          </p:cNvSpPr>
          <p:nvPr>
            <p:ph type="subTitle" idx="4294967295"/>
          </p:nvPr>
        </p:nvSpPr>
        <p:spPr>
          <a:xfrm>
            <a:off x="685800" y="20210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a:p>
            <a:pPr marL="0" marR="0" lvl="0" indent="0" algn="l" rtl="0">
              <a:lnSpc>
                <a:spcPct val="110000"/>
              </a:lnSpc>
              <a:spcBef>
                <a:spcPts val="600"/>
              </a:spcBef>
              <a:spcAft>
                <a:spcPts val="0"/>
              </a:spcAft>
              <a:buClr>
                <a:schemeClr val="dk1"/>
              </a:buClr>
              <a:buSzPts val="1100"/>
              <a:buFont typeface="Arial"/>
              <a:buNone/>
            </a:pPr>
            <a:endParaRPr sz="2000" b="0" i="0" u="none" strike="noStrike" cap="none">
              <a:solidFill>
                <a:schemeClr val="dk1"/>
              </a:solidFill>
              <a:latin typeface="Barlow Light"/>
              <a:ea typeface="Barlow Light"/>
              <a:cs typeface="Barlow Light"/>
              <a:sym typeface="Barlow Light"/>
            </a:endParaRPr>
          </a:p>
        </p:txBody>
      </p:sp>
      <p:pic>
        <p:nvPicPr>
          <p:cNvPr id="2727" name="Google Shape;2727;p140"/>
          <p:cNvPicPr preferRelativeResize="0"/>
          <p:nvPr/>
        </p:nvPicPr>
        <p:blipFill rotWithShape="1">
          <a:blip r:embed="rId3">
            <a:alphaModFix/>
          </a:blip>
          <a:srcRect/>
          <a:stretch/>
        </p:blipFill>
        <p:spPr>
          <a:xfrm>
            <a:off x="4512147" y="623245"/>
            <a:ext cx="2361997" cy="2583434"/>
          </a:xfrm>
          <a:prstGeom prst="rect">
            <a:avLst/>
          </a:prstGeom>
          <a:noFill/>
          <a:ln>
            <a:noFill/>
          </a:ln>
        </p:spPr>
      </p:pic>
      <p:sp>
        <p:nvSpPr>
          <p:cNvPr id="2728" name="Google Shape;2728;p14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115</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6"/>
          <p:cNvSpPr txBox="1">
            <a:spLocks noGrp="1"/>
          </p:cNvSpPr>
          <p:nvPr>
            <p:ph type="ctrTitle"/>
          </p:nvPr>
        </p:nvSpPr>
        <p:spPr>
          <a:xfrm>
            <a:off x="1003700" y="1986000"/>
            <a:ext cx="4676700" cy="9807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sz="6000">
                <a:solidFill>
                  <a:srgbClr val="741B47"/>
                </a:solidFill>
                <a:latin typeface="Raleway Medium"/>
                <a:ea typeface="Raleway Medium"/>
                <a:cs typeface="Raleway Medium"/>
                <a:sym typeface="Raleway Medium"/>
              </a:rPr>
              <a:t>SCRUM</a:t>
            </a:r>
            <a:endParaRPr sz="6000">
              <a:solidFill>
                <a:srgbClr val="741B47"/>
              </a:solidFill>
              <a:latin typeface="Raleway Medium"/>
              <a:ea typeface="Raleway Medium"/>
              <a:cs typeface="Raleway Medium"/>
              <a:sym typeface="Raleway Medium"/>
            </a:endParaRPr>
          </a:p>
        </p:txBody>
      </p:sp>
      <p:sp>
        <p:nvSpPr>
          <p:cNvPr id="316" name="Google Shape;316;p3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chemeClr val="lt1"/>
              </a:solidFill>
              <a:latin typeface="Barlow"/>
              <a:ea typeface="Barlow"/>
              <a:cs typeface="Barlow"/>
              <a:sym typeface="Barlow"/>
            </a:endParaRPr>
          </a:p>
        </p:txBody>
      </p:sp>
      <p:grpSp>
        <p:nvGrpSpPr>
          <p:cNvPr id="317" name="Google Shape;317;p36"/>
          <p:cNvGrpSpPr/>
          <p:nvPr/>
        </p:nvGrpSpPr>
        <p:grpSpPr>
          <a:xfrm>
            <a:off x="5435079" y="912423"/>
            <a:ext cx="3239723" cy="3318665"/>
            <a:chOff x="2270525" y="117216"/>
            <a:chExt cx="4650765" cy="4762722"/>
          </a:xfrm>
        </p:grpSpPr>
        <p:sp>
          <p:nvSpPr>
            <p:cNvPr id="318" name="Google Shape;318;p36"/>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p36"/>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36"/>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36"/>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p36"/>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p36"/>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p36"/>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36"/>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36"/>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36"/>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 name="Google Shape;328;p36"/>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 name="Google Shape;329;p36"/>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36"/>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36"/>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36"/>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36"/>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 name="Google Shape;334;p36"/>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36"/>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 name="Google Shape;336;p36"/>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 name="Google Shape;337;p36"/>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36"/>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39" name="Google Shape;339;p36"/>
            <p:cNvGrpSpPr/>
            <p:nvPr/>
          </p:nvGrpSpPr>
          <p:grpSpPr>
            <a:xfrm>
              <a:off x="4031993" y="117216"/>
              <a:ext cx="2889297" cy="3901793"/>
              <a:chOff x="5533368" y="1047716"/>
              <a:chExt cx="2889297" cy="3901793"/>
            </a:xfrm>
          </p:grpSpPr>
          <p:sp>
            <p:nvSpPr>
              <p:cNvPr id="340" name="Google Shape;340;p36"/>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p36"/>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36"/>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36"/>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36"/>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36"/>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36"/>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p36"/>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p36"/>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p36"/>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p36"/>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p36"/>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p36"/>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p36"/>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36"/>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p36"/>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36"/>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36"/>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36"/>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36"/>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36"/>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36"/>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36"/>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 name="Google Shape;363;p36"/>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 name="Google Shape;364;p36"/>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36"/>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36"/>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36"/>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36"/>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 name="Google Shape;369;p36"/>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36"/>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1" name="Google Shape;371;p36"/>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36"/>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3" name="Google Shape;373;p36"/>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 name="Google Shape;374;p36"/>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 name="Google Shape;375;p36"/>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6" name="Google Shape;376;p36"/>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 name="Google Shape;377;p36"/>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 name="Google Shape;378;p36"/>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 name="Google Shape;379;p36"/>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80" name="Google Shape;380;p36"/>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 name="Google Shape;381;p36"/>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 name="Google Shape;382;p36"/>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3" name="Google Shape;383;p36"/>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 name="Google Shape;384;p36"/>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 name="Google Shape;385;p36"/>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 name="Google Shape;386;p36"/>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 name="Google Shape;387;p36"/>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8" name="Google Shape;388;p36"/>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9" name="Google Shape;389;p36"/>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0" name="Google Shape;390;p36"/>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1" name="Google Shape;391;p36"/>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2" name="Google Shape;392;p36"/>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 name="Google Shape;393;p36"/>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4" name="Google Shape;394;p36"/>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5" name="Google Shape;395;p36"/>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 name="Google Shape;396;p36"/>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 name="Google Shape;397;p36"/>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 name="Google Shape;398;p36"/>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9" name="Google Shape;399;p36"/>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 name="Google Shape;400;p36"/>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1" name="Google Shape;401;p36"/>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2" name="Google Shape;402;p36"/>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3" name="Google Shape;403;p36"/>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4" name="Google Shape;404;p36"/>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5" name="Google Shape;405;p36"/>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6" name="Google Shape;406;p36"/>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7" name="Google Shape;407;p36"/>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 name="Google Shape;408;p36"/>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09" name="Google Shape;409;p36"/>
            <p:cNvGrpSpPr/>
            <p:nvPr/>
          </p:nvGrpSpPr>
          <p:grpSpPr>
            <a:xfrm flipH="1">
              <a:off x="2865276" y="3434799"/>
              <a:ext cx="598186" cy="1340314"/>
              <a:chOff x="4210728" y="4525714"/>
              <a:chExt cx="546438" cy="1224366"/>
            </a:xfrm>
          </p:grpSpPr>
          <p:sp>
            <p:nvSpPr>
              <p:cNvPr id="410" name="Google Shape;410;p36"/>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1" name="Google Shape;411;p36"/>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2" name="Google Shape;412;p36"/>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3" name="Google Shape;413;p36"/>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4" name="Google Shape;414;p36"/>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5" name="Google Shape;415;p36"/>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6" name="Google Shape;416;p36"/>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7" name="Google Shape;417;p36"/>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8" name="Google Shape;418;p36"/>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9" name="Google Shape;419;p36"/>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0" name="Google Shape;420;p36"/>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1" name="Google Shape;421;p36"/>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2" name="Google Shape;422;p36"/>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13</a:t>
            </a:fld>
            <a:endParaRPr sz="1200" b="1" i="0" u="none" strike="noStrike" cap="none">
              <a:solidFill>
                <a:srgbClr val="FFFFFF"/>
              </a:solidFill>
              <a:latin typeface="Barlow Light"/>
              <a:ea typeface="Barlow Light"/>
              <a:cs typeface="Barlow Light"/>
              <a:sym typeface="Barlow Light"/>
            </a:endParaRPr>
          </a:p>
        </p:txBody>
      </p:sp>
      <p:sp>
        <p:nvSpPr>
          <p:cNvPr id="428" name="Google Shape;428;p37"/>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7BB9"/>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What is Scrum?</a:t>
            </a:r>
            <a:endParaRPr sz="4000" b="0" i="0" u="none" strike="noStrike" cap="none">
              <a:solidFill>
                <a:srgbClr val="741B47"/>
              </a:solidFill>
              <a:latin typeface="Raleway Medium"/>
              <a:ea typeface="Raleway Medium"/>
              <a:cs typeface="Raleway Medium"/>
              <a:sym typeface="Raleway Medium"/>
            </a:endParaRPr>
          </a:p>
        </p:txBody>
      </p:sp>
      <p:sp>
        <p:nvSpPr>
          <p:cNvPr id="429" name="Google Shape;429;p37"/>
          <p:cNvSpPr/>
          <p:nvPr/>
        </p:nvSpPr>
        <p:spPr>
          <a:xfrm>
            <a:off x="366450" y="800200"/>
            <a:ext cx="8411100" cy="1231200"/>
          </a:xfrm>
          <a:prstGeom prst="roundRect">
            <a:avLst>
              <a:gd name="adj" fmla="val 16667"/>
            </a:avLst>
          </a:prstGeom>
          <a:solidFill>
            <a:srgbClr val="EAD1DC">
              <a:alpha val="88627"/>
            </a:srgbClr>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360000" marR="360000" lvl="0" indent="0" algn="ctr" rtl="0">
              <a:lnSpc>
                <a:spcPct val="110000"/>
              </a:lnSpc>
              <a:spcBef>
                <a:spcPts val="600"/>
              </a:spcBef>
              <a:spcAft>
                <a:spcPts val="0"/>
              </a:spcAft>
              <a:buClr>
                <a:srgbClr val="000000"/>
              </a:buClr>
              <a:buSzPts val="2000"/>
              <a:buFont typeface="Arial"/>
              <a:buNone/>
            </a:pPr>
            <a:r>
              <a:rPr lang="tr-TR" sz="2000" b="0" i="0" u="none" strike="noStrike" cap="none">
                <a:solidFill>
                  <a:srgbClr val="002060"/>
                </a:solidFill>
                <a:latin typeface="Montserrat Medium"/>
                <a:ea typeface="Montserrat Medium"/>
                <a:cs typeface="Montserrat Medium"/>
                <a:sym typeface="Montserrat Medium"/>
              </a:rPr>
              <a:t>A framework within which people can address complex adaptive problems, while productively and creatively delivering products of the highest possible value.</a:t>
            </a:r>
            <a:endParaRPr sz="2000" b="0" i="0" u="none" strike="noStrike" cap="none">
              <a:solidFill>
                <a:srgbClr val="002060"/>
              </a:solidFill>
              <a:latin typeface="Montserrat Medium"/>
              <a:ea typeface="Montserrat Medium"/>
              <a:cs typeface="Montserrat Medium"/>
              <a:sym typeface="Montserrat Medium"/>
            </a:endParaRPr>
          </a:p>
        </p:txBody>
      </p:sp>
      <p:sp>
        <p:nvSpPr>
          <p:cNvPr id="430" name="Google Shape;430;p37"/>
          <p:cNvSpPr/>
          <p:nvPr/>
        </p:nvSpPr>
        <p:spPr>
          <a:xfrm>
            <a:off x="431800" y="4213750"/>
            <a:ext cx="2659800" cy="423000"/>
          </a:xfrm>
          <a:prstGeom prst="roundRect">
            <a:avLst>
              <a:gd name="adj" fmla="val 16667"/>
            </a:avLst>
          </a:prstGeom>
          <a:solidFill>
            <a:srgbClr val="B6D7A8"/>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Clr>
                <a:srgbClr val="000000"/>
              </a:buClr>
              <a:buSzPts val="1700"/>
              <a:buFont typeface="Arial"/>
              <a:buNone/>
            </a:pPr>
            <a:r>
              <a:rPr lang="tr-TR" sz="1700" b="0" i="0" u="none" strike="noStrike" cap="none">
                <a:solidFill>
                  <a:srgbClr val="741B47"/>
                </a:solidFill>
                <a:latin typeface="Montserrat SemiBold"/>
                <a:ea typeface="Montserrat SemiBold"/>
                <a:cs typeface="Montserrat SemiBold"/>
                <a:sym typeface="Montserrat SemiBold"/>
              </a:rPr>
              <a:t>Lightweight</a:t>
            </a:r>
            <a:endParaRPr sz="1700" b="0" i="0" u="none" strike="noStrike" cap="none">
              <a:solidFill>
                <a:srgbClr val="741B47"/>
              </a:solidFill>
              <a:latin typeface="Montserrat SemiBold"/>
              <a:ea typeface="Montserrat SemiBold"/>
              <a:cs typeface="Montserrat SemiBold"/>
              <a:sym typeface="Montserrat SemiBold"/>
            </a:endParaRPr>
          </a:p>
        </p:txBody>
      </p:sp>
      <p:sp>
        <p:nvSpPr>
          <p:cNvPr id="431" name="Google Shape;431;p37"/>
          <p:cNvSpPr/>
          <p:nvPr/>
        </p:nvSpPr>
        <p:spPr>
          <a:xfrm>
            <a:off x="3242068" y="4213750"/>
            <a:ext cx="2659800" cy="423000"/>
          </a:xfrm>
          <a:prstGeom prst="roundRect">
            <a:avLst>
              <a:gd name="adj" fmla="val 16667"/>
            </a:avLst>
          </a:prstGeom>
          <a:solidFill>
            <a:srgbClr val="A2C4C9"/>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Clr>
                <a:srgbClr val="000000"/>
              </a:buClr>
              <a:buSzPts val="1700"/>
              <a:buFont typeface="Arial"/>
              <a:buNone/>
            </a:pPr>
            <a:r>
              <a:rPr lang="tr-TR" sz="1700" b="0" i="0" u="none" strike="noStrike" cap="none">
                <a:solidFill>
                  <a:srgbClr val="741B47"/>
                </a:solidFill>
                <a:latin typeface="Montserrat SemiBold"/>
                <a:ea typeface="Montserrat SemiBold"/>
                <a:cs typeface="Montserrat SemiBold"/>
                <a:sym typeface="Montserrat SemiBold"/>
              </a:rPr>
              <a:t>Simple to understand</a:t>
            </a:r>
            <a:endParaRPr sz="1700" b="0" i="0" u="none" strike="noStrike" cap="none">
              <a:solidFill>
                <a:srgbClr val="741B47"/>
              </a:solidFill>
              <a:latin typeface="Montserrat SemiBold"/>
              <a:ea typeface="Montserrat SemiBold"/>
              <a:cs typeface="Montserrat SemiBold"/>
              <a:sym typeface="Montserrat SemiBold"/>
            </a:endParaRPr>
          </a:p>
        </p:txBody>
      </p:sp>
      <p:sp>
        <p:nvSpPr>
          <p:cNvPr id="432" name="Google Shape;432;p37"/>
          <p:cNvSpPr/>
          <p:nvPr/>
        </p:nvSpPr>
        <p:spPr>
          <a:xfrm>
            <a:off x="6052355" y="4213750"/>
            <a:ext cx="2659800" cy="423000"/>
          </a:xfrm>
          <a:prstGeom prst="roundRect">
            <a:avLst>
              <a:gd name="adj" fmla="val 16667"/>
            </a:avLst>
          </a:prstGeom>
          <a:solidFill>
            <a:srgbClr val="D9D2E9"/>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Clr>
                <a:srgbClr val="000000"/>
              </a:buClr>
              <a:buSzPts val="1700"/>
              <a:buFont typeface="Arial"/>
              <a:buNone/>
            </a:pPr>
            <a:r>
              <a:rPr lang="tr-TR" sz="1700" b="0" i="0" u="none" strike="noStrike" cap="none">
                <a:solidFill>
                  <a:srgbClr val="741B47"/>
                </a:solidFill>
                <a:latin typeface="Montserrat SemiBold"/>
                <a:ea typeface="Montserrat SemiBold"/>
                <a:cs typeface="Montserrat SemiBold"/>
                <a:sym typeface="Montserrat SemiBold"/>
              </a:rPr>
              <a:t>Difficult to master</a:t>
            </a:r>
            <a:endParaRPr sz="1700" b="0" i="0" u="none" strike="noStrike" cap="none">
              <a:solidFill>
                <a:srgbClr val="741B47"/>
              </a:solidFill>
              <a:latin typeface="Montserrat SemiBold"/>
              <a:ea typeface="Montserrat SemiBold"/>
              <a:cs typeface="Montserrat SemiBold"/>
              <a:sym typeface="Montserrat SemiBold"/>
            </a:endParaRPr>
          </a:p>
        </p:txBody>
      </p:sp>
      <p:pic>
        <p:nvPicPr>
          <p:cNvPr id="433" name="Google Shape;433;p37"/>
          <p:cNvPicPr preferRelativeResize="0"/>
          <p:nvPr/>
        </p:nvPicPr>
        <p:blipFill rotWithShape="1">
          <a:blip r:embed="rId3">
            <a:alphaModFix/>
          </a:blip>
          <a:srcRect/>
          <a:stretch/>
        </p:blipFill>
        <p:spPr>
          <a:xfrm>
            <a:off x="930813" y="2379675"/>
            <a:ext cx="1661775" cy="1661775"/>
          </a:xfrm>
          <a:prstGeom prst="rect">
            <a:avLst/>
          </a:prstGeom>
          <a:noFill/>
          <a:ln>
            <a:noFill/>
          </a:ln>
        </p:spPr>
      </p:pic>
      <p:pic>
        <p:nvPicPr>
          <p:cNvPr id="434" name="Google Shape;434;p37"/>
          <p:cNvPicPr preferRelativeResize="0"/>
          <p:nvPr/>
        </p:nvPicPr>
        <p:blipFill rotWithShape="1">
          <a:blip r:embed="rId4">
            <a:alphaModFix/>
          </a:blip>
          <a:srcRect/>
          <a:stretch/>
        </p:blipFill>
        <p:spPr>
          <a:xfrm>
            <a:off x="6604125" y="2379675"/>
            <a:ext cx="1661775" cy="1661775"/>
          </a:xfrm>
          <a:prstGeom prst="rect">
            <a:avLst/>
          </a:prstGeom>
          <a:noFill/>
          <a:ln>
            <a:noFill/>
          </a:ln>
        </p:spPr>
      </p:pic>
      <p:pic>
        <p:nvPicPr>
          <p:cNvPr id="435" name="Google Shape;435;p37"/>
          <p:cNvPicPr preferRelativeResize="0"/>
          <p:nvPr/>
        </p:nvPicPr>
        <p:blipFill rotWithShape="1">
          <a:blip r:embed="rId5">
            <a:alphaModFix/>
          </a:blip>
          <a:srcRect/>
          <a:stretch/>
        </p:blipFill>
        <p:spPr>
          <a:xfrm>
            <a:off x="3741088" y="2379675"/>
            <a:ext cx="1661775" cy="1661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14</a:t>
            </a:fld>
            <a:endParaRPr sz="1200" b="1" i="0" u="none" strike="noStrike" cap="none">
              <a:solidFill>
                <a:srgbClr val="FFFFFF"/>
              </a:solidFill>
              <a:latin typeface="Barlow Light"/>
              <a:ea typeface="Barlow Light"/>
              <a:cs typeface="Barlow Light"/>
              <a:sym typeface="Barlow Light"/>
            </a:endParaRPr>
          </a:p>
        </p:txBody>
      </p:sp>
      <p:sp>
        <p:nvSpPr>
          <p:cNvPr id="441" name="Google Shape;441;p38"/>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7BB9"/>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What is Scrum?</a:t>
            </a:r>
            <a:endParaRPr sz="4000" b="0" i="0" u="none" strike="noStrike" cap="none">
              <a:solidFill>
                <a:srgbClr val="741B47"/>
              </a:solidFill>
              <a:latin typeface="Raleway Medium"/>
              <a:ea typeface="Raleway Medium"/>
              <a:cs typeface="Raleway Medium"/>
              <a:sym typeface="Raleway Medium"/>
            </a:endParaRPr>
          </a:p>
        </p:txBody>
      </p:sp>
      <p:sp>
        <p:nvSpPr>
          <p:cNvPr id="442" name="Google Shape;442;p38"/>
          <p:cNvSpPr/>
          <p:nvPr/>
        </p:nvSpPr>
        <p:spPr>
          <a:xfrm>
            <a:off x="366450" y="800200"/>
            <a:ext cx="8411100" cy="813900"/>
          </a:xfrm>
          <a:prstGeom prst="roundRect">
            <a:avLst>
              <a:gd name="adj" fmla="val 16667"/>
            </a:avLst>
          </a:prstGeom>
          <a:solidFill>
            <a:srgbClr val="EAD1DC">
              <a:alpha val="88627"/>
            </a:srgbClr>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360000" marR="360000" lvl="0" indent="0" algn="ctr" rtl="0">
              <a:lnSpc>
                <a:spcPct val="110000"/>
              </a:lnSpc>
              <a:spcBef>
                <a:spcPts val="600"/>
              </a:spcBef>
              <a:spcAft>
                <a:spcPts val="0"/>
              </a:spcAft>
              <a:buClr>
                <a:srgbClr val="000000"/>
              </a:buClr>
              <a:buSzPts val="2000"/>
              <a:buFont typeface="Arial"/>
              <a:buNone/>
            </a:pPr>
            <a:r>
              <a:rPr lang="tr-TR" sz="2000" b="0" i="0" u="none" strike="noStrike" cap="none">
                <a:solidFill>
                  <a:srgbClr val="002060"/>
                </a:solidFill>
                <a:latin typeface="Montserrat Medium"/>
                <a:ea typeface="Montserrat Medium"/>
                <a:cs typeface="Montserrat Medium"/>
                <a:sym typeface="Montserrat Medium"/>
              </a:rPr>
              <a:t>Scrum emphasizes delivering business value frequently through short iterations known as sprints.</a:t>
            </a:r>
            <a:endParaRPr sz="2000" b="0" i="0" u="none" strike="noStrike" cap="none">
              <a:solidFill>
                <a:srgbClr val="002060"/>
              </a:solidFill>
              <a:latin typeface="Montserrat Medium"/>
              <a:ea typeface="Montserrat Medium"/>
              <a:cs typeface="Montserrat Medium"/>
              <a:sym typeface="Montserrat Medium"/>
            </a:endParaRPr>
          </a:p>
        </p:txBody>
      </p:sp>
      <p:pic>
        <p:nvPicPr>
          <p:cNvPr id="443" name="Google Shape;443;p38"/>
          <p:cNvPicPr preferRelativeResize="0"/>
          <p:nvPr/>
        </p:nvPicPr>
        <p:blipFill rotWithShape="1">
          <a:blip r:embed="rId3">
            <a:alphaModFix/>
          </a:blip>
          <a:srcRect/>
          <a:stretch/>
        </p:blipFill>
        <p:spPr>
          <a:xfrm>
            <a:off x="3506575" y="1766500"/>
            <a:ext cx="1905000" cy="1905000"/>
          </a:xfrm>
          <a:prstGeom prst="rect">
            <a:avLst/>
          </a:prstGeom>
          <a:noFill/>
          <a:ln>
            <a:noFill/>
          </a:ln>
        </p:spPr>
      </p:pic>
      <p:sp>
        <p:nvSpPr>
          <p:cNvPr id="444" name="Google Shape;444;p38"/>
          <p:cNvSpPr txBox="1"/>
          <p:nvPr/>
        </p:nvSpPr>
        <p:spPr>
          <a:xfrm>
            <a:off x="977700" y="3950025"/>
            <a:ext cx="7188600" cy="577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tr-TR" sz="2000" b="0" i="0" u="none" strike="noStrike" cap="none">
                <a:solidFill>
                  <a:srgbClr val="002060"/>
                </a:solidFill>
                <a:latin typeface="Montserrat Medium"/>
                <a:ea typeface="Montserrat Medium"/>
                <a:cs typeface="Montserrat Medium"/>
                <a:sym typeface="Montserrat Medium"/>
              </a:rPr>
              <a:t>This gives visibility to the work that’s being done and creates opportunities for feedback.</a:t>
            </a:r>
            <a:endParaRPr sz="2000" b="0" i="0" u="none" strike="noStrike" cap="none">
              <a:solidFill>
                <a:srgbClr val="002060"/>
              </a:solidFill>
              <a:latin typeface="Montserrat Medium"/>
              <a:ea typeface="Montserrat Medium"/>
              <a:cs typeface="Montserrat Medium"/>
              <a:sym typeface="Montserrat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15</a:t>
            </a:fld>
            <a:endParaRPr sz="1200" b="1" i="0" u="none" strike="noStrike" cap="none">
              <a:solidFill>
                <a:srgbClr val="FFFFFF"/>
              </a:solidFill>
              <a:latin typeface="Barlow Light"/>
              <a:ea typeface="Barlow Light"/>
              <a:cs typeface="Barlow Light"/>
              <a:sym typeface="Barlow Light"/>
            </a:endParaRPr>
          </a:p>
        </p:txBody>
      </p:sp>
      <p:sp>
        <p:nvSpPr>
          <p:cNvPr id="450" name="Google Shape;450;p39"/>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7BB9"/>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Scrum Framework</a:t>
            </a:r>
            <a:endParaRPr sz="4000" b="0" i="0" u="none" strike="noStrike" cap="none">
              <a:solidFill>
                <a:srgbClr val="741B47"/>
              </a:solidFill>
              <a:latin typeface="Raleway Medium"/>
              <a:ea typeface="Raleway Medium"/>
              <a:cs typeface="Raleway Medium"/>
              <a:sym typeface="Raleway Medium"/>
            </a:endParaRPr>
          </a:p>
        </p:txBody>
      </p:sp>
      <p:pic>
        <p:nvPicPr>
          <p:cNvPr id="451" name="Google Shape;451;p39"/>
          <p:cNvPicPr preferRelativeResize="0"/>
          <p:nvPr/>
        </p:nvPicPr>
        <p:blipFill rotWithShape="1">
          <a:blip r:embed="rId3">
            <a:alphaModFix/>
          </a:blip>
          <a:srcRect/>
          <a:stretch/>
        </p:blipFill>
        <p:spPr>
          <a:xfrm>
            <a:off x="703110" y="743487"/>
            <a:ext cx="7737775" cy="40962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462"/>
        <p:cNvGrpSpPr/>
        <p:nvPr/>
      </p:nvGrpSpPr>
      <p:grpSpPr>
        <a:xfrm>
          <a:off x="0" y="0"/>
          <a:ext cx="0" cy="0"/>
          <a:chOff x="0" y="0"/>
          <a:chExt cx="0" cy="0"/>
        </a:xfrm>
      </p:grpSpPr>
      <p:sp>
        <p:nvSpPr>
          <p:cNvPr id="463" name="Google Shape;463;p41"/>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41"/>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True</a:t>
            </a:r>
            <a:endParaRPr sz="6000" b="0" i="0" u="none" strike="noStrike" cap="none">
              <a:solidFill>
                <a:srgbClr val="FFFFFF"/>
              </a:solidFill>
              <a:latin typeface="Proxima Nova Semibold"/>
              <a:ea typeface="Proxima Nova Semibold"/>
              <a:cs typeface="Proxima Nova Semibold"/>
              <a:sym typeface="Proxima Nova Semibold"/>
            </a:endParaRPr>
          </a:p>
        </p:txBody>
      </p:sp>
      <p:sp>
        <p:nvSpPr>
          <p:cNvPr id="465" name="Google Shape;465;p41"/>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False</a:t>
            </a:r>
            <a:endParaRPr sz="6000" b="0" i="0" u="none" strike="noStrike" cap="none">
              <a:solidFill>
                <a:srgbClr val="FFFFFF"/>
              </a:solidFill>
              <a:latin typeface="Proxima Nova Semibold"/>
              <a:ea typeface="Proxima Nova Semibold"/>
              <a:cs typeface="Proxima Nova Semibold"/>
              <a:sym typeface="Proxima Nova Semibold"/>
            </a:endParaRPr>
          </a:p>
        </p:txBody>
      </p:sp>
      <p:sp>
        <p:nvSpPr>
          <p:cNvPr id="466" name="Google Shape;466;p41"/>
          <p:cNvSpPr/>
          <p:nvPr/>
        </p:nvSpPr>
        <p:spPr>
          <a:xfrm>
            <a:off x="593100" y="3289875"/>
            <a:ext cx="7957800" cy="10809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41"/>
          <p:cNvSpPr txBox="1">
            <a:spLocks noGrp="1"/>
          </p:cNvSpPr>
          <p:nvPr>
            <p:ph type="title"/>
          </p:nvPr>
        </p:nvSpPr>
        <p:spPr>
          <a:xfrm>
            <a:off x="821550" y="3559950"/>
            <a:ext cx="7422000" cy="6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tr-TR" sz="3200">
                <a:solidFill>
                  <a:srgbClr val="0A3534"/>
                </a:solidFill>
                <a:latin typeface="Proxima Nova Semibold"/>
                <a:ea typeface="Proxima Nova Semibold"/>
                <a:cs typeface="Proxima Nova Semibold"/>
                <a:sym typeface="Proxima Nova Semibold"/>
              </a:rPr>
              <a:t>Scrum projects are divided into:</a:t>
            </a:r>
            <a:endParaRPr sz="3200">
              <a:solidFill>
                <a:srgbClr val="0A3534"/>
              </a:solidFill>
              <a:latin typeface="Proxima Nova Semibold"/>
              <a:ea typeface="Proxima Nova Semibold"/>
              <a:cs typeface="Proxima Nova Semibold"/>
              <a:sym typeface="Proxima Nova Semibold"/>
            </a:endParaRPr>
          </a:p>
        </p:txBody>
      </p:sp>
      <p:pic>
        <p:nvPicPr>
          <p:cNvPr id="468" name="Google Shape;468;p41"/>
          <p:cNvPicPr preferRelativeResize="0"/>
          <p:nvPr/>
        </p:nvPicPr>
        <p:blipFill rotWithShape="1">
          <a:blip r:embed="rId3">
            <a:alphaModFix/>
          </a:blip>
          <a:srcRect/>
          <a:stretch/>
        </p:blipFill>
        <p:spPr>
          <a:xfrm>
            <a:off x="1184600" y="488248"/>
            <a:ext cx="6774799" cy="2659650"/>
          </a:xfrm>
          <a:prstGeom prst="rect">
            <a:avLst/>
          </a:prstGeom>
          <a:noFill/>
          <a:ln>
            <a:noFill/>
          </a:ln>
        </p:spPr>
      </p:pic>
      <p:pic>
        <p:nvPicPr>
          <p:cNvPr id="469" name="Google Shape;469;p41">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470" name="Google Shape;470;p41">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2"/>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42"/>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True</a:t>
            </a:r>
            <a:endParaRPr sz="6000" b="0" i="0" u="none" strike="noStrike" cap="none">
              <a:solidFill>
                <a:srgbClr val="FFFFFF"/>
              </a:solidFill>
              <a:latin typeface="Proxima Nova Semibold"/>
              <a:ea typeface="Proxima Nova Semibold"/>
              <a:cs typeface="Proxima Nova Semibold"/>
              <a:sym typeface="Proxima Nova Semibold"/>
            </a:endParaRPr>
          </a:p>
        </p:txBody>
      </p:sp>
      <p:sp>
        <p:nvSpPr>
          <p:cNvPr id="477" name="Google Shape;477;p42"/>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False</a:t>
            </a:r>
            <a:endParaRPr sz="6000" b="0" i="0" u="none" strike="noStrike" cap="none">
              <a:solidFill>
                <a:srgbClr val="FFFFFF"/>
              </a:solidFill>
              <a:latin typeface="Proxima Nova Semibold"/>
              <a:ea typeface="Proxima Nova Semibold"/>
              <a:cs typeface="Proxima Nova Semibold"/>
              <a:sym typeface="Proxima Nova Semibold"/>
            </a:endParaRPr>
          </a:p>
        </p:txBody>
      </p:sp>
      <p:sp>
        <p:nvSpPr>
          <p:cNvPr id="478" name="Google Shape;478;p42"/>
          <p:cNvSpPr/>
          <p:nvPr/>
        </p:nvSpPr>
        <p:spPr>
          <a:xfrm>
            <a:off x="593100" y="3289875"/>
            <a:ext cx="7957800" cy="10809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42"/>
          <p:cNvSpPr txBox="1">
            <a:spLocks noGrp="1"/>
          </p:cNvSpPr>
          <p:nvPr>
            <p:ph type="title"/>
          </p:nvPr>
        </p:nvSpPr>
        <p:spPr>
          <a:xfrm>
            <a:off x="821550" y="3559950"/>
            <a:ext cx="7422000" cy="6204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Clr>
                <a:schemeClr val="dk1"/>
              </a:buClr>
              <a:buSzPts val="1100"/>
              <a:buFont typeface="Arial"/>
              <a:buNone/>
            </a:pPr>
            <a:r>
              <a:rPr lang="tr-TR" sz="3200">
                <a:solidFill>
                  <a:srgbClr val="0A3534"/>
                </a:solidFill>
                <a:latin typeface="Proxima Nova Semibold"/>
                <a:ea typeface="Proxima Nova Semibold"/>
                <a:cs typeface="Proxima Nova Semibold"/>
                <a:sym typeface="Proxima Nova Semibold"/>
              </a:rPr>
              <a:t>What is Scrum?</a:t>
            </a:r>
            <a:endParaRPr sz="3200">
              <a:solidFill>
                <a:srgbClr val="0A3534"/>
              </a:solidFill>
              <a:latin typeface="Proxima Nova Semibold"/>
              <a:ea typeface="Proxima Nova Semibold"/>
              <a:cs typeface="Proxima Nova Semibold"/>
              <a:sym typeface="Proxima Nova Semibold"/>
            </a:endParaRPr>
          </a:p>
        </p:txBody>
      </p:sp>
      <p:pic>
        <p:nvPicPr>
          <p:cNvPr id="480" name="Google Shape;480;p42"/>
          <p:cNvPicPr preferRelativeResize="0"/>
          <p:nvPr/>
        </p:nvPicPr>
        <p:blipFill rotWithShape="1">
          <a:blip r:embed="rId3">
            <a:alphaModFix/>
          </a:blip>
          <a:srcRect/>
          <a:stretch/>
        </p:blipFill>
        <p:spPr>
          <a:xfrm>
            <a:off x="1184600" y="488248"/>
            <a:ext cx="6774799" cy="2659650"/>
          </a:xfrm>
          <a:prstGeom prst="rect">
            <a:avLst/>
          </a:prstGeom>
          <a:noFill/>
          <a:ln>
            <a:noFill/>
          </a:ln>
        </p:spPr>
      </p:pic>
      <p:pic>
        <p:nvPicPr>
          <p:cNvPr id="481" name="Google Shape;481;p42">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482" name="Google Shape;482;p42">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18</a:t>
            </a:fld>
            <a:endParaRPr sz="1200" b="1" i="0" u="none" strike="noStrike" cap="none">
              <a:solidFill>
                <a:srgbClr val="FFFFFF"/>
              </a:solidFill>
              <a:latin typeface="Barlow Light"/>
              <a:ea typeface="Barlow Light"/>
              <a:cs typeface="Barlow Light"/>
              <a:sym typeface="Barlow Light"/>
            </a:endParaRPr>
          </a:p>
        </p:txBody>
      </p:sp>
      <p:sp>
        <p:nvSpPr>
          <p:cNvPr id="488" name="Google Shape;488;p43"/>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7BB9"/>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Scrum Practices</a:t>
            </a:r>
            <a:endParaRPr sz="4000" b="0" i="0" u="none" strike="noStrike" cap="none">
              <a:solidFill>
                <a:srgbClr val="741B47"/>
              </a:solidFill>
              <a:latin typeface="Raleway Medium"/>
              <a:ea typeface="Raleway Medium"/>
              <a:cs typeface="Raleway Medium"/>
              <a:sym typeface="Raleway Medium"/>
            </a:endParaRPr>
          </a:p>
        </p:txBody>
      </p:sp>
      <p:pic>
        <p:nvPicPr>
          <p:cNvPr id="489" name="Google Shape;489;p43"/>
          <p:cNvPicPr preferRelativeResize="0"/>
          <p:nvPr/>
        </p:nvPicPr>
        <p:blipFill rotWithShape="1">
          <a:blip r:embed="rId3">
            <a:alphaModFix/>
          </a:blip>
          <a:srcRect/>
          <a:stretch/>
        </p:blipFill>
        <p:spPr>
          <a:xfrm>
            <a:off x="190425" y="691625"/>
            <a:ext cx="6577800" cy="4311551"/>
          </a:xfrm>
          <a:prstGeom prst="rect">
            <a:avLst/>
          </a:prstGeom>
          <a:noFill/>
          <a:ln>
            <a:noFill/>
          </a:ln>
        </p:spPr>
      </p:pic>
      <p:pic>
        <p:nvPicPr>
          <p:cNvPr id="490" name="Google Shape;490;p43"/>
          <p:cNvPicPr preferRelativeResize="0"/>
          <p:nvPr/>
        </p:nvPicPr>
        <p:blipFill rotWithShape="1">
          <a:blip r:embed="rId4">
            <a:alphaModFix/>
          </a:blip>
          <a:srcRect/>
          <a:stretch/>
        </p:blipFill>
        <p:spPr>
          <a:xfrm>
            <a:off x="7189100" y="624275"/>
            <a:ext cx="1260000" cy="1260000"/>
          </a:xfrm>
          <a:prstGeom prst="rect">
            <a:avLst/>
          </a:prstGeom>
          <a:noFill/>
          <a:ln>
            <a:noFill/>
          </a:ln>
        </p:spPr>
      </p:pic>
      <p:pic>
        <p:nvPicPr>
          <p:cNvPr id="491" name="Google Shape;491;p43"/>
          <p:cNvPicPr preferRelativeResize="0"/>
          <p:nvPr/>
        </p:nvPicPr>
        <p:blipFill rotWithShape="1">
          <a:blip r:embed="rId5">
            <a:alphaModFix/>
          </a:blip>
          <a:srcRect/>
          <a:stretch/>
        </p:blipFill>
        <p:spPr>
          <a:xfrm>
            <a:off x="7189088" y="2183713"/>
            <a:ext cx="1260000" cy="1260000"/>
          </a:xfrm>
          <a:prstGeom prst="rect">
            <a:avLst/>
          </a:prstGeom>
          <a:noFill/>
          <a:ln>
            <a:noFill/>
          </a:ln>
        </p:spPr>
      </p:pic>
      <p:pic>
        <p:nvPicPr>
          <p:cNvPr id="492" name="Google Shape;492;p43"/>
          <p:cNvPicPr preferRelativeResize="0"/>
          <p:nvPr/>
        </p:nvPicPr>
        <p:blipFill rotWithShape="1">
          <a:blip r:embed="rId6">
            <a:alphaModFix/>
          </a:blip>
          <a:srcRect/>
          <a:stretch/>
        </p:blipFill>
        <p:spPr>
          <a:xfrm>
            <a:off x="7229100" y="3743175"/>
            <a:ext cx="1260000" cy="1260000"/>
          </a:xfrm>
          <a:prstGeom prst="rect">
            <a:avLst/>
          </a:prstGeom>
          <a:noFill/>
          <a:ln>
            <a:noFill/>
          </a:ln>
        </p:spPr>
      </p:pic>
      <p:sp>
        <p:nvSpPr>
          <p:cNvPr id="493" name="Google Shape;493;p43"/>
          <p:cNvSpPr/>
          <p:nvPr/>
        </p:nvSpPr>
        <p:spPr>
          <a:xfrm>
            <a:off x="3975775" y="1884275"/>
            <a:ext cx="2502300" cy="1924800"/>
          </a:xfrm>
          <a:prstGeom prst="rect">
            <a:avLst/>
          </a:prstGeom>
          <a:noFill/>
          <a:ln w="76200" cap="flat" cmpd="sng">
            <a:solidFill>
              <a:srgbClr val="7DD3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43"/>
          <p:cNvSpPr/>
          <p:nvPr/>
        </p:nvSpPr>
        <p:spPr>
          <a:xfrm>
            <a:off x="3975775" y="691625"/>
            <a:ext cx="2502300" cy="1129500"/>
          </a:xfrm>
          <a:prstGeom prst="rect">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43"/>
          <p:cNvSpPr/>
          <p:nvPr/>
        </p:nvSpPr>
        <p:spPr>
          <a:xfrm>
            <a:off x="3975775" y="3872225"/>
            <a:ext cx="2502300" cy="11295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4"/>
          <p:cNvSpPr txBox="1">
            <a:spLocks noGrp="1"/>
          </p:cNvSpPr>
          <p:nvPr>
            <p:ph type="ctrTitle"/>
          </p:nvPr>
        </p:nvSpPr>
        <p:spPr>
          <a:xfrm>
            <a:off x="1003700" y="2194850"/>
            <a:ext cx="4676700" cy="669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Scrum Roles</a:t>
            </a:r>
            <a:endParaRPr>
              <a:solidFill>
                <a:srgbClr val="741B47"/>
              </a:solidFill>
              <a:latin typeface="Raleway Medium"/>
              <a:ea typeface="Raleway Medium"/>
              <a:cs typeface="Raleway Medium"/>
              <a:sym typeface="Raleway Medium"/>
            </a:endParaRPr>
          </a:p>
        </p:txBody>
      </p:sp>
      <p:sp>
        <p:nvSpPr>
          <p:cNvPr id="501" name="Google Shape;501;p44"/>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chemeClr val="lt1"/>
              </a:solidFill>
              <a:latin typeface="Barlow"/>
              <a:ea typeface="Barlow"/>
              <a:cs typeface="Barlow"/>
              <a:sym typeface="Barlow"/>
            </a:endParaRPr>
          </a:p>
        </p:txBody>
      </p:sp>
      <p:grpSp>
        <p:nvGrpSpPr>
          <p:cNvPr id="502" name="Google Shape;502;p44"/>
          <p:cNvGrpSpPr/>
          <p:nvPr/>
        </p:nvGrpSpPr>
        <p:grpSpPr>
          <a:xfrm>
            <a:off x="5435079" y="912423"/>
            <a:ext cx="3239723" cy="3318665"/>
            <a:chOff x="2270525" y="117216"/>
            <a:chExt cx="4650765" cy="4762722"/>
          </a:xfrm>
        </p:grpSpPr>
        <p:sp>
          <p:nvSpPr>
            <p:cNvPr id="503" name="Google Shape;503;p44"/>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4" name="Google Shape;504;p44"/>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5" name="Google Shape;505;p44"/>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6" name="Google Shape;506;p44"/>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7" name="Google Shape;507;p44"/>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8" name="Google Shape;508;p44"/>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9" name="Google Shape;509;p44"/>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0" name="Google Shape;510;p44"/>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1" name="Google Shape;511;p44"/>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2" name="Google Shape;512;p44"/>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3" name="Google Shape;513;p44"/>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 name="Google Shape;514;p44"/>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 name="Google Shape;515;p44"/>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6" name="Google Shape;516;p44"/>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7" name="Google Shape;517;p44"/>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8" name="Google Shape;518;p44"/>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9" name="Google Shape;519;p44"/>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0" name="Google Shape;520;p44"/>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1" name="Google Shape;521;p44"/>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 name="Google Shape;522;p44"/>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3" name="Google Shape;523;p44"/>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24" name="Google Shape;524;p44"/>
            <p:cNvGrpSpPr/>
            <p:nvPr/>
          </p:nvGrpSpPr>
          <p:grpSpPr>
            <a:xfrm>
              <a:off x="4031993" y="117216"/>
              <a:ext cx="2889297" cy="3901793"/>
              <a:chOff x="5533368" y="1047716"/>
              <a:chExt cx="2889297" cy="3901793"/>
            </a:xfrm>
          </p:grpSpPr>
          <p:sp>
            <p:nvSpPr>
              <p:cNvPr id="525" name="Google Shape;525;p44"/>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 name="Google Shape;526;p44"/>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7" name="Google Shape;527;p44"/>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8" name="Google Shape;528;p44"/>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9" name="Google Shape;529;p44"/>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0" name="Google Shape;530;p44"/>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1" name="Google Shape;531;p44"/>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2" name="Google Shape;532;p44"/>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3" name="Google Shape;533;p44"/>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4" name="Google Shape;534;p44"/>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5" name="Google Shape;535;p44"/>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6" name="Google Shape;536;p44"/>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7" name="Google Shape;537;p44"/>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8" name="Google Shape;538;p44"/>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9" name="Google Shape;539;p44"/>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0" name="Google Shape;540;p44"/>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1" name="Google Shape;541;p44"/>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2" name="Google Shape;542;p44"/>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3" name="Google Shape;543;p44"/>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4" name="Google Shape;544;p44"/>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5" name="Google Shape;545;p44"/>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6" name="Google Shape;546;p44"/>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7" name="Google Shape;547;p44"/>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8" name="Google Shape;548;p44"/>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9" name="Google Shape;549;p44"/>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0" name="Google Shape;550;p44"/>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1" name="Google Shape;551;p44"/>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2" name="Google Shape;552;p44"/>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3" name="Google Shape;553;p44"/>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4" name="Google Shape;554;p44"/>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5" name="Google Shape;555;p44"/>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6" name="Google Shape;556;p44"/>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7" name="Google Shape;557;p44"/>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8" name="Google Shape;558;p44"/>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9" name="Google Shape;559;p44"/>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0" name="Google Shape;560;p44"/>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1" name="Google Shape;561;p44"/>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2" name="Google Shape;562;p44"/>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3" name="Google Shape;563;p44"/>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4" name="Google Shape;564;p44"/>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65" name="Google Shape;565;p44"/>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6" name="Google Shape;566;p44"/>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7" name="Google Shape;567;p44"/>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8" name="Google Shape;568;p44"/>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 name="Google Shape;569;p44"/>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0" name="Google Shape;570;p44"/>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1" name="Google Shape;571;p44"/>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 name="Google Shape;572;p44"/>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3" name="Google Shape;573;p44"/>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4" name="Google Shape;574;p44"/>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 name="Google Shape;575;p44"/>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6" name="Google Shape;576;p44"/>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7" name="Google Shape;577;p44"/>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8" name="Google Shape;578;p44"/>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9" name="Google Shape;579;p44"/>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0" name="Google Shape;580;p44"/>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1" name="Google Shape;581;p44"/>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2" name="Google Shape;582;p44"/>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3" name="Google Shape;583;p44"/>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4" name="Google Shape;584;p44"/>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5" name="Google Shape;585;p44"/>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6" name="Google Shape;586;p44"/>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7" name="Google Shape;587;p44"/>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8" name="Google Shape;588;p44"/>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 name="Google Shape;589;p44"/>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 name="Google Shape;590;p44"/>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1" name="Google Shape;591;p44"/>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2" name="Google Shape;592;p44"/>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3" name="Google Shape;593;p44"/>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94" name="Google Shape;594;p44"/>
            <p:cNvGrpSpPr/>
            <p:nvPr/>
          </p:nvGrpSpPr>
          <p:grpSpPr>
            <a:xfrm flipH="1">
              <a:off x="2865276" y="3434799"/>
              <a:ext cx="598186" cy="1340314"/>
              <a:chOff x="4210728" y="4525714"/>
              <a:chExt cx="546438" cy="1224366"/>
            </a:xfrm>
          </p:grpSpPr>
          <p:sp>
            <p:nvSpPr>
              <p:cNvPr id="595" name="Google Shape;595;p44"/>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 name="Google Shape;596;p44"/>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7" name="Google Shape;597;p44"/>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8" name="Google Shape;598;p44"/>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9" name="Google Shape;599;p44"/>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 name="Google Shape;600;p44"/>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 name="Google Shape;601;p44"/>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2" name="Google Shape;602;p44"/>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 name="Google Shape;603;p44"/>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 name="Google Shape;604;p44"/>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 name="Google Shape;605;p44"/>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 name="Google Shape;606;p44"/>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 name="Google Shape;607;p44"/>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26"/>
        <p:cNvGrpSpPr/>
        <p:nvPr/>
      </p:nvGrpSpPr>
      <p:grpSpPr>
        <a:xfrm>
          <a:off x="0" y="0"/>
          <a:ext cx="0" cy="0"/>
          <a:chOff x="0" y="0"/>
          <a:chExt cx="0" cy="0"/>
        </a:xfrm>
      </p:grpSpPr>
      <p:sp>
        <p:nvSpPr>
          <p:cNvPr id="127" name="Google Shape;127;p26"/>
          <p:cNvSpPr txBox="1"/>
          <p:nvPr/>
        </p:nvSpPr>
        <p:spPr>
          <a:xfrm>
            <a:off x="650850" y="670900"/>
            <a:ext cx="7842300" cy="2249100"/>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1100"/>
              </a:spcBef>
              <a:spcAft>
                <a:spcPts val="1100"/>
              </a:spcAft>
              <a:buClr>
                <a:srgbClr val="000000"/>
              </a:buClr>
              <a:buSzPts val="3600"/>
              <a:buFont typeface="Arial"/>
              <a:buNone/>
            </a:pPr>
            <a:r>
              <a:rPr lang="tr-TR" sz="3600" b="0" i="0" u="none" strike="noStrike" cap="none">
                <a:solidFill>
                  <a:srgbClr val="FFFFFF"/>
                </a:solidFill>
                <a:latin typeface="Raleway SemiBold"/>
                <a:ea typeface="Raleway SemiBold"/>
                <a:cs typeface="Raleway SemiBold"/>
                <a:sym typeface="Raleway SemiBold"/>
              </a:rPr>
              <a:t>Did you finish </a:t>
            </a:r>
            <a:br>
              <a:rPr lang="tr-TR" sz="3600" b="0" i="0" u="none" strike="noStrike" cap="none">
                <a:solidFill>
                  <a:srgbClr val="FFFFFF"/>
                </a:solidFill>
                <a:latin typeface="Raleway SemiBold"/>
                <a:ea typeface="Raleway SemiBold"/>
                <a:cs typeface="Raleway SemiBold"/>
                <a:sym typeface="Raleway SemiBold"/>
              </a:rPr>
            </a:br>
            <a:r>
              <a:rPr lang="tr-TR" sz="3600" b="0" i="0" u="none" strike="noStrike" cap="none">
                <a:solidFill>
                  <a:srgbClr val="FFFFFF"/>
                </a:solidFill>
                <a:latin typeface="Raleway SemiBold"/>
                <a:ea typeface="Raleway SemiBold"/>
                <a:cs typeface="Raleway SemiBold"/>
                <a:sym typeface="Raleway SemiBold"/>
              </a:rPr>
              <a:t>the Agile (Scrum &amp; Kanban) </a:t>
            </a:r>
            <a:br>
              <a:rPr lang="tr-TR" sz="3600" b="0" i="0" u="none" strike="noStrike" cap="none">
                <a:solidFill>
                  <a:srgbClr val="FFFFFF"/>
                </a:solidFill>
                <a:latin typeface="Raleway SemiBold"/>
                <a:ea typeface="Raleway SemiBold"/>
                <a:cs typeface="Raleway SemiBold"/>
                <a:sym typeface="Raleway SemiBold"/>
              </a:rPr>
            </a:br>
            <a:r>
              <a:rPr lang="tr-TR" sz="3600" b="0" i="0" u="none" strike="noStrike" cap="none">
                <a:solidFill>
                  <a:srgbClr val="FFFFFF"/>
                </a:solidFill>
                <a:latin typeface="Raleway SemiBold"/>
                <a:ea typeface="Raleway SemiBold"/>
                <a:cs typeface="Raleway SemiBold"/>
                <a:sym typeface="Raleway SemiBold"/>
              </a:rPr>
              <a:t>pre-class activity?</a:t>
            </a:r>
            <a:endParaRPr sz="3600" b="0" i="0" u="none" strike="noStrike" cap="none">
              <a:solidFill>
                <a:srgbClr val="FFFFFF"/>
              </a:solidFill>
              <a:latin typeface="Raleway SemiBold"/>
              <a:ea typeface="Raleway SemiBold"/>
              <a:cs typeface="Raleway SemiBold"/>
              <a:sym typeface="Raleway SemiBold"/>
            </a:endParaRPr>
          </a:p>
        </p:txBody>
      </p:sp>
      <p:pic>
        <p:nvPicPr>
          <p:cNvPr id="128" name="Google Shape;128;p26"/>
          <p:cNvPicPr preferRelativeResize="0"/>
          <p:nvPr/>
        </p:nvPicPr>
        <p:blipFill rotWithShape="1">
          <a:blip r:embed="rId3">
            <a:alphaModFix/>
          </a:blip>
          <a:srcRect/>
          <a:stretch/>
        </p:blipFill>
        <p:spPr>
          <a:xfrm>
            <a:off x="3805750" y="3013500"/>
            <a:ext cx="1532500" cy="1532500"/>
          </a:xfrm>
          <a:prstGeom prst="rect">
            <a:avLst/>
          </a:prstGeom>
          <a:noFill/>
          <a:ln>
            <a:noFill/>
          </a:ln>
        </p:spPr>
      </p:pic>
      <p:pic>
        <p:nvPicPr>
          <p:cNvPr id="129" name="Google Shape;129;p26">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130" name="Google Shape;130;p26">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20</a:t>
            </a:fld>
            <a:endParaRPr/>
          </a:p>
        </p:txBody>
      </p:sp>
      <p:sp>
        <p:nvSpPr>
          <p:cNvPr id="613" name="Google Shape;613;p45"/>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Scrum Practices</a:t>
            </a:r>
            <a:endParaRPr sz="4000" b="0" i="0" u="none" strike="noStrike" cap="none">
              <a:solidFill>
                <a:srgbClr val="741B47"/>
              </a:solidFill>
              <a:latin typeface="Raleway Medium"/>
              <a:ea typeface="Raleway Medium"/>
              <a:cs typeface="Raleway Medium"/>
              <a:sym typeface="Raleway Medium"/>
            </a:endParaRPr>
          </a:p>
        </p:txBody>
      </p:sp>
      <p:pic>
        <p:nvPicPr>
          <p:cNvPr id="614" name="Google Shape;614;p45"/>
          <p:cNvPicPr preferRelativeResize="0"/>
          <p:nvPr/>
        </p:nvPicPr>
        <p:blipFill rotWithShape="1">
          <a:blip r:embed="rId3">
            <a:alphaModFix/>
          </a:blip>
          <a:srcRect/>
          <a:stretch/>
        </p:blipFill>
        <p:spPr>
          <a:xfrm>
            <a:off x="190425" y="691625"/>
            <a:ext cx="6577800" cy="4311551"/>
          </a:xfrm>
          <a:prstGeom prst="rect">
            <a:avLst/>
          </a:prstGeom>
          <a:noFill/>
          <a:ln>
            <a:noFill/>
          </a:ln>
        </p:spPr>
      </p:pic>
      <p:pic>
        <p:nvPicPr>
          <p:cNvPr id="615" name="Google Shape;615;p45"/>
          <p:cNvPicPr preferRelativeResize="0"/>
          <p:nvPr/>
        </p:nvPicPr>
        <p:blipFill rotWithShape="1">
          <a:blip r:embed="rId4">
            <a:alphaModFix/>
          </a:blip>
          <a:srcRect/>
          <a:stretch/>
        </p:blipFill>
        <p:spPr>
          <a:xfrm>
            <a:off x="7189100" y="624275"/>
            <a:ext cx="1260000" cy="1260000"/>
          </a:xfrm>
          <a:prstGeom prst="rect">
            <a:avLst/>
          </a:prstGeom>
          <a:noFill/>
          <a:ln>
            <a:noFill/>
          </a:ln>
        </p:spPr>
      </p:pic>
      <p:pic>
        <p:nvPicPr>
          <p:cNvPr id="616" name="Google Shape;616;p45"/>
          <p:cNvPicPr preferRelativeResize="0"/>
          <p:nvPr/>
        </p:nvPicPr>
        <p:blipFill rotWithShape="1">
          <a:blip r:embed="rId5">
            <a:alphaModFix/>
          </a:blip>
          <a:srcRect/>
          <a:stretch/>
        </p:blipFill>
        <p:spPr>
          <a:xfrm>
            <a:off x="7189088" y="2183713"/>
            <a:ext cx="1260000" cy="1260000"/>
          </a:xfrm>
          <a:prstGeom prst="rect">
            <a:avLst/>
          </a:prstGeom>
          <a:noFill/>
          <a:ln>
            <a:noFill/>
          </a:ln>
        </p:spPr>
      </p:pic>
      <p:pic>
        <p:nvPicPr>
          <p:cNvPr id="617" name="Google Shape;617;p45"/>
          <p:cNvPicPr preferRelativeResize="0"/>
          <p:nvPr/>
        </p:nvPicPr>
        <p:blipFill rotWithShape="1">
          <a:blip r:embed="rId6">
            <a:alphaModFix/>
          </a:blip>
          <a:srcRect/>
          <a:stretch/>
        </p:blipFill>
        <p:spPr>
          <a:xfrm>
            <a:off x="7229100" y="3743175"/>
            <a:ext cx="1260000" cy="1260000"/>
          </a:xfrm>
          <a:prstGeom prst="rect">
            <a:avLst/>
          </a:prstGeom>
          <a:noFill/>
          <a:ln>
            <a:noFill/>
          </a:ln>
        </p:spPr>
      </p:pic>
      <p:sp>
        <p:nvSpPr>
          <p:cNvPr id="618" name="Google Shape;618;p45"/>
          <p:cNvSpPr/>
          <p:nvPr/>
        </p:nvSpPr>
        <p:spPr>
          <a:xfrm>
            <a:off x="3975375" y="659425"/>
            <a:ext cx="2543400" cy="1149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46"/>
          <p:cNvSpPr/>
          <p:nvPr/>
        </p:nvSpPr>
        <p:spPr>
          <a:xfrm>
            <a:off x="471425" y="808150"/>
            <a:ext cx="2660100" cy="3939600"/>
          </a:xfrm>
          <a:prstGeom prst="rect">
            <a:avLst/>
          </a:prstGeom>
          <a:noFill/>
          <a:ln w="28575" cap="flat" cmpd="sng">
            <a:solidFill>
              <a:srgbClr val="9900FF"/>
            </a:solidFill>
            <a:prstDash val="solid"/>
            <a:round/>
            <a:headEnd type="none" w="sm" len="sm"/>
            <a:tailEnd type="none" w="sm" len="sm"/>
          </a:ln>
        </p:spPr>
        <p:txBody>
          <a:bodyPr spcFirstLastPara="1" wrap="square" lIns="91425" tIns="2160000"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0000"/>
                </a:solidFill>
                <a:latin typeface="Arial"/>
                <a:ea typeface="Arial"/>
                <a:cs typeface="Arial"/>
                <a:sym typeface="Arial"/>
              </a:rPr>
              <a:t>Responsible for the project’s success by defining the project vision, requirements, and priorities</a:t>
            </a:r>
            <a:endParaRPr sz="1700" b="0" i="0" u="none" strike="noStrike" cap="none">
              <a:solidFill>
                <a:srgbClr val="000000"/>
              </a:solidFill>
              <a:latin typeface="Arial"/>
              <a:ea typeface="Arial"/>
              <a:cs typeface="Arial"/>
              <a:sym typeface="Arial"/>
            </a:endParaRPr>
          </a:p>
        </p:txBody>
      </p:sp>
      <p:sp>
        <p:nvSpPr>
          <p:cNvPr id="624" name="Google Shape;624;p46"/>
          <p:cNvSpPr/>
          <p:nvPr/>
        </p:nvSpPr>
        <p:spPr>
          <a:xfrm>
            <a:off x="3241950" y="808150"/>
            <a:ext cx="2660100" cy="3939600"/>
          </a:xfrm>
          <a:prstGeom prst="rect">
            <a:avLst/>
          </a:prstGeom>
          <a:noFill/>
          <a:ln w="28575" cap="flat" cmpd="sng">
            <a:solidFill>
              <a:srgbClr val="9900FF"/>
            </a:solidFill>
            <a:prstDash val="solid"/>
            <a:round/>
            <a:headEnd type="none" w="sm" len="sm"/>
            <a:tailEnd type="none" w="sm" len="sm"/>
          </a:ln>
        </p:spPr>
        <p:txBody>
          <a:bodyPr spcFirstLastPara="1" wrap="square" lIns="91425" tIns="2160000"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0000"/>
                </a:solidFill>
                <a:latin typeface="Arial"/>
                <a:ea typeface="Arial"/>
                <a:cs typeface="Arial"/>
                <a:sym typeface="Arial"/>
              </a:rPr>
              <a:t>Accountable to the team to remove impediments that will prevent them from achieving the goals of the Product Owner</a:t>
            </a:r>
            <a:endParaRPr sz="1700" b="0" i="0" u="none" strike="noStrike" cap="none">
              <a:solidFill>
                <a:srgbClr val="000000"/>
              </a:solidFill>
              <a:latin typeface="Arial"/>
              <a:ea typeface="Arial"/>
              <a:cs typeface="Arial"/>
              <a:sym typeface="Arial"/>
            </a:endParaRPr>
          </a:p>
        </p:txBody>
      </p:sp>
      <p:sp>
        <p:nvSpPr>
          <p:cNvPr id="625" name="Google Shape;625;p46"/>
          <p:cNvSpPr/>
          <p:nvPr/>
        </p:nvSpPr>
        <p:spPr>
          <a:xfrm>
            <a:off x="6012475" y="808150"/>
            <a:ext cx="2660100" cy="3939600"/>
          </a:xfrm>
          <a:prstGeom prst="rect">
            <a:avLst/>
          </a:prstGeom>
          <a:noFill/>
          <a:ln w="28575" cap="flat" cmpd="sng">
            <a:solidFill>
              <a:srgbClr val="9900FF"/>
            </a:solidFill>
            <a:prstDash val="solid"/>
            <a:round/>
            <a:headEnd type="none" w="sm" len="sm"/>
            <a:tailEnd type="none" w="sm" len="sm"/>
          </a:ln>
        </p:spPr>
        <p:txBody>
          <a:bodyPr spcFirstLastPara="1" wrap="square" lIns="91425" tIns="2160000"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0000"/>
                </a:solidFill>
                <a:latin typeface="Arial"/>
                <a:ea typeface="Arial"/>
                <a:cs typeface="Arial"/>
                <a:sym typeface="Arial"/>
              </a:rPr>
              <a:t>Team comprises 3-9 people, with a mix of roles, and self-organizes to determine how to best meet the goals of the Product Owner</a:t>
            </a:r>
            <a:endParaRPr sz="1700" b="0" i="0" u="none" strike="noStrike" cap="none">
              <a:solidFill>
                <a:srgbClr val="000000"/>
              </a:solidFill>
              <a:latin typeface="Arial"/>
              <a:ea typeface="Arial"/>
              <a:cs typeface="Arial"/>
              <a:sym typeface="Arial"/>
            </a:endParaRPr>
          </a:p>
        </p:txBody>
      </p:sp>
      <p:sp>
        <p:nvSpPr>
          <p:cNvPr id="626" name="Google Shape;626;p4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21</a:t>
            </a:fld>
            <a:endParaRPr/>
          </a:p>
        </p:txBody>
      </p:sp>
      <p:sp>
        <p:nvSpPr>
          <p:cNvPr id="627" name="Google Shape;627;p46"/>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Scrum Roles</a:t>
            </a:r>
            <a:endParaRPr sz="4000" b="0" i="0" u="none" strike="noStrike" cap="none">
              <a:solidFill>
                <a:srgbClr val="741B47"/>
              </a:solidFill>
              <a:latin typeface="Raleway Medium"/>
              <a:ea typeface="Raleway Medium"/>
              <a:cs typeface="Raleway Medium"/>
              <a:sym typeface="Raleway Medium"/>
            </a:endParaRPr>
          </a:p>
        </p:txBody>
      </p:sp>
      <p:pic>
        <p:nvPicPr>
          <p:cNvPr id="628" name="Google Shape;628;p46"/>
          <p:cNvPicPr preferRelativeResize="0"/>
          <p:nvPr/>
        </p:nvPicPr>
        <p:blipFill rotWithShape="1">
          <a:blip r:embed="rId3">
            <a:alphaModFix/>
          </a:blip>
          <a:srcRect/>
          <a:stretch/>
        </p:blipFill>
        <p:spPr>
          <a:xfrm>
            <a:off x="1144875" y="1559075"/>
            <a:ext cx="1260000" cy="1260000"/>
          </a:xfrm>
          <a:prstGeom prst="rect">
            <a:avLst/>
          </a:prstGeom>
          <a:noFill/>
          <a:ln>
            <a:noFill/>
          </a:ln>
        </p:spPr>
      </p:pic>
      <p:pic>
        <p:nvPicPr>
          <p:cNvPr id="629" name="Google Shape;629;p46"/>
          <p:cNvPicPr preferRelativeResize="0"/>
          <p:nvPr/>
        </p:nvPicPr>
        <p:blipFill rotWithShape="1">
          <a:blip r:embed="rId4">
            <a:alphaModFix/>
          </a:blip>
          <a:srcRect/>
          <a:stretch/>
        </p:blipFill>
        <p:spPr>
          <a:xfrm>
            <a:off x="3942000" y="1559075"/>
            <a:ext cx="1260000" cy="1260000"/>
          </a:xfrm>
          <a:prstGeom prst="rect">
            <a:avLst/>
          </a:prstGeom>
          <a:noFill/>
          <a:ln>
            <a:noFill/>
          </a:ln>
        </p:spPr>
      </p:pic>
      <p:pic>
        <p:nvPicPr>
          <p:cNvPr id="630" name="Google Shape;630;p46"/>
          <p:cNvPicPr preferRelativeResize="0"/>
          <p:nvPr/>
        </p:nvPicPr>
        <p:blipFill rotWithShape="1">
          <a:blip r:embed="rId5">
            <a:alphaModFix/>
          </a:blip>
          <a:srcRect/>
          <a:stretch/>
        </p:blipFill>
        <p:spPr>
          <a:xfrm>
            <a:off x="6739125" y="1559075"/>
            <a:ext cx="1260000" cy="1260000"/>
          </a:xfrm>
          <a:prstGeom prst="rect">
            <a:avLst/>
          </a:prstGeom>
          <a:noFill/>
          <a:ln>
            <a:noFill/>
          </a:ln>
        </p:spPr>
      </p:pic>
      <p:sp>
        <p:nvSpPr>
          <p:cNvPr id="631" name="Google Shape;631;p46"/>
          <p:cNvSpPr/>
          <p:nvPr/>
        </p:nvSpPr>
        <p:spPr>
          <a:xfrm>
            <a:off x="572225" y="901200"/>
            <a:ext cx="2458500" cy="468600"/>
          </a:xfrm>
          <a:prstGeom prst="roundRect">
            <a:avLst>
              <a:gd name="adj" fmla="val 16667"/>
            </a:avLst>
          </a:prstGeom>
          <a:solidFill>
            <a:srgbClr val="EAD1DC"/>
          </a:solid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Product Owner</a:t>
            </a:r>
            <a:endParaRPr sz="1700" b="0" i="0" u="none" strike="noStrike" cap="none">
              <a:solidFill>
                <a:srgbClr val="002060"/>
              </a:solidFill>
              <a:latin typeface="Montserrat Medium"/>
              <a:ea typeface="Montserrat Medium"/>
              <a:cs typeface="Montserrat Medium"/>
              <a:sym typeface="Montserrat Medium"/>
            </a:endParaRPr>
          </a:p>
        </p:txBody>
      </p:sp>
      <p:sp>
        <p:nvSpPr>
          <p:cNvPr id="632" name="Google Shape;632;p46"/>
          <p:cNvSpPr/>
          <p:nvPr/>
        </p:nvSpPr>
        <p:spPr>
          <a:xfrm>
            <a:off x="3342750" y="901200"/>
            <a:ext cx="2458500" cy="468600"/>
          </a:xfrm>
          <a:prstGeom prst="roundRect">
            <a:avLst>
              <a:gd name="adj" fmla="val 16667"/>
            </a:avLst>
          </a:prstGeom>
          <a:solidFill>
            <a:srgbClr val="EAD1DC"/>
          </a:solid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Scrum Master</a:t>
            </a:r>
            <a:endParaRPr sz="1700" b="0" i="0" u="none" strike="noStrike" cap="none">
              <a:solidFill>
                <a:srgbClr val="002060"/>
              </a:solidFill>
              <a:latin typeface="Montserrat Medium"/>
              <a:ea typeface="Montserrat Medium"/>
              <a:cs typeface="Montserrat Medium"/>
              <a:sym typeface="Montserrat Medium"/>
            </a:endParaRPr>
          </a:p>
        </p:txBody>
      </p:sp>
      <p:sp>
        <p:nvSpPr>
          <p:cNvPr id="633" name="Google Shape;633;p46"/>
          <p:cNvSpPr/>
          <p:nvPr/>
        </p:nvSpPr>
        <p:spPr>
          <a:xfrm>
            <a:off x="6113275" y="901200"/>
            <a:ext cx="2458500" cy="468600"/>
          </a:xfrm>
          <a:prstGeom prst="roundRect">
            <a:avLst>
              <a:gd name="adj" fmla="val 16667"/>
            </a:avLst>
          </a:prstGeom>
          <a:solidFill>
            <a:srgbClr val="EAD1DC"/>
          </a:solid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Development Team</a:t>
            </a:r>
            <a:endParaRPr sz="1700" b="0" i="0" u="none" strike="noStrike" cap="none">
              <a:solidFill>
                <a:srgbClr val="002060"/>
              </a:solidFill>
              <a:latin typeface="Montserrat Medium"/>
              <a:ea typeface="Montserrat Medium"/>
              <a:cs typeface="Montserrat Medium"/>
              <a:sym typeface="Montserrat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22</a:t>
            </a:fld>
            <a:endParaRPr sz="1200" b="1" i="0" u="none" strike="noStrike" cap="none">
              <a:solidFill>
                <a:srgbClr val="FFFFFF"/>
              </a:solidFill>
              <a:latin typeface="Barlow Light"/>
              <a:ea typeface="Barlow Light"/>
              <a:cs typeface="Barlow Light"/>
              <a:sym typeface="Barlow Light"/>
            </a:endParaRPr>
          </a:p>
        </p:txBody>
      </p:sp>
      <p:sp>
        <p:nvSpPr>
          <p:cNvPr id="639" name="Google Shape;639;p47"/>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7BB9"/>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Product Owner</a:t>
            </a:r>
            <a:endParaRPr sz="4000" b="0" i="0" u="none" strike="noStrike" cap="none">
              <a:solidFill>
                <a:srgbClr val="741B47"/>
              </a:solidFill>
              <a:latin typeface="Raleway Medium"/>
              <a:ea typeface="Raleway Medium"/>
              <a:cs typeface="Raleway Medium"/>
              <a:sym typeface="Raleway Medium"/>
            </a:endParaRPr>
          </a:p>
        </p:txBody>
      </p:sp>
      <p:pic>
        <p:nvPicPr>
          <p:cNvPr id="640" name="Google Shape;640;p47"/>
          <p:cNvPicPr preferRelativeResize="0"/>
          <p:nvPr/>
        </p:nvPicPr>
        <p:blipFill rotWithShape="1">
          <a:blip r:embed="rId3">
            <a:alphaModFix/>
          </a:blip>
          <a:srcRect/>
          <a:stretch/>
        </p:blipFill>
        <p:spPr>
          <a:xfrm>
            <a:off x="3829700" y="1752925"/>
            <a:ext cx="1260000" cy="1260000"/>
          </a:xfrm>
          <a:prstGeom prst="rect">
            <a:avLst/>
          </a:prstGeom>
          <a:noFill/>
          <a:ln>
            <a:noFill/>
          </a:ln>
        </p:spPr>
      </p:pic>
      <p:sp>
        <p:nvSpPr>
          <p:cNvPr id="641" name="Google Shape;641;p47"/>
          <p:cNvSpPr/>
          <p:nvPr/>
        </p:nvSpPr>
        <p:spPr>
          <a:xfrm>
            <a:off x="733650" y="11378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Available</a:t>
            </a:r>
            <a:endParaRPr sz="1700" b="0" i="0" u="none" strike="noStrike" cap="none">
              <a:solidFill>
                <a:srgbClr val="002060"/>
              </a:solidFill>
              <a:latin typeface="Montserrat Medium"/>
              <a:ea typeface="Montserrat Medium"/>
              <a:cs typeface="Montserrat Medium"/>
              <a:sym typeface="Montserrat Medium"/>
            </a:endParaRPr>
          </a:p>
        </p:txBody>
      </p:sp>
      <p:sp>
        <p:nvSpPr>
          <p:cNvPr id="642" name="Google Shape;642;p47"/>
          <p:cNvSpPr/>
          <p:nvPr/>
        </p:nvSpPr>
        <p:spPr>
          <a:xfrm>
            <a:off x="733650" y="30129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Business Savvy</a:t>
            </a:r>
            <a:endParaRPr sz="1700" b="0" i="0" u="none" strike="noStrike" cap="none">
              <a:solidFill>
                <a:srgbClr val="002060"/>
              </a:solidFill>
              <a:latin typeface="Montserrat Medium"/>
              <a:ea typeface="Montserrat Medium"/>
              <a:cs typeface="Montserrat Medium"/>
              <a:sym typeface="Montserrat Medium"/>
            </a:endParaRPr>
          </a:p>
        </p:txBody>
      </p:sp>
      <p:sp>
        <p:nvSpPr>
          <p:cNvPr id="643" name="Google Shape;643;p47"/>
          <p:cNvSpPr/>
          <p:nvPr/>
        </p:nvSpPr>
        <p:spPr>
          <a:xfrm>
            <a:off x="3465500" y="4087650"/>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Communicative</a:t>
            </a:r>
            <a:endParaRPr sz="1700" b="0" i="0" u="none" strike="noStrike" cap="none">
              <a:solidFill>
                <a:srgbClr val="002060"/>
              </a:solidFill>
              <a:latin typeface="Montserrat Medium"/>
              <a:ea typeface="Montserrat Medium"/>
              <a:cs typeface="Montserrat Medium"/>
              <a:sym typeface="Montserrat Medium"/>
            </a:endParaRPr>
          </a:p>
        </p:txBody>
      </p:sp>
      <p:sp>
        <p:nvSpPr>
          <p:cNvPr id="644" name="Google Shape;644;p47"/>
          <p:cNvSpPr/>
          <p:nvPr/>
        </p:nvSpPr>
        <p:spPr>
          <a:xfrm>
            <a:off x="6197350" y="11378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Decisive</a:t>
            </a:r>
            <a:endParaRPr sz="1700" b="0" i="0" u="none" strike="noStrike" cap="none">
              <a:solidFill>
                <a:srgbClr val="002060"/>
              </a:solidFill>
              <a:latin typeface="Montserrat Medium"/>
              <a:ea typeface="Montserrat Medium"/>
              <a:cs typeface="Montserrat Medium"/>
              <a:sym typeface="Montserrat Medium"/>
            </a:endParaRPr>
          </a:p>
        </p:txBody>
      </p:sp>
      <p:sp>
        <p:nvSpPr>
          <p:cNvPr id="645" name="Google Shape;645;p47"/>
          <p:cNvSpPr/>
          <p:nvPr/>
        </p:nvSpPr>
        <p:spPr>
          <a:xfrm>
            <a:off x="6197350" y="30129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Empowered</a:t>
            </a:r>
            <a:endParaRPr sz="1700" b="0" i="0" u="none" strike="noStrike" cap="none">
              <a:solidFill>
                <a:srgbClr val="002060"/>
              </a:solidFill>
              <a:latin typeface="Montserrat Medium"/>
              <a:ea typeface="Montserrat Medium"/>
              <a:cs typeface="Montserrat Medium"/>
              <a:sym typeface="Montserrat Medium"/>
            </a:endParaRPr>
          </a:p>
        </p:txBody>
      </p:sp>
      <p:cxnSp>
        <p:nvCxnSpPr>
          <p:cNvPr id="646" name="Google Shape;646;p47"/>
          <p:cNvCxnSpPr>
            <a:endCxn id="641" idx="3"/>
          </p:cNvCxnSpPr>
          <p:nvPr/>
        </p:nvCxnSpPr>
        <p:spPr>
          <a:xfrm rot="10800000">
            <a:off x="2722050" y="1372125"/>
            <a:ext cx="1318800" cy="571200"/>
          </a:xfrm>
          <a:prstGeom prst="straightConnector1">
            <a:avLst/>
          </a:prstGeom>
          <a:noFill/>
          <a:ln w="19050" cap="flat" cmpd="sng">
            <a:solidFill>
              <a:schemeClr val="dk2"/>
            </a:solidFill>
            <a:prstDash val="solid"/>
            <a:round/>
            <a:headEnd type="none" w="sm" len="sm"/>
            <a:tailEnd type="triangle" w="med" len="med"/>
          </a:ln>
        </p:spPr>
      </p:cxnSp>
      <p:cxnSp>
        <p:nvCxnSpPr>
          <p:cNvPr id="647" name="Google Shape;647;p47"/>
          <p:cNvCxnSpPr>
            <a:endCxn id="644" idx="1"/>
          </p:cNvCxnSpPr>
          <p:nvPr/>
        </p:nvCxnSpPr>
        <p:spPr>
          <a:xfrm rot="10800000" flipH="1">
            <a:off x="4927450" y="1372125"/>
            <a:ext cx="1269900" cy="679200"/>
          </a:xfrm>
          <a:prstGeom prst="straightConnector1">
            <a:avLst/>
          </a:prstGeom>
          <a:noFill/>
          <a:ln w="19050" cap="flat" cmpd="sng">
            <a:solidFill>
              <a:schemeClr val="dk2"/>
            </a:solidFill>
            <a:prstDash val="solid"/>
            <a:round/>
            <a:headEnd type="none" w="sm" len="sm"/>
            <a:tailEnd type="triangle" w="med" len="med"/>
          </a:ln>
        </p:spPr>
      </p:cxnSp>
      <p:cxnSp>
        <p:nvCxnSpPr>
          <p:cNvPr id="648" name="Google Shape;648;p47"/>
          <p:cNvCxnSpPr>
            <a:endCxn id="642" idx="3"/>
          </p:cNvCxnSpPr>
          <p:nvPr/>
        </p:nvCxnSpPr>
        <p:spPr>
          <a:xfrm flipH="1">
            <a:off x="2722050" y="2714425"/>
            <a:ext cx="1164600" cy="532800"/>
          </a:xfrm>
          <a:prstGeom prst="straightConnector1">
            <a:avLst/>
          </a:prstGeom>
          <a:noFill/>
          <a:ln w="19050" cap="flat" cmpd="sng">
            <a:solidFill>
              <a:schemeClr val="dk2"/>
            </a:solidFill>
            <a:prstDash val="solid"/>
            <a:round/>
            <a:headEnd type="none" w="sm" len="sm"/>
            <a:tailEnd type="triangle" w="med" len="med"/>
          </a:ln>
        </p:spPr>
      </p:cxnSp>
      <p:cxnSp>
        <p:nvCxnSpPr>
          <p:cNvPr id="649" name="Google Shape;649;p47"/>
          <p:cNvCxnSpPr>
            <a:stCxn id="640" idx="2"/>
            <a:endCxn id="643" idx="0"/>
          </p:cNvCxnSpPr>
          <p:nvPr/>
        </p:nvCxnSpPr>
        <p:spPr>
          <a:xfrm>
            <a:off x="4459700" y="3012925"/>
            <a:ext cx="0" cy="1074600"/>
          </a:xfrm>
          <a:prstGeom prst="straightConnector1">
            <a:avLst/>
          </a:prstGeom>
          <a:noFill/>
          <a:ln w="19050" cap="flat" cmpd="sng">
            <a:solidFill>
              <a:schemeClr val="dk2"/>
            </a:solidFill>
            <a:prstDash val="solid"/>
            <a:round/>
            <a:headEnd type="none" w="sm" len="sm"/>
            <a:tailEnd type="triangle" w="med" len="med"/>
          </a:ln>
        </p:spPr>
      </p:cxnSp>
      <p:cxnSp>
        <p:nvCxnSpPr>
          <p:cNvPr id="650" name="Google Shape;650;p47"/>
          <p:cNvCxnSpPr>
            <a:endCxn id="645" idx="1"/>
          </p:cNvCxnSpPr>
          <p:nvPr/>
        </p:nvCxnSpPr>
        <p:spPr>
          <a:xfrm>
            <a:off x="5004850" y="2668225"/>
            <a:ext cx="1192500" cy="579000"/>
          </a:xfrm>
          <a:prstGeom prst="straightConnector1">
            <a:avLst/>
          </a:prstGeom>
          <a:noFill/>
          <a:ln w="19050" cap="flat" cmpd="sng">
            <a:solidFill>
              <a:schemeClr val="dk2"/>
            </a:solidFill>
            <a:prstDash val="solid"/>
            <a:round/>
            <a:headEnd type="none" w="sm" len="sm"/>
            <a:tailEnd type="triangle" w="med" len="med"/>
          </a:ln>
        </p:spPr>
      </p:cxnSp>
      <p:sp>
        <p:nvSpPr>
          <p:cNvPr id="651" name="Google Shape;651;p47"/>
          <p:cNvSpPr txBox="1"/>
          <p:nvPr/>
        </p:nvSpPr>
        <p:spPr>
          <a:xfrm>
            <a:off x="3757650" y="1328325"/>
            <a:ext cx="1628700" cy="3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Barlow Medium"/>
                <a:ea typeface="Barlow Medium"/>
                <a:cs typeface="Barlow Medium"/>
                <a:sym typeface="Barlow Medium"/>
              </a:rPr>
              <a:t>Product Owner</a:t>
            </a:r>
            <a:endParaRPr sz="1600" b="0" i="0" u="none" strike="noStrike" cap="none">
              <a:solidFill>
                <a:srgbClr val="000000"/>
              </a:solidFill>
              <a:latin typeface="Barlow Medium"/>
              <a:ea typeface="Barlow Medium"/>
              <a:cs typeface="Barlow Medium"/>
              <a:sym typeface="Barlow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4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23</a:t>
            </a:fld>
            <a:endParaRPr sz="1200" b="1" i="0" u="none" strike="noStrike" cap="none">
              <a:solidFill>
                <a:srgbClr val="FFFFFF"/>
              </a:solidFill>
              <a:latin typeface="Barlow Light"/>
              <a:ea typeface="Barlow Light"/>
              <a:cs typeface="Barlow Light"/>
              <a:sym typeface="Barlow Light"/>
            </a:endParaRPr>
          </a:p>
        </p:txBody>
      </p:sp>
      <p:sp>
        <p:nvSpPr>
          <p:cNvPr id="657" name="Google Shape;657;p48"/>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7BB9"/>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Product Owner</a:t>
            </a:r>
            <a:endParaRPr sz="4000" b="0" i="0" u="none" strike="noStrike" cap="none">
              <a:solidFill>
                <a:srgbClr val="741B47"/>
              </a:solidFill>
              <a:latin typeface="Raleway Medium"/>
              <a:ea typeface="Raleway Medium"/>
              <a:cs typeface="Raleway Medium"/>
              <a:sym typeface="Raleway Medium"/>
            </a:endParaRPr>
          </a:p>
        </p:txBody>
      </p:sp>
      <p:sp>
        <p:nvSpPr>
          <p:cNvPr id="658" name="Google Shape;658;p48"/>
          <p:cNvSpPr txBox="1"/>
          <p:nvPr/>
        </p:nvSpPr>
        <p:spPr>
          <a:xfrm>
            <a:off x="1263875" y="993900"/>
            <a:ext cx="7272000" cy="5637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Medium"/>
                <a:ea typeface="Montserrat Medium"/>
                <a:cs typeface="Montserrat Medium"/>
                <a:sym typeface="Montserrat Medium"/>
              </a:rPr>
              <a:t>Clearly expressing Product Backlog items</a:t>
            </a:r>
            <a:endParaRPr sz="1600" b="0" i="0" u="none" strike="noStrike" cap="none">
              <a:solidFill>
                <a:srgbClr val="000000"/>
              </a:solidFill>
              <a:latin typeface="Montserrat Medium"/>
              <a:ea typeface="Montserrat Medium"/>
              <a:cs typeface="Montserrat Medium"/>
              <a:sym typeface="Montserrat Medium"/>
            </a:endParaRPr>
          </a:p>
        </p:txBody>
      </p:sp>
      <p:sp>
        <p:nvSpPr>
          <p:cNvPr id="659" name="Google Shape;659;p48"/>
          <p:cNvSpPr txBox="1"/>
          <p:nvPr/>
        </p:nvSpPr>
        <p:spPr>
          <a:xfrm>
            <a:off x="1263875" y="1735756"/>
            <a:ext cx="7272000" cy="5637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Medium"/>
                <a:ea typeface="Montserrat Medium"/>
                <a:cs typeface="Montserrat Medium"/>
                <a:sym typeface="Montserrat Medium"/>
              </a:rPr>
              <a:t>Ordering the items in the Product Backlog to best achieve goals and missions</a:t>
            </a:r>
            <a:endParaRPr sz="1600" b="0" i="0" u="none" strike="noStrike" cap="none">
              <a:solidFill>
                <a:srgbClr val="000000"/>
              </a:solidFill>
              <a:latin typeface="Montserrat Medium"/>
              <a:ea typeface="Montserrat Medium"/>
              <a:cs typeface="Montserrat Medium"/>
              <a:sym typeface="Montserrat Medium"/>
            </a:endParaRPr>
          </a:p>
        </p:txBody>
      </p:sp>
      <p:sp>
        <p:nvSpPr>
          <p:cNvPr id="660" name="Google Shape;660;p48"/>
          <p:cNvSpPr txBox="1"/>
          <p:nvPr/>
        </p:nvSpPr>
        <p:spPr>
          <a:xfrm>
            <a:off x="1263875" y="2477613"/>
            <a:ext cx="7272000" cy="5637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Medium"/>
                <a:ea typeface="Montserrat Medium"/>
                <a:cs typeface="Montserrat Medium"/>
                <a:sym typeface="Montserrat Medium"/>
              </a:rPr>
              <a:t>Optimizing the value of the work the Development Team performs</a:t>
            </a:r>
            <a:endParaRPr sz="1600" b="0" i="0" u="none" strike="noStrike" cap="none">
              <a:solidFill>
                <a:srgbClr val="000000"/>
              </a:solidFill>
              <a:latin typeface="Montserrat Medium"/>
              <a:ea typeface="Montserrat Medium"/>
              <a:cs typeface="Montserrat Medium"/>
              <a:sym typeface="Montserrat Medium"/>
            </a:endParaRPr>
          </a:p>
        </p:txBody>
      </p:sp>
      <p:sp>
        <p:nvSpPr>
          <p:cNvPr id="661" name="Google Shape;661;p48"/>
          <p:cNvSpPr txBox="1"/>
          <p:nvPr/>
        </p:nvSpPr>
        <p:spPr>
          <a:xfrm>
            <a:off x="1263875" y="3219469"/>
            <a:ext cx="7272000" cy="5637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Medium"/>
                <a:ea typeface="Montserrat Medium"/>
                <a:cs typeface="Montserrat Medium"/>
                <a:sym typeface="Montserrat Medium"/>
              </a:rPr>
              <a:t>Ensuring that the Product Backlog is visible, transparent, and clear to all, and shows what the Scrum Team will work on next</a:t>
            </a:r>
            <a:endParaRPr sz="1600" b="0" i="0" u="none" strike="noStrike" cap="none">
              <a:solidFill>
                <a:srgbClr val="000000"/>
              </a:solidFill>
              <a:latin typeface="Montserrat Medium"/>
              <a:ea typeface="Montserrat Medium"/>
              <a:cs typeface="Montserrat Medium"/>
              <a:sym typeface="Montserrat Medium"/>
            </a:endParaRPr>
          </a:p>
        </p:txBody>
      </p:sp>
      <p:sp>
        <p:nvSpPr>
          <p:cNvPr id="662" name="Google Shape;662;p48"/>
          <p:cNvSpPr txBox="1"/>
          <p:nvPr/>
        </p:nvSpPr>
        <p:spPr>
          <a:xfrm>
            <a:off x="1263875" y="3961325"/>
            <a:ext cx="7272000" cy="5637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Medium"/>
                <a:ea typeface="Montserrat Medium"/>
                <a:cs typeface="Montserrat Medium"/>
                <a:sym typeface="Montserrat Medium"/>
              </a:rPr>
              <a:t>Ensuring the Development Team understands items in the Product Backlog to the level needed</a:t>
            </a:r>
            <a:endParaRPr sz="1600" b="0" i="0" u="none" strike="noStrike" cap="none">
              <a:solidFill>
                <a:srgbClr val="000000"/>
              </a:solidFill>
              <a:latin typeface="Montserrat Medium"/>
              <a:ea typeface="Montserrat Medium"/>
              <a:cs typeface="Montserrat Medium"/>
              <a:sym typeface="Montserrat Medium"/>
            </a:endParaRPr>
          </a:p>
        </p:txBody>
      </p:sp>
      <p:pic>
        <p:nvPicPr>
          <p:cNvPr id="663" name="Google Shape;663;p48"/>
          <p:cNvPicPr preferRelativeResize="0"/>
          <p:nvPr/>
        </p:nvPicPr>
        <p:blipFill rotWithShape="1">
          <a:blip r:embed="rId3">
            <a:alphaModFix/>
          </a:blip>
          <a:srcRect/>
          <a:stretch/>
        </p:blipFill>
        <p:spPr>
          <a:xfrm>
            <a:off x="608125" y="946287"/>
            <a:ext cx="576550" cy="658925"/>
          </a:xfrm>
          <a:prstGeom prst="rect">
            <a:avLst/>
          </a:prstGeom>
          <a:noFill/>
          <a:ln>
            <a:noFill/>
          </a:ln>
        </p:spPr>
      </p:pic>
      <p:pic>
        <p:nvPicPr>
          <p:cNvPr id="664" name="Google Shape;664;p48"/>
          <p:cNvPicPr preferRelativeResize="0"/>
          <p:nvPr/>
        </p:nvPicPr>
        <p:blipFill rotWithShape="1">
          <a:blip r:embed="rId3">
            <a:alphaModFix/>
          </a:blip>
          <a:srcRect/>
          <a:stretch/>
        </p:blipFill>
        <p:spPr>
          <a:xfrm>
            <a:off x="608125" y="1688150"/>
            <a:ext cx="576550" cy="658925"/>
          </a:xfrm>
          <a:prstGeom prst="rect">
            <a:avLst/>
          </a:prstGeom>
          <a:noFill/>
          <a:ln>
            <a:noFill/>
          </a:ln>
        </p:spPr>
      </p:pic>
      <p:pic>
        <p:nvPicPr>
          <p:cNvPr id="665" name="Google Shape;665;p48"/>
          <p:cNvPicPr preferRelativeResize="0"/>
          <p:nvPr/>
        </p:nvPicPr>
        <p:blipFill rotWithShape="1">
          <a:blip r:embed="rId3">
            <a:alphaModFix/>
          </a:blip>
          <a:srcRect/>
          <a:stretch/>
        </p:blipFill>
        <p:spPr>
          <a:xfrm>
            <a:off x="608125" y="2430037"/>
            <a:ext cx="576550" cy="658925"/>
          </a:xfrm>
          <a:prstGeom prst="rect">
            <a:avLst/>
          </a:prstGeom>
          <a:noFill/>
          <a:ln>
            <a:noFill/>
          </a:ln>
        </p:spPr>
      </p:pic>
      <p:pic>
        <p:nvPicPr>
          <p:cNvPr id="666" name="Google Shape;666;p48"/>
          <p:cNvPicPr preferRelativeResize="0"/>
          <p:nvPr/>
        </p:nvPicPr>
        <p:blipFill rotWithShape="1">
          <a:blip r:embed="rId3">
            <a:alphaModFix/>
          </a:blip>
          <a:srcRect/>
          <a:stretch/>
        </p:blipFill>
        <p:spPr>
          <a:xfrm>
            <a:off x="608125" y="3171900"/>
            <a:ext cx="576550" cy="658925"/>
          </a:xfrm>
          <a:prstGeom prst="rect">
            <a:avLst/>
          </a:prstGeom>
          <a:noFill/>
          <a:ln>
            <a:noFill/>
          </a:ln>
        </p:spPr>
      </p:pic>
      <p:pic>
        <p:nvPicPr>
          <p:cNvPr id="667" name="Google Shape;667;p48"/>
          <p:cNvPicPr preferRelativeResize="0"/>
          <p:nvPr/>
        </p:nvPicPr>
        <p:blipFill rotWithShape="1">
          <a:blip r:embed="rId3">
            <a:alphaModFix/>
          </a:blip>
          <a:srcRect/>
          <a:stretch/>
        </p:blipFill>
        <p:spPr>
          <a:xfrm>
            <a:off x="608125" y="3913775"/>
            <a:ext cx="576550" cy="658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4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24</a:t>
            </a:fld>
            <a:endParaRPr sz="1200" b="1" i="0" u="none" strike="noStrike" cap="none">
              <a:solidFill>
                <a:srgbClr val="FFFFFF"/>
              </a:solidFill>
              <a:latin typeface="Barlow Light"/>
              <a:ea typeface="Barlow Light"/>
              <a:cs typeface="Barlow Light"/>
              <a:sym typeface="Barlow Light"/>
            </a:endParaRPr>
          </a:p>
        </p:txBody>
      </p:sp>
      <p:sp>
        <p:nvSpPr>
          <p:cNvPr id="673" name="Google Shape;673;p49"/>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7BB9"/>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Scrum Master</a:t>
            </a:r>
            <a:endParaRPr sz="4000" b="0" i="0" u="none" strike="noStrike" cap="none">
              <a:solidFill>
                <a:srgbClr val="741B47"/>
              </a:solidFill>
              <a:latin typeface="Raleway Medium"/>
              <a:ea typeface="Raleway Medium"/>
              <a:cs typeface="Raleway Medium"/>
              <a:sym typeface="Raleway Medium"/>
            </a:endParaRPr>
          </a:p>
        </p:txBody>
      </p:sp>
      <p:sp>
        <p:nvSpPr>
          <p:cNvPr id="674" name="Google Shape;674;p49"/>
          <p:cNvSpPr/>
          <p:nvPr/>
        </p:nvSpPr>
        <p:spPr>
          <a:xfrm>
            <a:off x="733650" y="15188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Responsible</a:t>
            </a:r>
            <a:endParaRPr sz="1700" b="0" i="0" u="none" strike="noStrike" cap="none">
              <a:solidFill>
                <a:srgbClr val="002060"/>
              </a:solidFill>
              <a:latin typeface="Montserrat Medium"/>
              <a:ea typeface="Montserrat Medium"/>
              <a:cs typeface="Montserrat Medium"/>
              <a:sym typeface="Montserrat Medium"/>
            </a:endParaRPr>
          </a:p>
        </p:txBody>
      </p:sp>
      <p:sp>
        <p:nvSpPr>
          <p:cNvPr id="675" name="Google Shape;675;p49"/>
          <p:cNvSpPr/>
          <p:nvPr/>
        </p:nvSpPr>
        <p:spPr>
          <a:xfrm>
            <a:off x="733650" y="2718450"/>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Humble</a:t>
            </a:r>
            <a:endParaRPr sz="1700" b="0" i="0" u="none" strike="noStrike" cap="none">
              <a:solidFill>
                <a:srgbClr val="002060"/>
              </a:solidFill>
              <a:latin typeface="Montserrat Medium"/>
              <a:ea typeface="Montserrat Medium"/>
              <a:cs typeface="Montserrat Medium"/>
              <a:sym typeface="Montserrat Medium"/>
            </a:endParaRPr>
          </a:p>
        </p:txBody>
      </p:sp>
      <p:sp>
        <p:nvSpPr>
          <p:cNvPr id="676" name="Google Shape;676;p49"/>
          <p:cNvSpPr/>
          <p:nvPr/>
        </p:nvSpPr>
        <p:spPr>
          <a:xfrm>
            <a:off x="733650" y="391807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Collaborative</a:t>
            </a:r>
            <a:endParaRPr sz="1700" b="0" i="0" u="none" strike="noStrike" cap="none">
              <a:solidFill>
                <a:srgbClr val="002060"/>
              </a:solidFill>
              <a:latin typeface="Montserrat Medium"/>
              <a:ea typeface="Montserrat Medium"/>
              <a:cs typeface="Montserrat Medium"/>
              <a:sym typeface="Montserrat Medium"/>
            </a:endParaRPr>
          </a:p>
        </p:txBody>
      </p:sp>
      <p:sp>
        <p:nvSpPr>
          <p:cNvPr id="677" name="Google Shape;677;p49"/>
          <p:cNvSpPr/>
          <p:nvPr/>
        </p:nvSpPr>
        <p:spPr>
          <a:xfrm>
            <a:off x="6197350" y="15188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Committed</a:t>
            </a:r>
            <a:endParaRPr sz="1700" b="0" i="0" u="none" strike="noStrike" cap="none">
              <a:solidFill>
                <a:srgbClr val="002060"/>
              </a:solidFill>
              <a:latin typeface="Montserrat Medium"/>
              <a:ea typeface="Montserrat Medium"/>
              <a:cs typeface="Montserrat Medium"/>
              <a:sym typeface="Montserrat Medium"/>
            </a:endParaRPr>
          </a:p>
        </p:txBody>
      </p:sp>
      <p:sp>
        <p:nvSpPr>
          <p:cNvPr id="678" name="Google Shape;678;p49"/>
          <p:cNvSpPr/>
          <p:nvPr/>
        </p:nvSpPr>
        <p:spPr>
          <a:xfrm>
            <a:off x="6197350" y="2718450"/>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Influential</a:t>
            </a:r>
            <a:endParaRPr sz="1700" b="0" i="0" u="none" strike="noStrike" cap="none">
              <a:solidFill>
                <a:srgbClr val="002060"/>
              </a:solidFill>
              <a:latin typeface="Montserrat Medium"/>
              <a:ea typeface="Montserrat Medium"/>
              <a:cs typeface="Montserrat Medium"/>
              <a:sym typeface="Montserrat Medium"/>
            </a:endParaRPr>
          </a:p>
        </p:txBody>
      </p:sp>
      <p:cxnSp>
        <p:nvCxnSpPr>
          <p:cNvPr id="679" name="Google Shape;679;p49"/>
          <p:cNvCxnSpPr>
            <a:endCxn id="674" idx="3"/>
          </p:cNvCxnSpPr>
          <p:nvPr/>
        </p:nvCxnSpPr>
        <p:spPr>
          <a:xfrm rot="10800000">
            <a:off x="2722050" y="1753125"/>
            <a:ext cx="1318800" cy="571200"/>
          </a:xfrm>
          <a:prstGeom prst="straightConnector1">
            <a:avLst/>
          </a:prstGeom>
          <a:noFill/>
          <a:ln w="19050" cap="flat" cmpd="sng">
            <a:solidFill>
              <a:schemeClr val="dk2"/>
            </a:solidFill>
            <a:prstDash val="solid"/>
            <a:round/>
            <a:headEnd type="none" w="sm" len="sm"/>
            <a:tailEnd type="triangle" w="med" len="med"/>
          </a:ln>
        </p:spPr>
      </p:cxnSp>
      <p:cxnSp>
        <p:nvCxnSpPr>
          <p:cNvPr id="680" name="Google Shape;680;p49"/>
          <p:cNvCxnSpPr>
            <a:endCxn id="677" idx="1"/>
          </p:cNvCxnSpPr>
          <p:nvPr/>
        </p:nvCxnSpPr>
        <p:spPr>
          <a:xfrm rot="10800000" flipH="1">
            <a:off x="4927450" y="1753125"/>
            <a:ext cx="1269900" cy="679200"/>
          </a:xfrm>
          <a:prstGeom prst="straightConnector1">
            <a:avLst/>
          </a:prstGeom>
          <a:noFill/>
          <a:ln w="19050" cap="flat" cmpd="sng">
            <a:solidFill>
              <a:schemeClr val="dk2"/>
            </a:solidFill>
            <a:prstDash val="solid"/>
            <a:round/>
            <a:headEnd type="none" w="sm" len="sm"/>
            <a:tailEnd type="triangle" w="med" len="med"/>
          </a:ln>
        </p:spPr>
      </p:cxnSp>
      <p:cxnSp>
        <p:nvCxnSpPr>
          <p:cNvPr id="681" name="Google Shape;681;p49"/>
          <p:cNvCxnSpPr>
            <a:endCxn id="675" idx="3"/>
          </p:cNvCxnSpPr>
          <p:nvPr/>
        </p:nvCxnSpPr>
        <p:spPr>
          <a:xfrm flipH="1">
            <a:off x="2722050" y="2764050"/>
            <a:ext cx="1107600" cy="188700"/>
          </a:xfrm>
          <a:prstGeom prst="straightConnector1">
            <a:avLst/>
          </a:prstGeom>
          <a:noFill/>
          <a:ln w="19050" cap="flat" cmpd="sng">
            <a:solidFill>
              <a:schemeClr val="dk2"/>
            </a:solidFill>
            <a:prstDash val="solid"/>
            <a:round/>
            <a:headEnd type="none" w="sm" len="sm"/>
            <a:tailEnd type="triangle" w="med" len="med"/>
          </a:ln>
        </p:spPr>
      </p:cxnSp>
      <p:cxnSp>
        <p:nvCxnSpPr>
          <p:cNvPr id="682" name="Google Shape;682;p49"/>
          <p:cNvCxnSpPr>
            <a:endCxn id="676" idx="3"/>
          </p:cNvCxnSpPr>
          <p:nvPr/>
        </p:nvCxnSpPr>
        <p:spPr>
          <a:xfrm flipH="1">
            <a:off x="2722050" y="3228075"/>
            <a:ext cx="1336200" cy="924300"/>
          </a:xfrm>
          <a:prstGeom prst="straightConnector1">
            <a:avLst/>
          </a:prstGeom>
          <a:noFill/>
          <a:ln w="19050" cap="flat" cmpd="sng">
            <a:solidFill>
              <a:schemeClr val="dk2"/>
            </a:solidFill>
            <a:prstDash val="solid"/>
            <a:round/>
            <a:headEnd type="none" w="sm" len="sm"/>
            <a:tailEnd type="triangle" w="med" len="med"/>
          </a:ln>
        </p:spPr>
      </p:cxnSp>
      <p:cxnSp>
        <p:nvCxnSpPr>
          <p:cNvPr id="683" name="Google Shape;683;p49"/>
          <p:cNvCxnSpPr>
            <a:endCxn id="678" idx="1"/>
          </p:cNvCxnSpPr>
          <p:nvPr/>
        </p:nvCxnSpPr>
        <p:spPr>
          <a:xfrm>
            <a:off x="5089750" y="2764050"/>
            <a:ext cx="1107600" cy="188700"/>
          </a:xfrm>
          <a:prstGeom prst="straightConnector1">
            <a:avLst/>
          </a:prstGeom>
          <a:noFill/>
          <a:ln w="19050" cap="flat" cmpd="sng">
            <a:solidFill>
              <a:schemeClr val="dk2"/>
            </a:solidFill>
            <a:prstDash val="solid"/>
            <a:round/>
            <a:headEnd type="none" w="sm" len="sm"/>
            <a:tailEnd type="triangle" w="med" len="med"/>
          </a:ln>
        </p:spPr>
      </p:cxnSp>
      <p:sp>
        <p:nvSpPr>
          <p:cNvPr id="684" name="Google Shape;684;p49"/>
          <p:cNvSpPr txBox="1"/>
          <p:nvPr/>
        </p:nvSpPr>
        <p:spPr>
          <a:xfrm>
            <a:off x="3829700" y="1698075"/>
            <a:ext cx="1410600" cy="3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Barlow Medium"/>
                <a:ea typeface="Barlow Medium"/>
                <a:cs typeface="Barlow Medium"/>
                <a:sym typeface="Barlow Medium"/>
              </a:rPr>
              <a:t>Scrum Master</a:t>
            </a:r>
            <a:endParaRPr sz="1600" b="0" i="0" u="none" strike="noStrike" cap="none">
              <a:solidFill>
                <a:srgbClr val="000000"/>
              </a:solidFill>
              <a:latin typeface="Barlow Medium"/>
              <a:ea typeface="Barlow Medium"/>
              <a:cs typeface="Barlow Medium"/>
              <a:sym typeface="Barlow Medium"/>
            </a:endParaRPr>
          </a:p>
        </p:txBody>
      </p:sp>
      <p:sp>
        <p:nvSpPr>
          <p:cNvPr id="685" name="Google Shape;685;p49"/>
          <p:cNvSpPr/>
          <p:nvPr/>
        </p:nvSpPr>
        <p:spPr>
          <a:xfrm>
            <a:off x="6197350" y="3918063"/>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Knowledgeable</a:t>
            </a:r>
            <a:endParaRPr sz="1700" b="0" i="0" u="none" strike="noStrike" cap="none">
              <a:solidFill>
                <a:srgbClr val="002060"/>
              </a:solidFill>
              <a:latin typeface="Montserrat Medium"/>
              <a:ea typeface="Montserrat Medium"/>
              <a:cs typeface="Montserrat Medium"/>
              <a:sym typeface="Montserrat Medium"/>
            </a:endParaRPr>
          </a:p>
        </p:txBody>
      </p:sp>
      <p:cxnSp>
        <p:nvCxnSpPr>
          <p:cNvPr id="686" name="Google Shape;686;p49"/>
          <p:cNvCxnSpPr>
            <a:endCxn id="685" idx="1"/>
          </p:cNvCxnSpPr>
          <p:nvPr/>
        </p:nvCxnSpPr>
        <p:spPr>
          <a:xfrm>
            <a:off x="4923250" y="3172863"/>
            <a:ext cx="1274100" cy="979500"/>
          </a:xfrm>
          <a:prstGeom prst="straightConnector1">
            <a:avLst/>
          </a:prstGeom>
          <a:noFill/>
          <a:ln w="19050" cap="flat" cmpd="sng">
            <a:solidFill>
              <a:schemeClr val="dk2"/>
            </a:solidFill>
            <a:prstDash val="solid"/>
            <a:round/>
            <a:headEnd type="none" w="sm" len="sm"/>
            <a:tailEnd type="triangle" w="med" len="med"/>
          </a:ln>
        </p:spPr>
      </p:cxnSp>
      <p:pic>
        <p:nvPicPr>
          <p:cNvPr id="687" name="Google Shape;687;p49"/>
          <p:cNvPicPr preferRelativeResize="0"/>
          <p:nvPr/>
        </p:nvPicPr>
        <p:blipFill rotWithShape="1">
          <a:blip r:embed="rId3">
            <a:alphaModFix/>
          </a:blip>
          <a:srcRect/>
          <a:stretch/>
        </p:blipFill>
        <p:spPr>
          <a:xfrm>
            <a:off x="3829700" y="2082825"/>
            <a:ext cx="1260000" cy="1260000"/>
          </a:xfrm>
          <a:prstGeom prst="rect">
            <a:avLst/>
          </a:prstGeom>
          <a:noFill/>
          <a:ln>
            <a:noFill/>
          </a:ln>
        </p:spPr>
      </p:pic>
      <p:sp>
        <p:nvSpPr>
          <p:cNvPr id="688" name="Google Shape;688;p49"/>
          <p:cNvSpPr txBox="1"/>
          <p:nvPr/>
        </p:nvSpPr>
        <p:spPr>
          <a:xfrm>
            <a:off x="663000" y="640325"/>
            <a:ext cx="7818000" cy="679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tr-TR" sz="1900" b="0" i="0" u="none" strike="noStrike" cap="none">
                <a:solidFill>
                  <a:srgbClr val="002060"/>
                </a:solidFill>
                <a:latin typeface="Montserrat Medium"/>
                <a:ea typeface="Montserrat Medium"/>
                <a:cs typeface="Montserrat Medium"/>
                <a:sym typeface="Montserrat Medium"/>
              </a:rPr>
              <a:t>The Scrum Master is responsible for promoting and supporting Scrum</a:t>
            </a:r>
            <a:endParaRPr sz="1900" b="0" i="0" u="none" strike="noStrike" cap="none">
              <a:solidFill>
                <a:srgbClr val="002060"/>
              </a:solidFill>
              <a:latin typeface="Montserrat Medium"/>
              <a:ea typeface="Montserrat Medium"/>
              <a:cs typeface="Montserrat Medium"/>
              <a:sym typeface="Montserrat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5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25</a:t>
            </a:fld>
            <a:endParaRPr sz="1200" b="1" i="0" u="none" strike="noStrike" cap="none">
              <a:solidFill>
                <a:srgbClr val="FFFFFF"/>
              </a:solidFill>
              <a:latin typeface="Barlow Light"/>
              <a:ea typeface="Barlow Light"/>
              <a:cs typeface="Barlow Light"/>
              <a:sym typeface="Barlow Light"/>
            </a:endParaRPr>
          </a:p>
        </p:txBody>
      </p:sp>
      <p:sp>
        <p:nvSpPr>
          <p:cNvPr id="694" name="Google Shape;694;p50"/>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7BB9"/>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Scrum Master</a:t>
            </a:r>
            <a:endParaRPr sz="4000" b="0" i="0" u="none" strike="noStrike" cap="none">
              <a:solidFill>
                <a:srgbClr val="741B47"/>
              </a:solidFill>
              <a:latin typeface="Raleway Medium"/>
              <a:ea typeface="Raleway Medium"/>
              <a:cs typeface="Raleway Medium"/>
              <a:sym typeface="Raleway Medium"/>
            </a:endParaRPr>
          </a:p>
        </p:txBody>
      </p:sp>
      <p:sp>
        <p:nvSpPr>
          <p:cNvPr id="695" name="Google Shape;695;p50"/>
          <p:cNvSpPr txBox="1"/>
          <p:nvPr/>
        </p:nvSpPr>
        <p:spPr>
          <a:xfrm>
            <a:off x="1263875" y="988670"/>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Ensuring that goals, scope, and product domain are understood</a:t>
            </a:r>
            <a:endParaRPr sz="1400" b="0" i="0" u="none" strike="noStrike" cap="none">
              <a:solidFill>
                <a:srgbClr val="000000"/>
              </a:solidFill>
              <a:latin typeface="Montserrat Medium"/>
              <a:ea typeface="Montserrat Medium"/>
              <a:cs typeface="Montserrat Medium"/>
              <a:sym typeface="Montserrat Medium"/>
            </a:endParaRPr>
          </a:p>
        </p:txBody>
      </p:sp>
      <p:sp>
        <p:nvSpPr>
          <p:cNvPr id="696" name="Google Shape;696;p50"/>
          <p:cNvSpPr txBox="1"/>
          <p:nvPr/>
        </p:nvSpPr>
        <p:spPr>
          <a:xfrm>
            <a:off x="1263875" y="1573033"/>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Finding techniques for effective Product Backlog management</a:t>
            </a:r>
            <a:endParaRPr sz="1400" b="0" i="0" u="none" strike="noStrike" cap="none">
              <a:solidFill>
                <a:srgbClr val="000000"/>
              </a:solidFill>
              <a:latin typeface="Montserrat Medium"/>
              <a:ea typeface="Montserrat Medium"/>
              <a:cs typeface="Montserrat Medium"/>
              <a:sym typeface="Montserrat Medium"/>
            </a:endParaRPr>
          </a:p>
        </p:txBody>
      </p:sp>
      <p:sp>
        <p:nvSpPr>
          <p:cNvPr id="697" name="Google Shape;697;p50"/>
          <p:cNvSpPr txBox="1"/>
          <p:nvPr/>
        </p:nvSpPr>
        <p:spPr>
          <a:xfrm>
            <a:off x="1263875" y="2157395"/>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Helping the Scrum Team understand the need for clear and concise Product Backlog items</a:t>
            </a:r>
            <a:endParaRPr sz="1400" b="0" i="0" u="none" strike="noStrike" cap="none">
              <a:solidFill>
                <a:srgbClr val="000000"/>
              </a:solidFill>
              <a:latin typeface="Montserrat Medium"/>
              <a:ea typeface="Montserrat Medium"/>
              <a:cs typeface="Montserrat Medium"/>
              <a:sym typeface="Montserrat Medium"/>
            </a:endParaRPr>
          </a:p>
        </p:txBody>
      </p:sp>
      <p:sp>
        <p:nvSpPr>
          <p:cNvPr id="698" name="Google Shape;698;p50"/>
          <p:cNvSpPr txBox="1"/>
          <p:nvPr/>
        </p:nvSpPr>
        <p:spPr>
          <a:xfrm>
            <a:off x="1263875" y="2741758"/>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Understanding product planning in an empirical environment</a:t>
            </a:r>
            <a:endParaRPr sz="1400" b="0" i="0" u="none" strike="noStrike" cap="none">
              <a:solidFill>
                <a:srgbClr val="000000"/>
              </a:solidFill>
              <a:latin typeface="Montserrat Medium"/>
              <a:ea typeface="Montserrat Medium"/>
              <a:cs typeface="Montserrat Medium"/>
              <a:sym typeface="Montserrat Medium"/>
            </a:endParaRPr>
          </a:p>
        </p:txBody>
      </p:sp>
      <p:sp>
        <p:nvSpPr>
          <p:cNvPr id="699" name="Google Shape;699;p50"/>
          <p:cNvSpPr txBox="1"/>
          <p:nvPr/>
        </p:nvSpPr>
        <p:spPr>
          <a:xfrm>
            <a:off x="1263875" y="3326121"/>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Ensuring the Product Owner knows how to arrange the Product Backlog to maximize value</a:t>
            </a:r>
            <a:endParaRPr sz="1400" b="0" i="0" u="none" strike="noStrike" cap="none">
              <a:solidFill>
                <a:srgbClr val="000000"/>
              </a:solidFill>
              <a:latin typeface="Montserrat Medium"/>
              <a:ea typeface="Montserrat Medium"/>
              <a:cs typeface="Montserrat Medium"/>
              <a:sym typeface="Montserrat Medium"/>
            </a:endParaRPr>
          </a:p>
        </p:txBody>
      </p:sp>
      <p:pic>
        <p:nvPicPr>
          <p:cNvPr id="700" name="Google Shape;700;p50"/>
          <p:cNvPicPr preferRelativeResize="0"/>
          <p:nvPr/>
        </p:nvPicPr>
        <p:blipFill rotWithShape="1">
          <a:blip r:embed="rId3">
            <a:alphaModFix/>
          </a:blip>
          <a:srcRect/>
          <a:stretch/>
        </p:blipFill>
        <p:spPr>
          <a:xfrm>
            <a:off x="608125" y="946275"/>
            <a:ext cx="576550" cy="586719"/>
          </a:xfrm>
          <a:prstGeom prst="rect">
            <a:avLst/>
          </a:prstGeom>
          <a:noFill/>
          <a:ln>
            <a:noFill/>
          </a:ln>
        </p:spPr>
      </p:pic>
      <p:pic>
        <p:nvPicPr>
          <p:cNvPr id="701" name="Google Shape;701;p50"/>
          <p:cNvPicPr preferRelativeResize="0"/>
          <p:nvPr/>
        </p:nvPicPr>
        <p:blipFill rotWithShape="1">
          <a:blip r:embed="rId3">
            <a:alphaModFix/>
          </a:blip>
          <a:srcRect/>
          <a:stretch/>
        </p:blipFill>
        <p:spPr>
          <a:xfrm>
            <a:off x="608125" y="1530643"/>
            <a:ext cx="576550" cy="586719"/>
          </a:xfrm>
          <a:prstGeom prst="rect">
            <a:avLst/>
          </a:prstGeom>
          <a:noFill/>
          <a:ln>
            <a:noFill/>
          </a:ln>
        </p:spPr>
      </p:pic>
      <p:pic>
        <p:nvPicPr>
          <p:cNvPr id="702" name="Google Shape;702;p50"/>
          <p:cNvPicPr preferRelativeResize="0"/>
          <p:nvPr/>
        </p:nvPicPr>
        <p:blipFill rotWithShape="1">
          <a:blip r:embed="rId3">
            <a:alphaModFix/>
          </a:blip>
          <a:srcRect/>
          <a:stretch/>
        </p:blipFill>
        <p:spPr>
          <a:xfrm>
            <a:off x="608125" y="2115034"/>
            <a:ext cx="576550" cy="586719"/>
          </a:xfrm>
          <a:prstGeom prst="rect">
            <a:avLst/>
          </a:prstGeom>
          <a:noFill/>
          <a:ln>
            <a:noFill/>
          </a:ln>
        </p:spPr>
      </p:pic>
      <p:pic>
        <p:nvPicPr>
          <p:cNvPr id="703" name="Google Shape;703;p50"/>
          <p:cNvPicPr preferRelativeResize="0"/>
          <p:nvPr/>
        </p:nvPicPr>
        <p:blipFill rotWithShape="1">
          <a:blip r:embed="rId3">
            <a:alphaModFix/>
          </a:blip>
          <a:srcRect/>
          <a:stretch/>
        </p:blipFill>
        <p:spPr>
          <a:xfrm>
            <a:off x="608125" y="2699402"/>
            <a:ext cx="576550" cy="586719"/>
          </a:xfrm>
          <a:prstGeom prst="rect">
            <a:avLst/>
          </a:prstGeom>
          <a:noFill/>
          <a:ln>
            <a:noFill/>
          </a:ln>
        </p:spPr>
      </p:pic>
      <p:pic>
        <p:nvPicPr>
          <p:cNvPr id="704" name="Google Shape;704;p50"/>
          <p:cNvPicPr preferRelativeResize="0"/>
          <p:nvPr/>
        </p:nvPicPr>
        <p:blipFill rotWithShape="1">
          <a:blip r:embed="rId3">
            <a:alphaModFix/>
          </a:blip>
          <a:srcRect/>
          <a:stretch/>
        </p:blipFill>
        <p:spPr>
          <a:xfrm>
            <a:off x="608125" y="3283781"/>
            <a:ext cx="576550" cy="586719"/>
          </a:xfrm>
          <a:prstGeom prst="rect">
            <a:avLst/>
          </a:prstGeom>
          <a:noFill/>
          <a:ln>
            <a:noFill/>
          </a:ln>
        </p:spPr>
      </p:pic>
      <p:sp>
        <p:nvSpPr>
          <p:cNvPr id="705" name="Google Shape;705;p50"/>
          <p:cNvSpPr txBox="1"/>
          <p:nvPr/>
        </p:nvSpPr>
        <p:spPr>
          <a:xfrm>
            <a:off x="1418100" y="505800"/>
            <a:ext cx="6307800" cy="41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tr-TR" sz="2000" b="0" i="0" u="none" strike="noStrike" cap="none">
                <a:solidFill>
                  <a:srgbClr val="002060"/>
                </a:solidFill>
                <a:latin typeface="Montserrat SemiBold"/>
                <a:ea typeface="Montserrat SemiBold"/>
                <a:cs typeface="Montserrat SemiBold"/>
                <a:sym typeface="Montserrat SemiBold"/>
              </a:rPr>
              <a:t>Scrum Master Service to the Product Owner</a:t>
            </a:r>
            <a:endParaRPr sz="2000" b="0" i="0" u="none" strike="noStrike" cap="none">
              <a:solidFill>
                <a:srgbClr val="002060"/>
              </a:solidFill>
              <a:latin typeface="Montserrat SemiBold"/>
              <a:ea typeface="Montserrat SemiBold"/>
              <a:cs typeface="Montserrat SemiBold"/>
              <a:sym typeface="Montserrat SemiBold"/>
            </a:endParaRPr>
          </a:p>
        </p:txBody>
      </p:sp>
      <p:sp>
        <p:nvSpPr>
          <p:cNvPr id="706" name="Google Shape;706;p50"/>
          <p:cNvSpPr txBox="1"/>
          <p:nvPr/>
        </p:nvSpPr>
        <p:spPr>
          <a:xfrm>
            <a:off x="1263875" y="3910533"/>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Understanding and practicing agility</a:t>
            </a:r>
            <a:endParaRPr sz="1400" b="0" i="0" u="none" strike="noStrike" cap="none">
              <a:solidFill>
                <a:srgbClr val="000000"/>
              </a:solidFill>
              <a:latin typeface="Montserrat Medium"/>
              <a:ea typeface="Montserrat Medium"/>
              <a:cs typeface="Montserrat Medium"/>
              <a:sym typeface="Montserrat Medium"/>
            </a:endParaRPr>
          </a:p>
        </p:txBody>
      </p:sp>
      <p:sp>
        <p:nvSpPr>
          <p:cNvPr id="707" name="Google Shape;707;p50"/>
          <p:cNvSpPr txBox="1"/>
          <p:nvPr/>
        </p:nvSpPr>
        <p:spPr>
          <a:xfrm>
            <a:off x="1263875" y="4494896"/>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Facilitating Scrum events as requested or needed</a:t>
            </a:r>
            <a:endParaRPr sz="1400" b="0" i="0" u="none" strike="noStrike" cap="none">
              <a:solidFill>
                <a:srgbClr val="000000"/>
              </a:solidFill>
              <a:latin typeface="Montserrat Medium"/>
              <a:ea typeface="Montserrat Medium"/>
              <a:cs typeface="Montserrat Medium"/>
              <a:sym typeface="Montserrat Medium"/>
            </a:endParaRPr>
          </a:p>
        </p:txBody>
      </p:sp>
      <p:pic>
        <p:nvPicPr>
          <p:cNvPr id="708" name="Google Shape;708;p50"/>
          <p:cNvPicPr preferRelativeResize="0"/>
          <p:nvPr/>
        </p:nvPicPr>
        <p:blipFill rotWithShape="1">
          <a:blip r:embed="rId3">
            <a:alphaModFix/>
          </a:blip>
          <a:srcRect/>
          <a:stretch/>
        </p:blipFill>
        <p:spPr>
          <a:xfrm>
            <a:off x="608125" y="3868177"/>
            <a:ext cx="576550" cy="586719"/>
          </a:xfrm>
          <a:prstGeom prst="rect">
            <a:avLst/>
          </a:prstGeom>
          <a:noFill/>
          <a:ln>
            <a:noFill/>
          </a:ln>
        </p:spPr>
      </p:pic>
      <p:pic>
        <p:nvPicPr>
          <p:cNvPr id="709" name="Google Shape;709;p50"/>
          <p:cNvPicPr preferRelativeResize="0"/>
          <p:nvPr/>
        </p:nvPicPr>
        <p:blipFill rotWithShape="1">
          <a:blip r:embed="rId3">
            <a:alphaModFix/>
          </a:blip>
          <a:srcRect/>
          <a:stretch/>
        </p:blipFill>
        <p:spPr>
          <a:xfrm>
            <a:off x="608125" y="4452556"/>
            <a:ext cx="576550" cy="5867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26</a:t>
            </a:fld>
            <a:endParaRPr sz="1200" b="1" i="0" u="none" strike="noStrike" cap="none">
              <a:solidFill>
                <a:srgbClr val="FFFFFF"/>
              </a:solidFill>
              <a:latin typeface="Barlow Light"/>
              <a:ea typeface="Barlow Light"/>
              <a:cs typeface="Barlow Light"/>
              <a:sym typeface="Barlow Light"/>
            </a:endParaRPr>
          </a:p>
        </p:txBody>
      </p:sp>
      <p:sp>
        <p:nvSpPr>
          <p:cNvPr id="715" name="Google Shape;715;p51"/>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7BB9"/>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Scrum Master</a:t>
            </a:r>
            <a:endParaRPr sz="4000" b="0" i="0" u="none" strike="noStrike" cap="none">
              <a:solidFill>
                <a:srgbClr val="741B47"/>
              </a:solidFill>
              <a:latin typeface="Raleway Medium"/>
              <a:ea typeface="Raleway Medium"/>
              <a:cs typeface="Raleway Medium"/>
              <a:sym typeface="Raleway Medium"/>
            </a:endParaRPr>
          </a:p>
        </p:txBody>
      </p:sp>
      <p:sp>
        <p:nvSpPr>
          <p:cNvPr id="716" name="Google Shape;716;p51"/>
          <p:cNvSpPr txBox="1"/>
          <p:nvPr/>
        </p:nvSpPr>
        <p:spPr>
          <a:xfrm>
            <a:off x="1263875" y="1145050"/>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Coaching the Development Team in self-organization and cross-functionality</a:t>
            </a:r>
            <a:endParaRPr sz="1400" b="0" i="0" u="none" strike="noStrike" cap="none">
              <a:solidFill>
                <a:srgbClr val="000000"/>
              </a:solidFill>
              <a:latin typeface="Montserrat Medium"/>
              <a:ea typeface="Montserrat Medium"/>
              <a:cs typeface="Montserrat Medium"/>
              <a:sym typeface="Montserrat Medium"/>
            </a:endParaRPr>
          </a:p>
        </p:txBody>
      </p:sp>
      <p:sp>
        <p:nvSpPr>
          <p:cNvPr id="717" name="Google Shape;717;p51"/>
          <p:cNvSpPr txBox="1"/>
          <p:nvPr/>
        </p:nvSpPr>
        <p:spPr>
          <a:xfrm>
            <a:off x="1263875" y="1860478"/>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Helping the Development Team to create high-value products</a:t>
            </a:r>
            <a:endParaRPr sz="1400" b="0" i="0" u="none" strike="noStrike" cap="none">
              <a:solidFill>
                <a:srgbClr val="000000"/>
              </a:solidFill>
              <a:latin typeface="Montserrat Medium"/>
              <a:ea typeface="Montserrat Medium"/>
              <a:cs typeface="Montserrat Medium"/>
              <a:sym typeface="Montserrat Medium"/>
            </a:endParaRPr>
          </a:p>
        </p:txBody>
      </p:sp>
      <p:sp>
        <p:nvSpPr>
          <p:cNvPr id="718" name="Google Shape;718;p51"/>
          <p:cNvSpPr txBox="1"/>
          <p:nvPr/>
        </p:nvSpPr>
        <p:spPr>
          <a:xfrm>
            <a:off x="1263875" y="2575905"/>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Removing impediments to the Development Team’s progress</a:t>
            </a:r>
            <a:endParaRPr sz="1400" b="0" i="0" u="none" strike="noStrike" cap="none">
              <a:solidFill>
                <a:srgbClr val="000000"/>
              </a:solidFill>
              <a:latin typeface="Montserrat Medium"/>
              <a:ea typeface="Montserrat Medium"/>
              <a:cs typeface="Montserrat Medium"/>
              <a:sym typeface="Montserrat Medium"/>
            </a:endParaRPr>
          </a:p>
        </p:txBody>
      </p:sp>
      <p:sp>
        <p:nvSpPr>
          <p:cNvPr id="719" name="Google Shape;719;p51"/>
          <p:cNvSpPr txBox="1"/>
          <p:nvPr/>
        </p:nvSpPr>
        <p:spPr>
          <a:xfrm>
            <a:off x="1263875" y="3291333"/>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Facilitating Scrum events as requested or needed</a:t>
            </a:r>
            <a:endParaRPr sz="1400" b="0" i="0" u="none" strike="noStrike" cap="none">
              <a:solidFill>
                <a:srgbClr val="000000"/>
              </a:solidFill>
              <a:latin typeface="Montserrat Medium"/>
              <a:ea typeface="Montserrat Medium"/>
              <a:cs typeface="Montserrat Medium"/>
              <a:sym typeface="Montserrat Medium"/>
            </a:endParaRPr>
          </a:p>
        </p:txBody>
      </p:sp>
      <p:sp>
        <p:nvSpPr>
          <p:cNvPr id="720" name="Google Shape;720;p51"/>
          <p:cNvSpPr txBox="1"/>
          <p:nvPr/>
        </p:nvSpPr>
        <p:spPr>
          <a:xfrm>
            <a:off x="1263875" y="4006760"/>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Coaching the Development Team in organizational environments in which Scrum is not yet fully adopted and understood</a:t>
            </a:r>
            <a:endParaRPr sz="1400" b="0" i="0" u="none" strike="noStrike" cap="none">
              <a:solidFill>
                <a:srgbClr val="000000"/>
              </a:solidFill>
              <a:latin typeface="Montserrat Medium"/>
              <a:ea typeface="Montserrat Medium"/>
              <a:cs typeface="Montserrat Medium"/>
              <a:sym typeface="Montserrat Medium"/>
            </a:endParaRPr>
          </a:p>
        </p:txBody>
      </p:sp>
      <p:pic>
        <p:nvPicPr>
          <p:cNvPr id="721" name="Google Shape;721;p51"/>
          <p:cNvPicPr preferRelativeResize="0"/>
          <p:nvPr/>
        </p:nvPicPr>
        <p:blipFill rotWithShape="1">
          <a:blip r:embed="rId3">
            <a:alphaModFix/>
          </a:blip>
          <a:srcRect/>
          <a:stretch/>
        </p:blipFill>
        <p:spPr>
          <a:xfrm>
            <a:off x="608125" y="1098675"/>
            <a:ext cx="576550" cy="641805"/>
          </a:xfrm>
          <a:prstGeom prst="rect">
            <a:avLst/>
          </a:prstGeom>
          <a:noFill/>
          <a:ln>
            <a:noFill/>
          </a:ln>
        </p:spPr>
      </p:pic>
      <p:pic>
        <p:nvPicPr>
          <p:cNvPr id="722" name="Google Shape;722;p51"/>
          <p:cNvPicPr preferRelativeResize="0"/>
          <p:nvPr/>
        </p:nvPicPr>
        <p:blipFill rotWithShape="1">
          <a:blip r:embed="rId3">
            <a:alphaModFix/>
          </a:blip>
          <a:srcRect/>
          <a:stretch/>
        </p:blipFill>
        <p:spPr>
          <a:xfrm>
            <a:off x="608125" y="1814108"/>
            <a:ext cx="576550" cy="641805"/>
          </a:xfrm>
          <a:prstGeom prst="rect">
            <a:avLst/>
          </a:prstGeom>
          <a:noFill/>
          <a:ln>
            <a:noFill/>
          </a:ln>
        </p:spPr>
      </p:pic>
      <p:pic>
        <p:nvPicPr>
          <p:cNvPr id="723" name="Google Shape;723;p51"/>
          <p:cNvPicPr preferRelativeResize="0"/>
          <p:nvPr/>
        </p:nvPicPr>
        <p:blipFill rotWithShape="1">
          <a:blip r:embed="rId3">
            <a:alphaModFix/>
          </a:blip>
          <a:srcRect/>
          <a:stretch/>
        </p:blipFill>
        <p:spPr>
          <a:xfrm>
            <a:off x="608125" y="2529566"/>
            <a:ext cx="576550" cy="641805"/>
          </a:xfrm>
          <a:prstGeom prst="rect">
            <a:avLst/>
          </a:prstGeom>
          <a:noFill/>
          <a:ln>
            <a:noFill/>
          </a:ln>
        </p:spPr>
      </p:pic>
      <p:pic>
        <p:nvPicPr>
          <p:cNvPr id="724" name="Google Shape;724;p51"/>
          <p:cNvPicPr preferRelativeResize="0"/>
          <p:nvPr/>
        </p:nvPicPr>
        <p:blipFill rotWithShape="1">
          <a:blip r:embed="rId3">
            <a:alphaModFix/>
          </a:blip>
          <a:srcRect/>
          <a:stretch/>
        </p:blipFill>
        <p:spPr>
          <a:xfrm>
            <a:off x="608125" y="3245000"/>
            <a:ext cx="576550" cy="641805"/>
          </a:xfrm>
          <a:prstGeom prst="rect">
            <a:avLst/>
          </a:prstGeom>
          <a:noFill/>
          <a:ln>
            <a:noFill/>
          </a:ln>
        </p:spPr>
      </p:pic>
      <p:pic>
        <p:nvPicPr>
          <p:cNvPr id="725" name="Google Shape;725;p51"/>
          <p:cNvPicPr preferRelativeResize="0"/>
          <p:nvPr/>
        </p:nvPicPr>
        <p:blipFill rotWithShape="1">
          <a:blip r:embed="rId3">
            <a:alphaModFix/>
          </a:blip>
          <a:srcRect/>
          <a:stretch/>
        </p:blipFill>
        <p:spPr>
          <a:xfrm>
            <a:off x="608125" y="3960445"/>
            <a:ext cx="576550" cy="641805"/>
          </a:xfrm>
          <a:prstGeom prst="rect">
            <a:avLst/>
          </a:prstGeom>
          <a:noFill/>
          <a:ln>
            <a:noFill/>
          </a:ln>
        </p:spPr>
      </p:pic>
      <p:sp>
        <p:nvSpPr>
          <p:cNvPr id="726" name="Google Shape;726;p51"/>
          <p:cNvSpPr txBox="1"/>
          <p:nvPr/>
        </p:nvSpPr>
        <p:spPr>
          <a:xfrm>
            <a:off x="1206000" y="646725"/>
            <a:ext cx="6732000" cy="41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tr-TR" sz="2000" b="0" i="0" u="none" strike="noStrike" cap="none">
                <a:solidFill>
                  <a:srgbClr val="002060"/>
                </a:solidFill>
                <a:latin typeface="Montserrat SemiBold"/>
                <a:ea typeface="Montserrat SemiBold"/>
                <a:cs typeface="Montserrat SemiBold"/>
                <a:sym typeface="Montserrat SemiBold"/>
              </a:rPr>
              <a:t>Scrum Master Service to the Development Team</a:t>
            </a:r>
            <a:endParaRPr sz="2000" b="0" i="0" u="none" strike="noStrike" cap="none">
              <a:solidFill>
                <a:srgbClr val="002060"/>
              </a:solidFill>
              <a:latin typeface="Montserrat SemiBold"/>
              <a:ea typeface="Montserrat SemiBold"/>
              <a:cs typeface="Montserrat SemiBold"/>
              <a:sym typeface="Montserrat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52"/>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52"/>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True</a:t>
            </a:r>
            <a:endParaRPr sz="6000" b="0" i="0" u="none" strike="noStrike" cap="none">
              <a:solidFill>
                <a:srgbClr val="FFFFFF"/>
              </a:solidFill>
              <a:latin typeface="Proxima Nova Semibold"/>
              <a:ea typeface="Proxima Nova Semibold"/>
              <a:cs typeface="Proxima Nova Semibold"/>
              <a:sym typeface="Proxima Nova Semibold"/>
            </a:endParaRPr>
          </a:p>
        </p:txBody>
      </p:sp>
      <p:sp>
        <p:nvSpPr>
          <p:cNvPr id="733" name="Google Shape;733;p52"/>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False</a:t>
            </a:r>
            <a:endParaRPr sz="6000" b="0" i="0" u="none" strike="noStrike" cap="none">
              <a:solidFill>
                <a:srgbClr val="FFFFFF"/>
              </a:solidFill>
              <a:latin typeface="Proxima Nova Semibold"/>
              <a:ea typeface="Proxima Nova Semibold"/>
              <a:cs typeface="Proxima Nova Semibold"/>
              <a:sym typeface="Proxima Nova Semibold"/>
            </a:endParaRPr>
          </a:p>
        </p:txBody>
      </p:sp>
      <p:sp>
        <p:nvSpPr>
          <p:cNvPr id="734" name="Google Shape;734;p52"/>
          <p:cNvSpPr/>
          <p:nvPr/>
        </p:nvSpPr>
        <p:spPr>
          <a:xfrm>
            <a:off x="593100" y="2322000"/>
            <a:ext cx="7957800" cy="20487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52"/>
          <p:cNvSpPr txBox="1">
            <a:spLocks noGrp="1"/>
          </p:cNvSpPr>
          <p:nvPr>
            <p:ph type="title"/>
          </p:nvPr>
        </p:nvSpPr>
        <p:spPr>
          <a:xfrm>
            <a:off x="821550" y="2512350"/>
            <a:ext cx="7422000" cy="166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tr-TR" sz="3200">
                <a:solidFill>
                  <a:srgbClr val="0A3534"/>
                </a:solidFill>
                <a:latin typeface="Proxima Nova Semibold"/>
                <a:ea typeface="Proxima Nova Semibold"/>
                <a:cs typeface="Proxima Nova Semibold"/>
                <a:sym typeface="Proxima Nova Semibold"/>
              </a:rPr>
              <a:t>What is the role of the Scrum Master?</a:t>
            </a:r>
            <a:endParaRPr sz="3200">
              <a:solidFill>
                <a:srgbClr val="0A3534"/>
              </a:solidFill>
              <a:latin typeface="Proxima Nova Semibold"/>
              <a:ea typeface="Proxima Nova Semibold"/>
              <a:cs typeface="Proxima Nova Semibold"/>
              <a:sym typeface="Proxima Nova Semibold"/>
            </a:endParaRPr>
          </a:p>
        </p:txBody>
      </p:sp>
      <p:pic>
        <p:nvPicPr>
          <p:cNvPr id="736" name="Google Shape;736;p52"/>
          <p:cNvPicPr preferRelativeResize="0"/>
          <p:nvPr/>
        </p:nvPicPr>
        <p:blipFill rotWithShape="1">
          <a:blip r:embed="rId3">
            <a:alphaModFix/>
          </a:blip>
          <a:srcRect/>
          <a:stretch/>
        </p:blipFill>
        <p:spPr>
          <a:xfrm>
            <a:off x="3705575" y="354450"/>
            <a:ext cx="1732850" cy="1732850"/>
          </a:xfrm>
          <a:prstGeom prst="rect">
            <a:avLst/>
          </a:prstGeom>
          <a:noFill/>
          <a:ln>
            <a:noFill/>
          </a:ln>
        </p:spPr>
      </p:pic>
      <p:pic>
        <p:nvPicPr>
          <p:cNvPr id="737" name="Google Shape;737;p52">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738" name="Google Shape;738;p52">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53"/>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53"/>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True</a:t>
            </a:r>
            <a:endParaRPr sz="6000" b="0" i="0" u="none" strike="noStrike" cap="none">
              <a:solidFill>
                <a:srgbClr val="FFFFFF"/>
              </a:solidFill>
              <a:latin typeface="Proxima Nova Semibold"/>
              <a:ea typeface="Proxima Nova Semibold"/>
              <a:cs typeface="Proxima Nova Semibold"/>
              <a:sym typeface="Proxima Nova Semibold"/>
            </a:endParaRPr>
          </a:p>
        </p:txBody>
      </p:sp>
      <p:sp>
        <p:nvSpPr>
          <p:cNvPr id="745" name="Google Shape;745;p53"/>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False</a:t>
            </a:r>
            <a:endParaRPr sz="6000" b="0" i="0" u="none" strike="noStrike" cap="none">
              <a:solidFill>
                <a:srgbClr val="FFFFFF"/>
              </a:solidFill>
              <a:latin typeface="Proxima Nova Semibold"/>
              <a:ea typeface="Proxima Nova Semibold"/>
              <a:cs typeface="Proxima Nova Semibold"/>
              <a:sym typeface="Proxima Nova Semibold"/>
            </a:endParaRPr>
          </a:p>
        </p:txBody>
      </p:sp>
      <p:sp>
        <p:nvSpPr>
          <p:cNvPr id="746" name="Google Shape;746;p53"/>
          <p:cNvSpPr/>
          <p:nvPr/>
        </p:nvSpPr>
        <p:spPr>
          <a:xfrm>
            <a:off x="593100" y="2322000"/>
            <a:ext cx="7957800" cy="20487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53"/>
          <p:cNvSpPr txBox="1">
            <a:spLocks noGrp="1"/>
          </p:cNvSpPr>
          <p:nvPr>
            <p:ph type="title"/>
          </p:nvPr>
        </p:nvSpPr>
        <p:spPr>
          <a:xfrm>
            <a:off x="821550" y="2512350"/>
            <a:ext cx="7422000" cy="166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tr-TR" sz="3200">
                <a:solidFill>
                  <a:srgbClr val="0A3534"/>
                </a:solidFill>
                <a:latin typeface="Proxima Nova Semibold"/>
                <a:ea typeface="Proxima Nova Semibold"/>
                <a:cs typeface="Proxima Nova Semibold"/>
                <a:sym typeface="Proxima Nova Semibold"/>
              </a:rPr>
              <a:t>Which one looks at the project from the customer's perspective?</a:t>
            </a:r>
            <a:endParaRPr sz="3200">
              <a:solidFill>
                <a:srgbClr val="0A3534"/>
              </a:solidFill>
              <a:latin typeface="Proxima Nova Semibold"/>
              <a:ea typeface="Proxima Nova Semibold"/>
              <a:cs typeface="Proxima Nova Semibold"/>
              <a:sym typeface="Proxima Nova Semibold"/>
            </a:endParaRPr>
          </a:p>
        </p:txBody>
      </p:sp>
      <p:pic>
        <p:nvPicPr>
          <p:cNvPr id="748" name="Google Shape;748;p53"/>
          <p:cNvPicPr preferRelativeResize="0"/>
          <p:nvPr/>
        </p:nvPicPr>
        <p:blipFill rotWithShape="1">
          <a:blip r:embed="rId3">
            <a:alphaModFix/>
          </a:blip>
          <a:srcRect/>
          <a:stretch/>
        </p:blipFill>
        <p:spPr>
          <a:xfrm>
            <a:off x="3705575" y="354450"/>
            <a:ext cx="1732850" cy="1732850"/>
          </a:xfrm>
          <a:prstGeom prst="rect">
            <a:avLst/>
          </a:prstGeom>
          <a:noFill/>
          <a:ln>
            <a:noFill/>
          </a:ln>
        </p:spPr>
      </p:pic>
      <p:pic>
        <p:nvPicPr>
          <p:cNvPr id="749" name="Google Shape;749;p53">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750" name="Google Shape;750;p53">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5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29</a:t>
            </a:fld>
            <a:endParaRPr sz="1200" b="1" i="0" u="none" strike="noStrike" cap="none">
              <a:solidFill>
                <a:srgbClr val="FFFFFF"/>
              </a:solidFill>
              <a:latin typeface="Barlow Light"/>
              <a:ea typeface="Barlow Light"/>
              <a:cs typeface="Barlow Light"/>
              <a:sym typeface="Barlow Light"/>
            </a:endParaRPr>
          </a:p>
        </p:txBody>
      </p:sp>
      <p:sp>
        <p:nvSpPr>
          <p:cNvPr id="756" name="Google Shape;756;p54"/>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7BB9"/>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Development Team</a:t>
            </a:r>
            <a:endParaRPr sz="4000" b="0" i="0" u="none" strike="noStrike" cap="none">
              <a:solidFill>
                <a:srgbClr val="741B47"/>
              </a:solidFill>
              <a:latin typeface="Raleway Medium"/>
              <a:ea typeface="Raleway Medium"/>
              <a:cs typeface="Raleway Medium"/>
              <a:sym typeface="Raleway Medium"/>
            </a:endParaRPr>
          </a:p>
        </p:txBody>
      </p:sp>
      <p:sp>
        <p:nvSpPr>
          <p:cNvPr id="757" name="Google Shape;757;p54"/>
          <p:cNvSpPr txBox="1"/>
          <p:nvPr/>
        </p:nvSpPr>
        <p:spPr>
          <a:xfrm>
            <a:off x="1188125" y="2322750"/>
            <a:ext cx="1949100" cy="3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Barlow Medium"/>
                <a:ea typeface="Barlow Medium"/>
                <a:cs typeface="Barlow Medium"/>
                <a:sym typeface="Barlow Medium"/>
              </a:rPr>
              <a:t>Development Team</a:t>
            </a:r>
            <a:endParaRPr sz="1600" b="0" i="0" u="none" strike="noStrike" cap="none">
              <a:solidFill>
                <a:srgbClr val="000000"/>
              </a:solidFill>
              <a:latin typeface="Barlow Medium"/>
              <a:ea typeface="Barlow Medium"/>
              <a:cs typeface="Barlow Medium"/>
              <a:sym typeface="Barlow Medium"/>
            </a:endParaRPr>
          </a:p>
        </p:txBody>
      </p:sp>
      <p:sp>
        <p:nvSpPr>
          <p:cNvPr id="758" name="Google Shape;758;p54"/>
          <p:cNvSpPr txBox="1"/>
          <p:nvPr/>
        </p:nvSpPr>
        <p:spPr>
          <a:xfrm>
            <a:off x="477600" y="800200"/>
            <a:ext cx="8188800" cy="98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tr-TR" sz="2000" b="0" i="0" u="none" strike="noStrike" cap="none">
                <a:solidFill>
                  <a:srgbClr val="002060"/>
                </a:solidFill>
                <a:latin typeface="Montserrat Medium"/>
                <a:ea typeface="Montserrat Medium"/>
                <a:cs typeface="Montserrat Medium"/>
                <a:sym typeface="Montserrat Medium"/>
              </a:rPr>
              <a:t>The Development Team consists of professionals who do the work of delivering a potentially releasable Increment of “Done” product at the end of each Sprint.</a:t>
            </a:r>
            <a:endParaRPr sz="2000" b="0" i="0" u="none" strike="noStrike" cap="none">
              <a:solidFill>
                <a:srgbClr val="002060"/>
              </a:solidFill>
              <a:latin typeface="Montserrat Medium"/>
              <a:ea typeface="Montserrat Medium"/>
              <a:cs typeface="Montserrat Medium"/>
              <a:sym typeface="Montserrat Medium"/>
            </a:endParaRPr>
          </a:p>
        </p:txBody>
      </p:sp>
      <p:pic>
        <p:nvPicPr>
          <p:cNvPr id="759" name="Google Shape;759;p54"/>
          <p:cNvPicPr preferRelativeResize="0"/>
          <p:nvPr/>
        </p:nvPicPr>
        <p:blipFill rotWithShape="1">
          <a:blip r:embed="rId3">
            <a:alphaModFix/>
          </a:blip>
          <a:srcRect/>
          <a:stretch/>
        </p:blipFill>
        <p:spPr>
          <a:xfrm>
            <a:off x="1495675" y="2716150"/>
            <a:ext cx="1260000" cy="1260000"/>
          </a:xfrm>
          <a:prstGeom prst="rect">
            <a:avLst/>
          </a:prstGeom>
          <a:noFill/>
          <a:ln>
            <a:noFill/>
          </a:ln>
        </p:spPr>
      </p:pic>
      <p:pic>
        <p:nvPicPr>
          <p:cNvPr id="760" name="Google Shape;760;p54"/>
          <p:cNvPicPr preferRelativeResize="0"/>
          <p:nvPr/>
        </p:nvPicPr>
        <p:blipFill rotWithShape="1">
          <a:blip r:embed="rId4">
            <a:alphaModFix/>
          </a:blip>
          <a:srcRect/>
          <a:stretch/>
        </p:blipFill>
        <p:spPr>
          <a:xfrm>
            <a:off x="5928550" y="2716150"/>
            <a:ext cx="1148000" cy="1148000"/>
          </a:xfrm>
          <a:prstGeom prst="rect">
            <a:avLst/>
          </a:prstGeom>
          <a:noFill/>
          <a:ln>
            <a:noFill/>
          </a:ln>
        </p:spPr>
      </p:pic>
      <p:sp>
        <p:nvSpPr>
          <p:cNvPr id="761" name="Google Shape;761;p54"/>
          <p:cNvSpPr txBox="1"/>
          <p:nvPr/>
        </p:nvSpPr>
        <p:spPr>
          <a:xfrm>
            <a:off x="5528000" y="2322750"/>
            <a:ext cx="1949100" cy="3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Barlow Medium"/>
                <a:ea typeface="Barlow Medium"/>
                <a:cs typeface="Barlow Medium"/>
                <a:sym typeface="Barlow Medium"/>
              </a:rPr>
              <a:t>Product Increment</a:t>
            </a:r>
            <a:endParaRPr sz="1600" b="0" i="0" u="none" strike="noStrike" cap="none">
              <a:solidFill>
                <a:srgbClr val="000000"/>
              </a:solidFill>
              <a:latin typeface="Barlow Medium"/>
              <a:ea typeface="Barlow Medium"/>
              <a:cs typeface="Barlow Medium"/>
              <a:sym typeface="Barlow Medium"/>
            </a:endParaRPr>
          </a:p>
        </p:txBody>
      </p:sp>
      <p:pic>
        <p:nvPicPr>
          <p:cNvPr id="762" name="Google Shape;762;p54"/>
          <p:cNvPicPr preferRelativeResize="0"/>
          <p:nvPr/>
        </p:nvPicPr>
        <p:blipFill rotWithShape="1">
          <a:blip r:embed="rId5">
            <a:alphaModFix/>
          </a:blip>
          <a:srcRect/>
          <a:stretch/>
        </p:blipFill>
        <p:spPr>
          <a:xfrm>
            <a:off x="3467088" y="2071150"/>
            <a:ext cx="1905000" cy="1905000"/>
          </a:xfrm>
          <a:prstGeom prst="rect">
            <a:avLst/>
          </a:prstGeom>
          <a:noFill/>
          <a:ln>
            <a:noFill/>
          </a:ln>
        </p:spPr>
      </p:pic>
      <p:sp>
        <p:nvSpPr>
          <p:cNvPr id="763" name="Google Shape;763;p54"/>
          <p:cNvSpPr txBox="1"/>
          <p:nvPr/>
        </p:nvSpPr>
        <p:spPr>
          <a:xfrm>
            <a:off x="4038100" y="2790950"/>
            <a:ext cx="893700" cy="62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SemiBold"/>
                <a:ea typeface="Montserrat SemiBold"/>
                <a:cs typeface="Montserrat SemiBold"/>
                <a:sym typeface="Montserrat SemiBold"/>
              </a:rPr>
              <a:t>Each Sprint</a:t>
            </a:r>
            <a:endParaRPr sz="1400" b="0" i="0" u="none" strike="noStrike" cap="non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a:t>
            </a:fld>
            <a:endParaRPr/>
          </a:p>
        </p:txBody>
      </p:sp>
      <p:pic>
        <p:nvPicPr>
          <p:cNvPr id="136" name="Google Shape;136;p27"/>
          <p:cNvPicPr preferRelativeResize="0"/>
          <p:nvPr/>
        </p:nvPicPr>
        <p:blipFill rotWithShape="1">
          <a:blip r:embed="rId3">
            <a:alphaModFix/>
          </a:blip>
          <a:srcRect/>
          <a:stretch/>
        </p:blipFill>
        <p:spPr>
          <a:xfrm>
            <a:off x="1346200" y="152400"/>
            <a:ext cx="6451600" cy="483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5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30</a:t>
            </a:fld>
            <a:endParaRPr sz="1200" b="1" i="0" u="none" strike="noStrike" cap="none">
              <a:solidFill>
                <a:srgbClr val="FFFFFF"/>
              </a:solidFill>
              <a:latin typeface="Barlow Light"/>
              <a:ea typeface="Barlow Light"/>
              <a:cs typeface="Barlow Light"/>
              <a:sym typeface="Barlow Light"/>
            </a:endParaRPr>
          </a:p>
        </p:txBody>
      </p:sp>
      <p:sp>
        <p:nvSpPr>
          <p:cNvPr id="769" name="Google Shape;769;p55"/>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7BB9"/>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Development Team</a:t>
            </a:r>
            <a:endParaRPr sz="4000" b="0" i="0" u="none" strike="noStrike" cap="none">
              <a:solidFill>
                <a:srgbClr val="741B47"/>
              </a:solidFill>
              <a:latin typeface="Raleway Medium"/>
              <a:ea typeface="Raleway Medium"/>
              <a:cs typeface="Raleway Medium"/>
              <a:sym typeface="Raleway Medium"/>
            </a:endParaRPr>
          </a:p>
        </p:txBody>
      </p:sp>
      <p:sp>
        <p:nvSpPr>
          <p:cNvPr id="770" name="Google Shape;770;p55"/>
          <p:cNvSpPr txBox="1"/>
          <p:nvPr/>
        </p:nvSpPr>
        <p:spPr>
          <a:xfrm>
            <a:off x="1263875" y="992650"/>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Medium"/>
                <a:ea typeface="Montserrat Medium"/>
                <a:cs typeface="Montserrat Medium"/>
                <a:sym typeface="Montserrat Medium"/>
              </a:rPr>
              <a:t>They are self-organizing.</a:t>
            </a:r>
            <a:endParaRPr sz="1800" b="0" i="0" u="none" strike="noStrike" cap="none">
              <a:solidFill>
                <a:srgbClr val="000000"/>
              </a:solidFill>
              <a:latin typeface="Montserrat Medium"/>
              <a:ea typeface="Montserrat Medium"/>
              <a:cs typeface="Montserrat Medium"/>
              <a:sym typeface="Montserrat Medium"/>
            </a:endParaRPr>
          </a:p>
        </p:txBody>
      </p:sp>
      <p:sp>
        <p:nvSpPr>
          <p:cNvPr id="771" name="Google Shape;771;p55"/>
          <p:cNvSpPr txBox="1"/>
          <p:nvPr/>
        </p:nvSpPr>
        <p:spPr>
          <a:xfrm>
            <a:off x="1263875" y="1708078"/>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Medium"/>
                <a:ea typeface="Montserrat Medium"/>
                <a:cs typeface="Montserrat Medium"/>
                <a:sym typeface="Montserrat Medium"/>
              </a:rPr>
              <a:t>Development Teams are cross-functional.</a:t>
            </a:r>
            <a:endParaRPr sz="1800" b="0" i="0" u="none" strike="noStrike" cap="none">
              <a:solidFill>
                <a:srgbClr val="000000"/>
              </a:solidFill>
              <a:latin typeface="Montserrat Medium"/>
              <a:ea typeface="Montserrat Medium"/>
              <a:cs typeface="Montserrat Medium"/>
              <a:sym typeface="Montserrat Medium"/>
            </a:endParaRPr>
          </a:p>
        </p:txBody>
      </p:sp>
      <p:sp>
        <p:nvSpPr>
          <p:cNvPr id="772" name="Google Shape;772;p55"/>
          <p:cNvSpPr txBox="1"/>
          <p:nvPr/>
        </p:nvSpPr>
        <p:spPr>
          <a:xfrm>
            <a:off x="1263875" y="2423505"/>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Medium"/>
                <a:ea typeface="Montserrat Medium"/>
                <a:cs typeface="Montserrat Medium"/>
                <a:sym typeface="Montserrat Medium"/>
              </a:rPr>
              <a:t>Scrum recognizes no titles for Development Team members.</a:t>
            </a:r>
            <a:endParaRPr sz="1800" b="0" i="0" u="none" strike="noStrike" cap="none">
              <a:solidFill>
                <a:srgbClr val="000000"/>
              </a:solidFill>
              <a:latin typeface="Montserrat Medium"/>
              <a:ea typeface="Montserrat Medium"/>
              <a:cs typeface="Montserrat Medium"/>
              <a:sym typeface="Montserrat Medium"/>
            </a:endParaRPr>
          </a:p>
        </p:txBody>
      </p:sp>
      <p:sp>
        <p:nvSpPr>
          <p:cNvPr id="773" name="Google Shape;773;p55"/>
          <p:cNvSpPr txBox="1"/>
          <p:nvPr/>
        </p:nvSpPr>
        <p:spPr>
          <a:xfrm>
            <a:off x="1263875" y="3138933"/>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Medium"/>
                <a:ea typeface="Montserrat Medium"/>
                <a:cs typeface="Montserrat Medium"/>
                <a:sym typeface="Montserrat Medium"/>
              </a:rPr>
              <a:t>Scrum recognizes no sub-teams in the Development Team.</a:t>
            </a:r>
            <a:endParaRPr sz="1800" b="0" i="0" u="none" strike="noStrike" cap="none">
              <a:solidFill>
                <a:srgbClr val="000000"/>
              </a:solidFill>
              <a:latin typeface="Montserrat Medium"/>
              <a:ea typeface="Montserrat Medium"/>
              <a:cs typeface="Montserrat Medium"/>
              <a:sym typeface="Montserrat Medium"/>
            </a:endParaRPr>
          </a:p>
        </p:txBody>
      </p:sp>
      <p:sp>
        <p:nvSpPr>
          <p:cNvPr id="774" name="Google Shape;774;p55"/>
          <p:cNvSpPr txBox="1"/>
          <p:nvPr/>
        </p:nvSpPr>
        <p:spPr>
          <a:xfrm>
            <a:off x="1263875" y="3854360"/>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Medium"/>
                <a:ea typeface="Montserrat Medium"/>
                <a:cs typeface="Montserrat Medium"/>
                <a:sym typeface="Montserrat Medium"/>
              </a:rPr>
              <a:t>Accountability belongs to the Development Team as a whole</a:t>
            </a:r>
            <a:endParaRPr sz="1800" b="0" i="0" u="none" strike="noStrike" cap="none">
              <a:solidFill>
                <a:srgbClr val="000000"/>
              </a:solidFill>
              <a:latin typeface="Montserrat Medium"/>
              <a:ea typeface="Montserrat Medium"/>
              <a:cs typeface="Montserrat Medium"/>
              <a:sym typeface="Montserrat Medium"/>
            </a:endParaRPr>
          </a:p>
        </p:txBody>
      </p:sp>
      <p:pic>
        <p:nvPicPr>
          <p:cNvPr id="775" name="Google Shape;775;p55"/>
          <p:cNvPicPr preferRelativeResize="0"/>
          <p:nvPr/>
        </p:nvPicPr>
        <p:blipFill rotWithShape="1">
          <a:blip r:embed="rId3">
            <a:alphaModFix/>
          </a:blip>
          <a:srcRect/>
          <a:stretch/>
        </p:blipFill>
        <p:spPr>
          <a:xfrm>
            <a:off x="608125" y="946275"/>
            <a:ext cx="576550" cy="641805"/>
          </a:xfrm>
          <a:prstGeom prst="rect">
            <a:avLst/>
          </a:prstGeom>
          <a:noFill/>
          <a:ln>
            <a:noFill/>
          </a:ln>
        </p:spPr>
      </p:pic>
      <p:pic>
        <p:nvPicPr>
          <p:cNvPr id="776" name="Google Shape;776;p55"/>
          <p:cNvPicPr preferRelativeResize="0"/>
          <p:nvPr/>
        </p:nvPicPr>
        <p:blipFill rotWithShape="1">
          <a:blip r:embed="rId3">
            <a:alphaModFix/>
          </a:blip>
          <a:srcRect/>
          <a:stretch/>
        </p:blipFill>
        <p:spPr>
          <a:xfrm>
            <a:off x="608125" y="1661708"/>
            <a:ext cx="576550" cy="641805"/>
          </a:xfrm>
          <a:prstGeom prst="rect">
            <a:avLst/>
          </a:prstGeom>
          <a:noFill/>
          <a:ln>
            <a:noFill/>
          </a:ln>
        </p:spPr>
      </p:pic>
      <p:pic>
        <p:nvPicPr>
          <p:cNvPr id="777" name="Google Shape;777;p55"/>
          <p:cNvPicPr preferRelativeResize="0"/>
          <p:nvPr/>
        </p:nvPicPr>
        <p:blipFill rotWithShape="1">
          <a:blip r:embed="rId3">
            <a:alphaModFix/>
          </a:blip>
          <a:srcRect/>
          <a:stretch/>
        </p:blipFill>
        <p:spPr>
          <a:xfrm>
            <a:off x="608125" y="2377166"/>
            <a:ext cx="576550" cy="641805"/>
          </a:xfrm>
          <a:prstGeom prst="rect">
            <a:avLst/>
          </a:prstGeom>
          <a:noFill/>
          <a:ln>
            <a:noFill/>
          </a:ln>
        </p:spPr>
      </p:pic>
      <p:pic>
        <p:nvPicPr>
          <p:cNvPr id="778" name="Google Shape;778;p55"/>
          <p:cNvPicPr preferRelativeResize="0"/>
          <p:nvPr/>
        </p:nvPicPr>
        <p:blipFill rotWithShape="1">
          <a:blip r:embed="rId3">
            <a:alphaModFix/>
          </a:blip>
          <a:srcRect/>
          <a:stretch/>
        </p:blipFill>
        <p:spPr>
          <a:xfrm>
            <a:off x="608125" y="3092600"/>
            <a:ext cx="576550" cy="641805"/>
          </a:xfrm>
          <a:prstGeom prst="rect">
            <a:avLst/>
          </a:prstGeom>
          <a:noFill/>
          <a:ln>
            <a:noFill/>
          </a:ln>
        </p:spPr>
      </p:pic>
      <p:pic>
        <p:nvPicPr>
          <p:cNvPr id="779" name="Google Shape;779;p55"/>
          <p:cNvPicPr preferRelativeResize="0"/>
          <p:nvPr/>
        </p:nvPicPr>
        <p:blipFill rotWithShape="1">
          <a:blip r:embed="rId3">
            <a:alphaModFix/>
          </a:blip>
          <a:srcRect/>
          <a:stretch/>
        </p:blipFill>
        <p:spPr>
          <a:xfrm>
            <a:off x="608125" y="3808045"/>
            <a:ext cx="576550" cy="64180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5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31</a:t>
            </a:fld>
            <a:endParaRPr sz="1200" b="1" i="0" u="none" strike="noStrike" cap="none">
              <a:solidFill>
                <a:srgbClr val="FFFFFF"/>
              </a:solidFill>
              <a:latin typeface="Barlow Light"/>
              <a:ea typeface="Barlow Light"/>
              <a:cs typeface="Barlow Light"/>
              <a:sym typeface="Barlow Light"/>
            </a:endParaRPr>
          </a:p>
        </p:txBody>
      </p:sp>
      <p:sp>
        <p:nvSpPr>
          <p:cNvPr id="785" name="Google Shape;785;p56"/>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7BB9"/>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Team Size vs. Coordination</a:t>
            </a:r>
            <a:endParaRPr sz="4000" b="0" i="0" u="none" strike="noStrike" cap="none">
              <a:solidFill>
                <a:srgbClr val="741B47"/>
              </a:solidFill>
              <a:latin typeface="Raleway Medium"/>
              <a:ea typeface="Raleway Medium"/>
              <a:cs typeface="Raleway Medium"/>
              <a:sym typeface="Raleway Medium"/>
            </a:endParaRPr>
          </a:p>
        </p:txBody>
      </p:sp>
      <p:pic>
        <p:nvPicPr>
          <p:cNvPr id="786" name="Google Shape;786;p56"/>
          <p:cNvPicPr preferRelativeResize="0"/>
          <p:nvPr/>
        </p:nvPicPr>
        <p:blipFill rotWithShape="1">
          <a:blip r:embed="rId3">
            <a:alphaModFix/>
          </a:blip>
          <a:srcRect/>
          <a:stretch/>
        </p:blipFill>
        <p:spPr>
          <a:xfrm>
            <a:off x="726175" y="800200"/>
            <a:ext cx="7418899" cy="4115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5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32</a:t>
            </a:fld>
            <a:endParaRPr sz="1200" b="1" i="0" u="none" strike="noStrike" cap="none">
              <a:solidFill>
                <a:srgbClr val="FFFFFF"/>
              </a:solidFill>
              <a:latin typeface="Barlow Light"/>
              <a:ea typeface="Barlow Light"/>
              <a:cs typeface="Barlow Light"/>
              <a:sym typeface="Barlow Light"/>
            </a:endParaRPr>
          </a:p>
        </p:txBody>
      </p:sp>
      <p:sp>
        <p:nvSpPr>
          <p:cNvPr id="792" name="Google Shape;792;p57"/>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7BB9"/>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Development Team Size</a:t>
            </a:r>
            <a:endParaRPr sz="4000" b="0" i="0" u="none" strike="noStrike" cap="none">
              <a:solidFill>
                <a:srgbClr val="741B47"/>
              </a:solidFill>
              <a:latin typeface="Raleway Medium"/>
              <a:ea typeface="Raleway Medium"/>
              <a:cs typeface="Raleway Medium"/>
              <a:sym typeface="Raleway Medium"/>
            </a:endParaRPr>
          </a:p>
        </p:txBody>
      </p:sp>
      <p:sp>
        <p:nvSpPr>
          <p:cNvPr id="793" name="Google Shape;793;p57"/>
          <p:cNvSpPr txBox="1"/>
          <p:nvPr/>
        </p:nvSpPr>
        <p:spPr>
          <a:xfrm rot="-5400000">
            <a:off x="256950" y="1229775"/>
            <a:ext cx="1260000" cy="3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4C1130"/>
                </a:solidFill>
                <a:latin typeface="Barlow Medium"/>
                <a:ea typeface="Barlow Medium"/>
                <a:cs typeface="Barlow Medium"/>
                <a:sym typeface="Barlow Medium"/>
              </a:rPr>
              <a:t>Small Team</a:t>
            </a:r>
            <a:endParaRPr sz="1600" b="0" i="0" u="none" strike="noStrike" cap="none">
              <a:solidFill>
                <a:srgbClr val="4C1130"/>
              </a:solidFill>
              <a:latin typeface="Barlow Medium"/>
              <a:ea typeface="Barlow Medium"/>
              <a:cs typeface="Barlow Medium"/>
              <a:sym typeface="Barlow Medium"/>
            </a:endParaRPr>
          </a:p>
        </p:txBody>
      </p:sp>
      <p:sp>
        <p:nvSpPr>
          <p:cNvPr id="794" name="Google Shape;794;p57"/>
          <p:cNvSpPr txBox="1"/>
          <p:nvPr/>
        </p:nvSpPr>
        <p:spPr>
          <a:xfrm rot="-5400000">
            <a:off x="256950" y="2546500"/>
            <a:ext cx="1260000" cy="3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4C1130"/>
                </a:solidFill>
                <a:latin typeface="Barlow Medium"/>
                <a:ea typeface="Barlow Medium"/>
                <a:cs typeface="Barlow Medium"/>
                <a:sym typeface="Barlow Medium"/>
              </a:rPr>
              <a:t>Large Team</a:t>
            </a:r>
            <a:endParaRPr sz="1600" b="0" i="0" u="none" strike="noStrike" cap="none">
              <a:solidFill>
                <a:srgbClr val="4C1130"/>
              </a:solidFill>
              <a:latin typeface="Barlow Medium"/>
              <a:ea typeface="Barlow Medium"/>
              <a:cs typeface="Barlow Medium"/>
              <a:sym typeface="Barlow Medium"/>
            </a:endParaRPr>
          </a:p>
        </p:txBody>
      </p:sp>
      <p:pic>
        <p:nvPicPr>
          <p:cNvPr id="795" name="Google Shape;795;p57"/>
          <p:cNvPicPr preferRelativeResize="0"/>
          <p:nvPr/>
        </p:nvPicPr>
        <p:blipFill rotWithShape="1">
          <a:blip r:embed="rId3">
            <a:alphaModFix/>
          </a:blip>
          <a:srcRect/>
          <a:stretch/>
        </p:blipFill>
        <p:spPr>
          <a:xfrm>
            <a:off x="6182575" y="820625"/>
            <a:ext cx="1148000" cy="1148000"/>
          </a:xfrm>
          <a:prstGeom prst="rect">
            <a:avLst/>
          </a:prstGeom>
          <a:noFill/>
          <a:ln>
            <a:noFill/>
          </a:ln>
        </p:spPr>
      </p:pic>
      <p:sp>
        <p:nvSpPr>
          <p:cNvPr id="796" name="Google Shape;796;p57"/>
          <p:cNvSpPr txBox="1"/>
          <p:nvPr/>
        </p:nvSpPr>
        <p:spPr>
          <a:xfrm>
            <a:off x="7140125" y="4388638"/>
            <a:ext cx="1949100" cy="3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Barlow Medium"/>
                <a:ea typeface="Barlow Medium"/>
                <a:cs typeface="Barlow Medium"/>
                <a:sym typeface="Barlow Medium"/>
              </a:rPr>
              <a:t>Product Increment</a:t>
            </a:r>
            <a:endParaRPr sz="1600" b="0" i="0" u="none" strike="noStrike" cap="none">
              <a:solidFill>
                <a:srgbClr val="000000"/>
              </a:solidFill>
              <a:latin typeface="Barlow Medium"/>
              <a:ea typeface="Barlow Medium"/>
              <a:cs typeface="Barlow Medium"/>
              <a:sym typeface="Barlow Medium"/>
            </a:endParaRPr>
          </a:p>
        </p:txBody>
      </p:sp>
      <p:pic>
        <p:nvPicPr>
          <p:cNvPr id="797" name="Google Shape;797;p57"/>
          <p:cNvPicPr preferRelativeResize="0"/>
          <p:nvPr/>
        </p:nvPicPr>
        <p:blipFill rotWithShape="1">
          <a:blip r:embed="rId4">
            <a:alphaModFix/>
          </a:blip>
          <a:srcRect/>
          <a:stretch/>
        </p:blipFill>
        <p:spPr>
          <a:xfrm>
            <a:off x="1499950" y="756925"/>
            <a:ext cx="1260000" cy="1260000"/>
          </a:xfrm>
          <a:prstGeom prst="rect">
            <a:avLst/>
          </a:prstGeom>
          <a:noFill/>
          <a:ln>
            <a:noFill/>
          </a:ln>
        </p:spPr>
      </p:pic>
      <p:sp>
        <p:nvSpPr>
          <p:cNvPr id="798" name="Google Shape;798;p57"/>
          <p:cNvSpPr/>
          <p:nvPr/>
        </p:nvSpPr>
        <p:spPr>
          <a:xfrm>
            <a:off x="5895125" y="476425"/>
            <a:ext cx="1836000" cy="1821000"/>
          </a:xfrm>
          <a:prstGeom prst="mathMultiply">
            <a:avLst>
              <a:gd name="adj1" fmla="val 3796"/>
            </a:avLst>
          </a:prstGeom>
          <a:solidFill>
            <a:srgbClr val="B4A7D6"/>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57"/>
          <p:cNvSpPr/>
          <p:nvPr/>
        </p:nvSpPr>
        <p:spPr>
          <a:xfrm>
            <a:off x="3572913" y="1222075"/>
            <a:ext cx="1949100" cy="329700"/>
          </a:xfrm>
          <a:prstGeom prst="rightArrow">
            <a:avLst>
              <a:gd name="adj1" fmla="val 34167"/>
              <a:gd name="adj2" fmla="val 73843"/>
            </a:avLst>
          </a:prstGeom>
          <a:solidFill>
            <a:srgbClr val="B4A7D6"/>
          </a:solidFill>
          <a:ln w="952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57"/>
          <p:cNvSpPr/>
          <p:nvPr/>
        </p:nvSpPr>
        <p:spPr>
          <a:xfrm>
            <a:off x="3572913" y="2622700"/>
            <a:ext cx="1949100" cy="329700"/>
          </a:xfrm>
          <a:prstGeom prst="rightArrow">
            <a:avLst>
              <a:gd name="adj1" fmla="val 34167"/>
              <a:gd name="adj2" fmla="val 73843"/>
            </a:avLst>
          </a:prstGeom>
          <a:solidFill>
            <a:srgbClr val="B4A7D6"/>
          </a:solidFill>
          <a:ln w="952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1" name="Google Shape;801;p57"/>
          <p:cNvPicPr preferRelativeResize="0"/>
          <p:nvPr/>
        </p:nvPicPr>
        <p:blipFill rotWithShape="1">
          <a:blip r:embed="rId5">
            <a:alphaModFix/>
          </a:blip>
          <a:srcRect/>
          <a:stretch/>
        </p:blipFill>
        <p:spPr>
          <a:xfrm>
            <a:off x="6126575" y="2081350"/>
            <a:ext cx="1260000" cy="1260000"/>
          </a:xfrm>
          <a:prstGeom prst="rect">
            <a:avLst/>
          </a:prstGeom>
          <a:noFill/>
          <a:ln>
            <a:noFill/>
          </a:ln>
        </p:spPr>
      </p:pic>
      <p:sp>
        <p:nvSpPr>
          <p:cNvPr id="802" name="Google Shape;802;p57"/>
          <p:cNvSpPr txBox="1"/>
          <p:nvPr/>
        </p:nvSpPr>
        <p:spPr>
          <a:xfrm>
            <a:off x="7386575" y="4065150"/>
            <a:ext cx="1456200" cy="39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Barlow Medium"/>
                <a:ea typeface="Barlow Medium"/>
                <a:cs typeface="Barlow Medium"/>
                <a:sym typeface="Barlow Medium"/>
              </a:rPr>
              <a:t>Coordination</a:t>
            </a:r>
            <a:endParaRPr sz="1600" b="0" i="0" u="none" strike="noStrike" cap="none">
              <a:solidFill>
                <a:srgbClr val="000000"/>
              </a:solidFill>
              <a:latin typeface="Barlow Medium"/>
              <a:ea typeface="Barlow Medium"/>
              <a:cs typeface="Barlow Medium"/>
              <a:sym typeface="Barlow Medium"/>
            </a:endParaRPr>
          </a:p>
        </p:txBody>
      </p:sp>
      <p:grpSp>
        <p:nvGrpSpPr>
          <p:cNvPr id="803" name="Google Shape;803;p57"/>
          <p:cNvGrpSpPr/>
          <p:nvPr/>
        </p:nvGrpSpPr>
        <p:grpSpPr>
          <a:xfrm>
            <a:off x="1165514" y="2081339"/>
            <a:ext cx="1915800" cy="1260000"/>
            <a:chOff x="1165514" y="2081339"/>
            <a:chExt cx="1915800" cy="1260000"/>
          </a:xfrm>
        </p:grpSpPr>
        <p:pic>
          <p:nvPicPr>
            <p:cNvPr id="804" name="Google Shape;804;p57"/>
            <p:cNvPicPr preferRelativeResize="0"/>
            <p:nvPr/>
          </p:nvPicPr>
          <p:blipFill rotWithShape="1">
            <a:blip r:embed="rId6">
              <a:alphaModFix/>
            </a:blip>
            <a:srcRect/>
            <a:stretch/>
          </p:blipFill>
          <p:spPr>
            <a:xfrm>
              <a:off x="1821314" y="2081339"/>
              <a:ext cx="1260000" cy="1260000"/>
            </a:xfrm>
            <a:prstGeom prst="rect">
              <a:avLst/>
            </a:prstGeom>
            <a:noFill/>
            <a:ln>
              <a:noFill/>
            </a:ln>
          </p:spPr>
        </p:pic>
        <p:pic>
          <p:nvPicPr>
            <p:cNvPr id="805" name="Google Shape;805;p57"/>
            <p:cNvPicPr preferRelativeResize="0"/>
            <p:nvPr/>
          </p:nvPicPr>
          <p:blipFill rotWithShape="1">
            <a:blip r:embed="rId6">
              <a:alphaModFix/>
            </a:blip>
            <a:srcRect/>
            <a:stretch/>
          </p:blipFill>
          <p:spPr>
            <a:xfrm>
              <a:off x="1165514" y="2081339"/>
              <a:ext cx="1260000" cy="1260000"/>
            </a:xfrm>
            <a:prstGeom prst="rect">
              <a:avLst/>
            </a:prstGeom>
            <a:noFill/>
            <a:ln>
              <a:noFill/>
            </a:ln>
          </p:spPr>
        </p:pic>
      </p:grpSp>
      <p:sp>
        <p:nvSpPr>
          <p:cNvPr id="806" name="Google Shape;806;p57"/>
          <p:cNvSpPr/>
          <p:nvPr/>
        </p:nvSpPr>
        <p:spPr>
          <a:xfrm>
            <a:off x="5895125" y="1877050"/>
            <a:ext cx="1836000" cy="1821000"/>
          </a:xfrm>
          <a:prstGeom prst="mathMultiply">
            <a:avLst>
              <a:gd name="adj1" fmla="val 3796"/>
            </a:avLst>
          </a:prstGeom>
          <a:solidFill>
            <a:srgbClr val="B4A7D6"/>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57"/>
          <p:cNvSpPr txBox="1"/>
          <p:nvPr/>
        </p:nvSpPr>
        <p:spPr>
          <a:xfrm rot="-5400000">
            <a:off x="158850" y="4037275"/>
            <a:ext cx="1456200" cy="3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4C1130"/>
                </a:solidFill>
                <a:latin typeface="Barlow Medium"/>
                <a:ea typeface="Barlow Medium"/>
                <a:cs typeface="Barlow Medium"/>
                <a:sym typeface="Barlow Medium"/>
              </a:rPr>
              <a:t>3-9 Members</a:t>
            </a:r>
            <a:endParaRPr sz="1600" b="0" i="0" u="none" strike="noStrike" cap="none">
              <a:solidFill>
                <a:srgbClr val="4C1130"/>
              </a:solidFill>
              <a:latin typeface="Barlow Medium"/>
              <a:ea typeface="Barlow Medium"/>
              <a:cs typeface="Barlow Medium"/>
              <a:sym typeface="Barlow Medium"/>
            </a:endParaRPr>
          </a:p>
        </p:txBody>
      </p:sp>
      <p:pic>
        <p:nvPicPr>
          <p:cNvPr id="808" name="Google Shape;808;p57"/>
          <p:cNvPicPr preferRelativeResize="0"/>
          <p:nvPr/>
        </p:nvPicPr>
        <p:blipFill rotWithShape="1">
          <a:blip r:embed="rId7">
            <a:alphaModFix/>
          </a:blip>
          <a:srcRect/>
          <a:stretch/>
        </p:blipFill>
        <p:spPr>
          <a:xfrm>
            <a:off x="1578250" y="3712950"/>
            <a:ext cx="1103400" cy="1103400"/>
          </a:xfrm>
          <a:prstGeom prst="rect">
            <a:avLst/>
          </a:prstGeom>
          <a:noFill/>
          <a:ln>
            <a:noFill/>
          </a:ln>
        </p:spPr>
      </p:pic>
      <p:sp>
        <p:nvSpPr>
          <p:cNvPr id="809" name="Google Shape;809;p57"/>
          <p:cNvSpPr/>
          <p:nvPr/>
        </p:nvSpPr>
        <p:spPr>
          <a:xfrm>
            <a:off x="3572913" y="3947125"/>
            <a:ext cx="1949100" cy="329700"/>
          </a:xfrm>
          <a:prstGeom prst="rightArrow">
            <a:avLst>
              <a:gd name="adj1" fmla="val 34167"/>
              <a:gd name="adj2" fmla="val 73843"/>
            </a:avLst>
          </a:prstGeom>
          <a:solidFill>
            <a:srgbClr val="B4A7D6"/>
          </a:solidFill>
          <a:ln w="952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0" name="Google Shape;810;p57"/>
          <p:cNvPicPr preferRelativeResize="0"/>
          <p:nvPr/>
        </p:nvPicPr>
        <p:blipFill rotWithShape="1">
          <a:blip r:embed="rId8">
            <a:alphaModFix/>
          </a:blip>
          <a:srcRect/>
          <a:stretch/>
        </p:blipFill>
        <p:spPr>
          <a:xfrm>
            <a:off x="6204950" y="3702363"/>
            <a:ext cx="1216325" cy="1216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58"/>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58"/>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True</a:t>
            </a:r>
            <a:endParaRPr sz="6000" b="0" i="0" u="none" strike="noStrike" cap="none">
              <a:solidFill>
                <a:srgbClr val="FFFFFF"/>
              </a:solidFill>
              <a:latin typeface="Proxima Nova Semibold"/>
              <a:ea typeface="Proxima Nova Semibold"/>
              <a:cs typeface="Proxima Nova Semibold"/>
              <a:sym typeface="Proxima Nova Semibold"/>
            </a:endParaRPr>
          </a:p>
        </p:txBody>
      </p:sp>
      <p:sp>
        <p:nvSpPr>
          <p:cNvPr id="817" name="Google Shape;817;p58"/>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False</a:t>
            </a:r>
            <a:endParaRPr sz="6000" b="0" i="0" u="none" strike="noStrike" cap="none">
              <a:solidFill>
                <a:srgbClr val="FFFFFF"/>
              </a:solidFill>
              <a:latin typeface="Proxima Nova Semibold"/>
              <a:ea typeface="Proxima Nova Semibold"/>
              <a:cs typeface="Proxima Nova Semibold"/>
              <a:sym typeface="Proxima Nova Semibold"/>
            </a:endParaRPr>
          </a:p>
        </p:txBody>
      </p:sp>
      <p:sp>
        <p:nvSpPr>
          <p:cNvPr id="818" name="Google Shape;818;p58"/>
          <p:cNvSpPr/>
          <p:nvPr/>
        </p:nvSpPr>
        <p:spPr>
          <a:xfrm>
            <a:off x="593100" y="2984475"/>
            <a:ext cx="7957800" cy="13863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58"/>
          <p:cNvSpPr txBox="1">
            <a:spLocks noGrp="1"/>
          </p:cNvSpPr>
          <p:nvPr>
            <p:ph type="title"/>
          </p:nvPr>
        </p:nvSpPr>
        <p:spPr>
          <a:xfrm>
            <a:off x="861000" y="3279833"/>
            <a:ext cx="7422000" cy="79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tr-TR" sz="3200">
                <a:solidFill>
                  <a:srgbClr val="0A3534"/>
                </a:solidFill>
                <a:latin typeface="Proxima Nova Semibold"/>
                <a:ea typeface="Proxima Nova Semibold"/>
                <a:cs typeface="Proxima Nova Semibold"/>
                <a:sym typeface="Proxima Nova Semibold"/>
              </a:rPr>
              <a:t>What do we mean by a cross-functional Development Team?</a:t>
            </a:r>
            <a:endParaRPr sz="3200">
              <a:solidFill>
                <a:srgbClr val="0A3534"/>
              </a:solidFill>
              <a:latin typeface="Proxima Nova Semibold"/>
              <a:ea typeface="Proxima Nova Semibold"/>
              <a:cs typeface="Proxima Nova Semibold"/>
              <a:sym typeface="Proxima Nova Semibold"/>
            </a:endParaRPr>
          </a:p>
        </p:txBody>
      </p:sp>
      <p:pic>
        <p:nvPicPr>
          <p:cNvPr id="820" name="Google Shape;820;p58"/>
          <p:cNvPicPr preferRelativeResize="0"/>
          <p:nvPr/>
        </p:nvPicPr>
        <p:blipFill rotWithShape="1">
          <a:blip r:embed="rId3">
            <a:alphaModFix/>
          </a:blip>
          <a:srcRect/>
          <a:stretch/>
        </p:blipFill>
        <p:spPr>
          <a:xfrm>
            <a:off x="3380750" y="414600"/>
            <a:ext cx="2382476" cy="2382476"/>
          </a:xfrm>
          <a:prstGeom prst="rect">
            <a:avLst/>
          </a:prstGeom>
          <a:noFill/>
          <a:ln>
            <a:noFill/>
          </a:ln>
        </p:spPr>
      </p:pic>
      <p:pic>
        <p:nvPicPr>
          <p:cNvPr id="821" name="Google Shape;821;p58">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822" name="Google Shape;822;p58">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59"/>
          <p:cNvSpPr txBox="1">
            <a:spLocks noGrp="1"/>
          </p:cNvSpPr>
          <p:nvPr>
            <p:ph type="ctrTitle"/>
          </p:nvPr>
        </p:nvSpPr>
        <p:spPr>
          <a:xfrm>
            <a:off x="1030325" y="1978199"/>
            <a:ext cx="4676700" cy="11871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Epic, User Story and Task</a:t>
            </a:r>
            <a:endParaRPr/>
          </a:p>
        </p:txBody>
      </p:sp>
      <p:sp>
        <p:nvSpPr>
          <p:cNvPr id="828" name="Google Shape;828;p59"/>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chemeClr val="lt1"/>
              </a:solidFill>
              <a:latin typeface="Barlow"/>
              <a:ea typeface="Barlow"/>
              <a:cs typeface="Barlow"/>
              <a:sym typeface="Barlow"/>
            </a:endParaRPr>
          </a:p>
        </p:txBody>
      </p:sp>
      <p:grpSp>
        <p:nvGrpSpPr>
          <p:cNvPr id="829" name="Google Shape;829;p59"/>
          <p:cNvGrpSpPr/>
          <p:nvPr/>
        </p:nvGrpSpPr>
        <p:grpSpPr>
          <a:xfrm>
            <a:off x="5435079" y="912423"/>
            <a:ext cx="3239723" cy="3318665"/>
            <a:chOff x="2270525" y="117216"/>
            <a:chExt cx="4650765" cy="4762722"/>
          </a:xfrm>
        </p:grpSpPr>
        <p:sp>
          <p:nvSpPr>
            <p:cNvPr id="830" name="Google Shape;830;p59"/>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59"/>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2" name="Google Shape;832;p59"/>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3" name="Google Shape;833;p59"/>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4" name="Google Shape;834;p59"/>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5" name="Google Shape;835;p59"/>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6" name="Google Shape;836;p59"/>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7" name="Google Shape;837;p59"/>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8" name="Google Shape;838;p59"/>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9" name="Google Shape;839;p59"/>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0" name="Google Shape;840;p59"/>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1" name="Google Shape;841;p59"/>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2" name="Google Shape;842;p59"/>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3" name="Google Shape;843;p59"/>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4" name="Google Shape;844;p59"/>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5" name="Google Shape;845;p59"/>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6" name="Google Shape;846;p59"/>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7" name="Google Shape;847;p59"/>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8" name="Google Shape;848;p59"/>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9" name="Google Shape;849;p59"/>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0" name="Google Shape;850;p59"/>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51" name="Google Shape;851;p59"/>
            <p:cNvGrpSpPr/>
            <p:nvPr/>
          </p:nvGrpSpPr>
          <p:grpSpPr>
            <a:xfrm>
              <a:off x="4031993" y="117216"/>
              <a:ext cx="2889297" cy="3901793"/>
              <a:chOff x="5533368" y="1047716"/>
              <a:chExt cx="2889297" cy="3901793"/>
            </a:xfrm>
          </p:grpSpPr>
          <p:sp>
            <p:nvSpPr>
              <p:cNvPr id="852" name="Google Shape;852;p59"/>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3" name="Google Shape;853;p59"/>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4" name="Google Shape;854;p59"/>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 name="Google Shape;855;p59"/>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6" name="Google Shape;856;p59"/>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7" name="Google Shape;857;p59"/>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8" name="Google Shape;858;p59"/>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9" name="Google Shape;859;p59"/>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 name="Google Shape;860;p59"/>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1" name="Google Shape;861;p59"/>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2" name="Google Shape;862;p59"/>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3" name="Google Shape;863;p59"/>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4" name="Google Shape;864;p59"/>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5" name="Google Shape;865;p59"/>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6" name="Google Shape;866;p59"/>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7" name="Google Shape;867;p59"/>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8" name="Google Shape;868;p59"/>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9" name="Google Shape;869;p59"/>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0" name="Google Shape;870;p59"/>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1" name="Google Shape;871;p59"/>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2" name="Google Shape;872;p59"/>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3" name="Google Shape;873;p59"/>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4" name="Google Shape;874;p59"/>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5" name="Google Shape;875;p59"/>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6" name="Google Shape;876;p59"/>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7" name="Google Shape;877;p59"/>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8" name="Google Shape;878;p59"/>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9" name="Google Shape;879;p59"/>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0" name="Google Shape;880;p59"/>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1" name="Google Shape;881;p59"/>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2" name="Google Shape;882;p59"/>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3" name="Google Shape;883;p59"/>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4" name="Google Shape;884;p59"/>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5" name="Google Shape;885;p59"/>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6" name="Google Shape;886;p59"/>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7" name="Google Shape;887;p59"/>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8" name="Google Shape;888;p59"/>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9" name="Google Shape;889;p59"/>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0" name="Google Shape;890;p59"/>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1" name="Google Shape;891;p59"/>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92" name="Google Shape;892;p59"/>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3" name="Google Shape;893;p59"/>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4" name="Google Shape;894;p59"/>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5" name="Google Shape;895;p59"/>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6" name="Google Shape;896;p59"/>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7" name="Google Shape;897;p59"/>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8" name="Google Shape;898;p59"/>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9" name="Google Shape;899;p59"/>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0" name="Google Shape;900;p59"/>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1" name="Google Shape;901;p59"/>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2" name="Google Shape;902;p59"/>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3" name="Google Shape;903;p59"/>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4" name="Google Shape;904;p59"/>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5" name="Google Shape;905;p59"/>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6" name="Google Shape;906;p59"/>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7" name="Google Shape;907;p59"/>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8" name="Google Shape;908;p59"/>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9" name="Google Shape;909;p59"/>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0" name="Google Shape;910;p59"/>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1" name="Google Shape;911;p59"/>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2" name="Google Shape;912;p59"/>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3" name="Google Shape;913;p59"/>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4" name="Google Shape;914;p59"/>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5" name="Google Shape;915;p59"/>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6" name="Google Shape;916;p59"/>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7" name="Google Shape;917;p59"/>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8" name="Google Shape;918;p59"/>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9" name="Google Shape;919;p59"/>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0" name="Google Shape;920;p59"/>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21" name="Google Shape;921;p59"/>
            <p:cNvGrpSpPr/>
            <p:nvPr/>
          </p:nvGrpSpPr>
          <p:grpSpPr>
            <a:xfrm flipH="1">
              <a:off x="2865276" y="3434799"/>
              <a:ext cx="598186" cy="1340314"/>
              <a:chOff x="4210728" y="4525714"/>
              <a:chExt cx="546438" cy="1224366"/>
            </a:xfrm>
          </p:grpSpPr>
          <p:sp>
            <p:nvSpPr>
              <p:cNvPr id="922" name="Google Shape;922;p59"/>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3" name="Google Shape;923;p59"/>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4" name="Google Shape;924;p59"/>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5" name="Google Shape;925;p59"/>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6" name="Google Shape;926;p59"/>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7" name="Google Shape;927;p59"/>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8" name="Google Shape;928;p59"/>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9" name="Google Shape;929;p59"/>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0" name="Google Shape;930;p59"/>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1" name="Google Shape;931;p59"/>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2" name="Google Shape;932;p59"/>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3" name="Google Shape;933;p59"/>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4" name="Google Shape;934;p59"/>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6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35</a:t>
            </a:fld>
            <a:endParaRPr/>
          </a:p>
        </p:txBody>
      </p:sp>
      <p:sp>
        <p:nvSpPr>
          <p:cNvPr id="940" name="Google Shape;940;p60"/>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Epic, User Story and Task</a:t>
            </a:r>
            <a:endParaRPr sz="4000" b="0" i="0" u="none" strike="noStrike" cap="none">
              <a:solidFill>
                <a:srgbClr val="741B47"/>
              </a:solidFill>
              <a:latin typeface="Raleway Medium"/>
              <a:ea typeface="Raleway Medium"/>
              <a:cs typeface="Raleway Medium"/>
              <a:sym typeface="Raleway Medium"/>
            </a:endParaRPr>
          </a:p>
        </p:txBody>
      </p:sp>
      <p:pic>
        <p:nvPicPr>
          <p:cNvPr id="941" name="Google Shape;941;p60"/>
          <p:cNvPicPr preferRelativeResize="0"/>
          <p:nvPr/>
        </p:nvPicPr>
        <p:blipFill rotWithShape="1">
          <a:blip r:embed="rId3">
            <a:alphaModFix/>
          </a:blip>
          <a:srcRect/>
          <a:stretch/>
        </p:blipFill>
        <p:spPr>
          <a:xfrm>
            <a:off x="587100" y="704779"/>
            <a:ext cx="8061925" cy="4154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6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36</a:t>
            </a:fld>
            <a:endParaRPr/>
          </a:p>
        </p:txBody>
      </p:sp>
      <p:sp>
        <p:nvSpPr>
          <p:cNvPr id="947" name="Google Shape;947;p61"/>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Epic</a:t>
            </a:r>
            <a:endParaRPr sz="4000" b="0" i="0" u="none" strike="noStrike" cap="none">
              <a:solidFill>
                <a:srgbClr val="741B47"/>
              </a:solidFill>
              <a:latin typeface="Raleway Medium"/>
              <a:ea typeface="Raleway Medium"/>
              <a:cs typeface="Raleway Medium"/>
              <a:sym typeface="Raleway Medium"/>
            </a:endParaRPr>
          </a:p>
        </p:txBody>
      </p:sp>
      <p:pic>
        <p:nvPicPr>
          <p:cNvPr id="948" name="Google Shape;948;p61"/>
          <p:cNvPicPr preferRelativeResize="0"/>
          <p:nvPr/>
        </p:nvPicPr>
        <p:blipFill rotWithShape="1">
          <a:blip r:embed="rId3">
            <a:alphaModFix/>
          </a:blip>
          <a:srcRect/>
          <a:stretch/>
        </p:blipFill>
        <p:spPr>
          <a:xfrm>
            <a:off x="304800" y="3201101"/>
            <a:ext cx="8344225" cy="1848103"/>
          </a:xfrm>
          <a:prstGeom prst="rect">
            <a:avLst/>
          </a:prstGeom>
          <a:noFill/>
          <a:ln>
            <a:noFill/>
          </a:ln>
        </p:spPr>
      </p:pic>
      <p:pic>
        <p:nvPicPr>
          <p:cNvPr id="949" name="Google Shape;949;p61"/>
          <p:cNvPicPr preferRelativeResize="0"/>
          <p:nvPr/>
        </p:nvPicPr>
        <p:blipFill rotWithShape="1">
          <a:blip r:embed="rId4">
            <a:alphaModFix/>
          </a:blip>
          <a:srcRect/>
          <a:stretch/>
        </p:blipFill>
        <p:spPr>
          <a:xfrm>
            <a:off x="675300" y="900750"/>
            <a:ext cx="2123600" cy="2123600"/>
          </a:xfrm>
          <a:prstGeom prst="rect">
            <a:avLst/>
          </a:prstGeom>
          <a:noFill/>
          <a:ln>
            <a:noFill/>
          </a:ln>
        </p:spPr>
      </p:pic>
      <p:sp>
        <p:nvSpPr>
          <p:cNvPr id="950" name="Google Shape;950;p61"/>
          <p:cNvSpPr txBox="1"/>
          <p:nvPr/>
        </p:nvSpPr>
        <p:spPr>
          <a:xfrm>
            <a:off x="3425600" y="824550"/>
            <a:ext cx="5175300" cy="549000"/>
          </a:xfrm>
          <a:prstGeom prst="rect">
            <a:avLst/>
          </a:prstGeom>
          <a:solidFill>
            <a:srgbClr val="F4CCCC"/>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0000"/>
              </a:buClr>
              <a:buSzPts val="1800"/>
              <a:buFont typeface="Montserrat Medium"/>
              <a:buChar char="●"/>
            </a:pPr>
            <a:r>
              <a:rPr lang="tr-TR" sz="1800" b="0" i="0" u="none" strike="noStrike" cap="none">
                <a:solidFill>
                  <a:srgbClr val="000000"/>
                </a:solidFill>
                <a:latin typeface="Montserrat Medium"/>
                <a:ea typeface="Montserrat Medium"/>
                <a:cs typeface="Montserrat Medium"/>
                <a:sym typeface="Montserrat Medium"/>
              </a:rPr>
              <a:t>Big chunk of work.</a:t>
            </a:r>
            <a:endParaRPr sz="1800" b="0" i="0" u="none" strike="noStrike" cap="none">
              <a:solidFill>
                <a:srgbClr val="000000"/>
              </a:solidFill>
              <a:latin typeface="Montserrat Medium"/>
              <a:ea typeface="Montserrat Medium"/>
              <a:cs typeface="Montserrat Medium"/>
              <a:sym typeface="Montserrat Medium"/>
            </a:endParaRPr>
          </a:p>
        </p:txBody>
      </p:sp>
      <p:sp>
        <p:nvSpPr>
          <p:cNvPr id="951" name="Google Shape;951;p61"/>
          <p:cNvSpPr txBox="1"/>
          <p:nvPr/>
        </p:nvSpPr>
        <p:spPr>
          <a:xfrm>
            <a:off x="3425600" y="1649950"/>
            <a:ext cx="5175300" cy="549000"/>
          </a:xfrm>
          <a:prstGeom prst="rect">
            <a:avLst/>
          </a:prstGeom>
          <a:solidFill>
            <a:srgbClr val="F4CCCC"/>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0000"/>
              </a:buClr>
              <a:buSzPts val="1800"/>
              <a:buFont typeface="Montserrat Medium"/>
              <a:buChar char="●"/>
            </a:pPr>
            <a:r>
              <a:rPr lang="tr-TR" sz="1800" b="0" i="0" u="none" strike="noStrike" cap="none">
                <a:solidFill>
                  <a:srgbClr val="000000"/>
                </a:solidFill>
                <a:latin typeface="Montserrat Medium"/>
                <a:ea typeface="Montserrat Medium"/>
                <a:cs typeface="Montserrat Medium"/>
                <a:sym typeface="Montserrat Medium"/>
              </a:rPr>
              <a:t>Few lines of description.</a:t>
            </a:r>
            <a:endParaRPr sz="1800" b="0" i="0" u="none" strike="noStrike" cap="none">
              <a:solidFill>
                <a:srgbClr val="000000"/>
              </a:solidFill>
              <a:latin typeface="Montserrat Medium"/>
              <a:ea typeface="Montserrat Medium"/>
              <a:cs typeface="Montserrat Medium"/>
              <a:sym typeface="Montserrat Medium"/>
            </a:endParaRPr>
          </a:p>
        </p:txBody>
      </p:sp>
      <p:sp>
        <p:nvSpPr>
          <p:cNvPr id="952" name="Google Shape;952;p61"/>
          <p:cNvSpPr txBox="1"/>
          <p:nvPr/>
        </p:nvSpPr>
        <p:spPr>
          <a:xfrm>
            <a:off x="3425600" y="2475350"/>
            <a:ext cx="5175300" cy="549000"/>
          </a:xfrm>
          <a:prstGeom prst="rect">
            <a:avLst/>
          </a:prstGeom>
          <a:solidFill>
            <a:srgbClr val="F4CCCC"/>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0000"/>
              </a:buClr>
              <a:buSzPts val="1800"/>
              <a:buFont typeface="Montserrat Medium"/>
              <a:buChar char="●"/>
            </a:pPr>
            <a:r>
              <a:rPr lang="tr-TR" sz="1800" b="0" i="0" u="none" strike="noStrike" cap="none">
                <a:solidFill>
                  <a:srgbClr val="000000"/>
                </a:solidFill>
                <a:latin typeface="Montserrat Medium"/>
                <a:ea typeface="Montserrat Medium"/>
                <a:cs typeface="Montserrat Medium"/>
                <a:sym typeface="Montserrat Medium"/>
              </a:rPr>
              <a:t>More than one sprint to complete.</a:t>
            </a:r>
            <a:endParaRPr sz="1800" b="0" i="0" u="none" strike="noStrike" cap="none">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6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37</a:t>
            </a:fld>
            <a:endParaRPr/>
          </a:p>
        </p:txBody>
      </p:sp>
      <p:sp>
        <p:nvSpPr>
          <p:cNvPr id="958" name="Google Shape;958;p62"/>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User Story</a:t>
            </a:r>
            <a:endParaRPr sz="4000" b="0" i="0" u="none" strike="noStrike" cap="none">
              <a:solidFill>
                <a:srgbClr val="741B47"/>
              </a:solidFill>
              <a:latin typeface="Raleway Medium"/>
              <a:ea typeface="Raleway Medium"/>
              <a:cs typeface="Raleway Medium"/>
              <a:sym typeface="Raleway Medium"/>
            </a:endParaRPr>
          </a:p>
        </p:txBody>
      </p:sp>
      <p:pic>
        <p:nvPicPr>
          <p:cNvPr id="959" name="Google Shape;959;p62"/>
          <p:cNvPicPr preferRelativeResize="0"/>
          <p:nvPr/>
        </p:nvPicPr>
        <p:blipFill rotWithShape="1">
          <a:blip r:embed="rId3">
            <a:alphaModFix/>
          </a:blip>
          <a:srcRect/>
          <a:stretch/>
        </p:blipFill>
        <p:spPr>
          <a:xfrm>
            <a:off x="4767125" y="350913"/>
            <a:ext cx="3461050" cy="2964599"/>
          </a:xfrm>
          <a:prstGeom prst="rect">
            <a:avLst/>
          </a:prstGeom>
          <a:noFill/>
          <a:ln>
            <a:noFill/>
          </a:ln>
        </p:spPr>
      </p:pic>
      <p:pic>
        <p:nvPicPr>
          <p:cNvPr id="960" name="Google Shape;960;p62"/>
          <p:cNvPicPr preferRelativeResize="0"/>
          <p:nvPr/>
        </p:nvPicPr>
        <p:blipFill rotWithShape="1">
          <a:blip r:embed="rId4">
            <a:alphaModFix/>
          </a:blip>
          <a:srcRect/>
          <a:stretch/>
        </p:blipFill>
        <p:spPr>
          <a:xfrm>
            <a:off x="1668338" y="1438250"/>
            <a:ext cx="1099375" cy="1099375"/>
          </a:xfrm>
          <a:prstGeom prst="rect">
            <a:avLst/>
          </a:prstGeom>
          <a:noFill/>
          <a:ln>
            <a:noFill/>
          </a:ln>
        </p:spPr>
      </p:pic>
      <p:pic>
        <p:nvPicPr>
          <p:cNvPr id="961" name="Google Shape;961;p62"/>
          <p:cNvPicPr preferRelativeResize="0"/>
          <p:nvPr/>
        </p:nvPicPr>
        <p:blipFill rotWithShape="1">
          <a:blip r:embed="rId5">
            <a:alphaModFix/>
          </a:blip>
          <a:srcRect/>
          <a:stretch/>
        </p:blipFill>
        <p:spPr>
          <a:xfrm>
            <a:off x="1537713" y="2930825"/>
            <a:ext cx="1219200" cy="1219200"/>
          </a:xfrm>
          <a:prstGeom prst="rect">
            <a:avLst/>
          </a:prstGeom>
          <a:noFill/>
          <a:ln>
            <a:noFill/>
          </a:ln>
        </p:spPr>
      </p:pic>
      <p:pic>
        <p:nvPicPr>
          <p:cNvPr id="962" name="Google Shape;962;p62"/>
          <p:cNvPicPr preferRelativeResize="0"/>
          <p:nvPr/>
        </p:nvPicPr>
        <p:blipFill rotWithShape="1">
          <a:blip r:embed="rId6">
            <a:alphaModFix/>
          </a:blip>
          <a:srcRect/>
          <a:stretch/>
        </p:blipFill>
        <p:spPr>
          <a:xfrm>
            <a:off x="2888025" y="1438250"/>
            <a:ext cx="1219200" cy="1219200"/>
          </a:xfrm>
          <a:prstGeom prst="rect">
            <a:avLst/>
          </a:prstGeom>
          <a:noFill/>
          <a:ln>
            <a:noFill/>
          </a:ln>
        </p:spPr>
      </p:pic>
      <p:pic>
        <p:nvPicPr>
          <p:cNvPr id="963" name="Google Shape;963;p62"/>
          <p:cNvPicPr preferRelativeResize="0"/>
          <p:nvPr/>
        </p:nvPicPr>
        <p:blipFill rotWithShape="1">
          <a:blip r:embed="rId7">
            <a:alphaModFix/>
          </a:blip>
          <a:srcRect/>
          <a:stretch/>
        </p:blipFill>
        <p:spPr>
          <a:xfrm>
            <a:off x="2888025" y="2850188"/>
            <a:ext cx="1219200" cy="1219200"/>
          </a:xfrm>
          <a:prstGeom prst="rect">
            <a:avLst/>
          </a:prstGeom>
          <a:noFill/>
          <a:ln>
            <a:noFill/>
          </a:ln>
        </p:spPr>
      </p:pic>
      <p:sp>
        <p:nvSpPr>
          <p:cNvPr id="964" name="Google Shape;964;p62"/>
          <p:cNvSpPr/>
          <p:nvPr/>
        </p:nvSpPr>
        <p:spPr>
          <a:xfrm>
            <a:off x="921525" y="4262150"/>
            <a:ext cx="2451600" cy="46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tr-TR" sz="1900" b="1" i="0" u="none" strike="noStrike" cap="none">
                <a:solidFill>
                  <a:srgbClr val="000000"/>
                </a:solidFill>
                <a:latin typeface="Montserrat"/>
                <a:ea typeface="Montserrat"/>
                <a:cs typeface="Montserrat"/>
                <a:sym typeface="Montserrat"/>
              </a:rPr>
              <a:t>Users</a:t>
            </a:r>
            <a:endParaRPr sz="1900" b="1" i="0" u="none" strike="noStrike" cap="none">
              <a:solidFill>
                <a:srgbClr val="000000"/>
              </a:solidFill>
              <a:latin typeface="Montserrat"/>
              <a:ea typeface="Montserrat"/>
              <a:cs typeface="Montserrat"/>
              <a:sym typeface="Montserrat"/>
            </a:endParaRPr>
          </a:p>
        </p:txBody>
      </p:sp>
      <p:pic>
        <p:nvPicPr>
          <p:cNvPr id="965" name="Google Shape;965;p62"/>
          <p:cNvPicPr preferRelativeResize="0"/>
          <p:nvPr/>
        </p:nvPicPr>
        <p:blipFill rotWithShape="1">
          <a:blip r:embed="rId3">
            <a:alphaModFix/>
          </a:blip>
          <a:srcRect/>
          <a:stretch/>
        </p:blipFill>
        <p:spPr>
          <a:xfrm>
            <a:off x="6500005" y="2552435"/>
            <a:ext cx="1629264" cy="1478139"/>
          </a:xfrm>
          <a:prstGeom prst="rect">
            <a:avLst/>
          </a:prstGeom>
          <a:noFill/>
          <a:ln>
            <a:noFill/>
          </a:ln>
        </p:spPr>
      </p:pic>
      <p:pic>
        <p:nvPicPr>
          <p:cNvPr id="966" name="Google Shape;966;p62"/>
          <p:cNvPicPr preferRelativeResize="0"/>
          <p:nvPr/>
        </p:nvPicPr>
        <p:blipFill rotWithShape="1">
          <a:blip r:embed="rId3">
            <a:alphaModFix/>
          </a:blip>
          <a:srcRect/>
          <a:stretch/>
        </p:blipFill>
        <p:spPr>
          <a:xfrm>
            <a:off x="4856519" y="2552449"/>
            <a:ext cx="1629264" cy="1478139"/>
          </a:xfrm>
          <a:prstGeom prst="rect">
            <a:avLst/>
          </a:prstGeom>
          <a:noFill/>
          <a:ln>
            <a:noFill/>
          </a:ln>
        </p:spPr>
      </p:pic>
      <p:sp>
        <p:nvSpPr>
          <p:cNvPr id="967" name="Google Shape;967;p62"/>
          <p:cNvSpPr/>
          <p:nvPr/>
        </p:nvSpPr>
        <p:spPr>
          <a:xfrm>
            <a:off x="921525" y="884925"/>
            <a:ext cx="2451600" cy="46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tr-TR" sz="1900" b="1" i="0" u="none" strike="noStrike" cap="none">
                <a:solidFill>
                  <a:srgbClr val="000000"/>
                </a:solidFill>
                <a:latin typeface="Montserrat"/>
                <a:ea typeface="Montserrat"/>
                <a:cs typeface="Montserrat"/>
                <a:sym typeface="Montserrat"/>
              </a:rPr>
              <a:t>Customers</a:t>
            </a:r>
            <a:endParaRPr sz="1900" b="1" i="0" u="none" strike="noStrike" cap="none">
              <a:solidFill>
                <a:srgbClr val="000000"/>
              </a:solidFill>
              <a:latin typeface="Montserrat"/>
              <a:ea typeface="Montserrat"/>
              <a:cs typeface="Montserrat"/>
              <a:sym typeface="Montserrat"/>
            </a:endParaRPr>
          </a:p>
        </p:txBody>
      </p:sp>
      <p:sp>
        <p:nvSpPr>
          <p:cNvPr id="968" name="Google Shape;968;p62"/>
          <p:cNvSpPr txBox="1"/>
          <p:nvPr/>
        </p:nvSpPr>
        <p:spPr>
          <a:xfrm>
            <a:off x="5578300" y="1333250"/>
            <a:ext cx="1838700" cy="12192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400"/>
              <a:buFont typeface="Arial"/>
              <a:buNone/>
            </a:pPr>
            <a:r>
              <a:rPr lang="tr-TR" sz="2400" b="0" i="0" u="none" strike="noStrike" cap="none">
                <a:solidFill>
                  <a:srgbClr val="FF0000"/>
                </a:solidFill>
                <a:latin typeface="Barlow SemiBold"/>
                <a:ea typeface="Barlow SemiBold"/>
                <a:cs typeface="Barlow SemiBold"/>
                <a:sym typeface="Barlow SemiBold"/>
              </a:rPr>
              <a:t>USER STORY</a:t>
            </a:r>
            <a:endParaRPr sz="2400" b="0" i="0" u="none" strike="noStrike" cap="none">
              <a:solidFill>
                <a:srgbClr val="FF0000"/>
              </a:solidFill>
              <a:latin typeface="Barlow SemiBold"/>
              <a:ea typeface="Barlow SemiBold"/>
              <a:cs typeface="Barlow SemiBold"/>
              <a:sym typeface="Barlow SemiBold"/>
            </a:endParaRPr>
          </a:p>
        </p:txBody>
      </p:sp>
      <p:pic>
        <p:nvPicPr>
          <p:cNvPr id="969" name="Google Shape;969;p62"/>
          <p:cNvPicPr preferRelativeResize="0"/>
          <p:nvPr/>
        </p:nvPicPr>
        <p:blipFill rotWithShape="1">
          <a:blip r:embed="rId3">
            <a:alphaModFix/>
          </a:blip>
          <a:srcRect/>
          <a:stretch/>
        </p:blipFill>
        <p:spPr>
          <a:xfrm>
            <a:off x="5934645" y="3690975"/>
            <a:ext cx="1116248" cy="976290"/>
          </a:xfrm>
          <a:prstGeom prst="rect">
            <a:avLst/>
          </a:prstGeom>
          <a:noFill/>
          <a:ln>
            <a:noFill/>
          </a:ln>
        </p:spPr>
      </p:pic>
      <p:pic>
        <p:nvPicPr>
          <p:cNvPr id="970" name="Google Shape;970;p62"/>
          <p:cNvPicPr preferRelativeResize="0"/>
          <p:nvPr/>
        </p:nvPicPr>
        <p:blipFill rotWithShape="1">
          <a:blip r:embed="rId3">
            <a:alphaModFix/>
          </a:blip>
          <a:srcRect/>
          <a:stretch/>
        </p:blipFill>
        <p:spPr>
          <a:xfrm>
            <a:off x="4890650" y="3690984"/>
            <a:ext cx="1116248" cy="976290"/>
          </a:xfrm>
          <a:prstGeom prst="rect">
            <a:avLst/>
          </a:prstGeom>
          <a:noFill/>
          <a:ln>
            <a:noFill/>
          </a:ln>
        </p:spPr>
      </p:pic>
      <p:pic>
        <p:nvPicPr>
          <p:cNvPr id="971" name="Google Shape;971;p62"/>
          <p:cNvPicPr preferRelativeResize="0"/>
          <p:nvPr/>
        </p:nvPicPr>
        <p:blipFill rotWithShape="1">
          <a:blip r:embed="rId3">
            <a:alphaModFix/>
          </a:blip>
          <a:srcRect/>
          <a:stretch/>
        </p:blipFill>
        <p:spPr>
          <a:xfrm>
            <a:off x="6988402" y="3690975"/>
            <a:ext cx="1116248" cy="976290"/>
          </a:xfrm>
          <a:prstGeom prst="rect">
            <a:avLst/>
          </a:prstGeom>
          <a:noFill/>
          <a:ln>
            <a:noFill/>
          </a:ln>
        </p:spPr>
      </p:pic>
      <p:pic>
        <p:nvPicPr>
          <p:cNvPr id="972" name="Google Shape;972;p62"/>
          <p:cNvPicPr preferRelativeResize="0"/>
          <p:nvPr/>
        </p:nvPicPr>
        <p:blipFill rotWithShape="1">
          <a:blip r:embed="rId8">
            <a:alphaModFix/>
          </a:blip>
          <a:srcRect/>
          <a:stretch/>
        </p:blipFill>
        <p:spPr>
          <a:xfrm>
            <a:off x="379900" y="3033775"/>
            <a:ext cx="1116250" cy="1116250"/>
          </a:xfrm>
          <a:prstGeom prst="rect">
            <a:avLst/>
          </a:prstGeom>
          <a:noFill/>
          <a:ln>
            <a:noFill/>
          </a:ln>
        </p:spPr>
      </p:pic>
      <p:pic>
        <p:nvPicPr>
          <p:cNvPr id="973" name="Google Shape;973;p62"/>
          <p:cNvPicPr preferRelativeResize="0"/>
          <p:nvPr/>
        </p:nvPicPr>
        <p:blipFill rotWithShape="1">
          <a:blip r:embed="rId9">
            <a:alphaModFix/>
          </a:blip>
          <a:srcRect/>
          <a:stretch/>
        </p:blipFill>
        <p:spPr>
          <a:xfrm>
            <a:off x="431800" y="1438250"/>
            <a:ext cx="1116250" cy="1116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6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38</a:t>
            </a:fld>
            <a:endParaRPr/>
          </a:p>
        </p:txBody>
      </p:sp>
      <p:sp>
        <p:nvSpPr>
          <p:cNvPr id="979" name="Google Shape;979;p63"/>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User Story</a:t>
            </a:r>
            <a:endParaRPr sz="4000" b="0" i="0" u="none" strike="noStrike" cap="none">
              <a:solidFill>
                <a:srgbClr val="741B47"/>
              </a:solidFill>
              <a:latin typeface="Raleway Medium"/>
              <a:ea typeface="Raleway Medium"/>
              <a:cs typeface="Raleway Medium"/>
              <a:sym typeface="Raleway Medium"/>
            </a:endParaRPr>
          </a:p>
        </p:txBody>
      </p:sp>
      <p:sp>
        <p:nvSpPr>
          <p:cNvPr id="980" name="Google Shape;980;p63"/>
          <p:cNvSpPr txBox="1"/>
          <p:nvPr/>
        </p:nvSpPr>
        <p:spPr>
          <a:xfrm>
            <a:off x="5163975" y="824550"/>
            <a:ext cx="3718200" cy="549000"/>
          </a:xfrm>
          <a:prstGeom prst="rect">
            <a:avLst/>
          </a:prstGeom>
          <a:solidFill>
            <a:srgbClr val="FFD966"/>
          </a:solidFill>
          <a:ln w="28575" cap="flat" cmpd="sng">
            <a:solidFill>
              <a:srgbClr val="EB8D00"/>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0000"/>
              </a:buClr>
              <a:buSzPts val="1800"/>
              <a:buFont typeface="Montserrat Medium"/>
              <a:buChar char="●"/>
            </a:pPr>
            <a:r>
              <a:rPr lang="tr-TR" sz="1800" b="0" i="0" u="none" strike="noStrike" cap="none">
                <a:solidFill>
                  <a:srgbClr val="000000"/>
                </a:solidFill>
                <a:latin typeface="Montserrat Medium"/>
                <a:ea typeface="Montserrat Medium"/>
                <a:cs typeface="Montserrat Medium"/>
                <a:sym typeface="Montserrat Medium"/>
              </a:rPr>
              <a:t>User Needs.</a:t>
            </a:r>
            <a:endParaRPr sz="1800" b="0" i="0" u="none" strike="noStrike" cap="none">
              <a:solidFill>
                <a:srgbClr val="000000"/>
              </a:solidFill>
              <a:latin typeface="Montserrat Medium"/>
              <a:ea typeface="Montserrat Medium"/>
              <a:cs typeface="Montserrat Medium"/>
              <a:sym typeface="Montserrat Medium"/>
            </a:endParaRPr>
          </a:p>
        </p:txBody>
      </p:sp>
      <p:sp>
        <p:nvSpPr>
          <p:cNvPr id="981" name="Google Shape;981;p63"/>
          <p:cNvSpPr txBox="1"/>
          <p:nvPr/>
        </p:nvSpPr>
        <p:spPr>
          <a:xfrm>
            <a:off x="5163975" y="1649950"/>
            <a:ext cx="3718200" cy="549000"/>
          </a:xfrm>
          <a:prstGeom prst="rect">
            <a:avLst/>
          </a:prstGeom>
          <a:solidFill>
            <a:srgbClr val="FFD966"/>
          </a:solidFill>
          <a:ln w="28575" cap="flat" cmpd="sng">
            <a:solidFill>
              <a:srgbClr val="EB8D00"/>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0000"/>
              </a:buClr>
              <a:buSzPts val="1800"/>
              <a:buFont typeface="Montserrat Medium"/>
              <a:buChar char="●"/>
            </a:pPr>
            <a:r>
              <a:rPr lang="tr-TR" sz="1800" b="0" i="0" u="none" strike="noStrike" cap="none">
                <a:solidFill>
                  <a:srgbClr val="000000"/>
                </a:solidFill>
                <a:latin typeface="Montserrat Medium"/>
                <a:ea typeface="Montserrat Medium"/>
                <a:cs typeface="Montserrat Medium"/>
                <a:sym typeface="Montserrat Medium"/>
              </a:rPr>
              <a:t>Few lines of description.</a:t>
            </a:r>
            <a:endParaRPr sz="1800" b="0" i="0" u="none" strike="noStrike" cap="none">
              <a:solidFill>
                <a:srgbClr val="000000"/>
              </a:solidFill>
              <a:latin typeface="Montserrat Medium"/>
              <a:ea typeface="Montserrat Medium"/>
              <a:cs typeface="Montserrat Medium"/>
              <a:sym typeface="Montserrat Medium"/>
            </a:endParaRPr>
          </a:p>
        </p:txBody>
      </p:sp>
      <p:sp>
        <p:nvSpPr>
          <p:cNvPr id="982" name="Google Shape;982;p63"/>
          <p:cNvSpPr txBox="1"/>
          <p:nvPr/>
        </p:nvSpPr>
        <p:spPr>
          <a:xfrm>
            <a:off x="5163975" y="2475350"/>
            <a:ext cx="3718200" cy="549000"/>
          </a:xfrm>
          <a:prstGeom prst="rect">
            <a:avLst/>
          </a:prstGeom>
          <a:solidFill>
            <a:srgbClr val="FFD966"/>
          </a:solidFill>
          <a:ln w="28575" cap="flat" cmpd="sng">
            <a:solidFill>
              <a:srgbClr val="EB8D00"/>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0000"/>
              </a:buClr>
              <a:buSzPts val="1800"/>
              <a:buFont typeface="Montserrat Medium"/>
              <a:buChar char="●"/>
            </a:pPr>
            <a:r>
              <a:rPr lang="tr-TR" sz="1800" b="0" i="0" u="none" strike="noStrike" cap="none">
                <a:solidFill>
                  <a:srgbClr val="000000"/>
                </a:solidFill>
                <a:latin typeface="Montserrat Medium"/>
                <a:ea typeface="Montserrat Medium"/>
                <a:cs typeface="Montserrat Medium"/>
                <a:sym typeface="Montserrat Medium"/>
              </a:rPr>
              <a:t>Deliver during a sprint.</a:t>
            </a:r>
            <a:endParaRPr sz="1800" b="0" i="0" u="none" strike="noStrike" cap="none">
              <a:solidFill>
                <a:srgbClr val="000000"/>
              </a:solidFill>
              <a:latin typeface="Montserrat Medium"/>
              <a:ea typeface="Montserrat Medium"/>
              <a:cs typeface="Montserrat Medium"/>
              <a:sym typeface="Montserrat Medium"/>
            </a:endParaRPr>
          </a:p>
        </p:txBody>
      </p:sp>
      <p:pic>
        <p:nvPicPr>
          <p:cNvPr id="983" name="Google Shape;983;p63"/>
          <p:cNvPicPr preferRelativeResize="0"/>
          <p:nvPr/>
        </p:nvPicPr>
        <p:blipFill rotWithShape="1">
          <a:blip r:embed="rId3">
            <a:alphaModFix/>
          </a:blip>
          <a:srcRect/>
          <a:stretch/>
        </p:blipFill>
        <p:spPr>
          <a:xfrm>
            <a:off x="129775" y="3114150"/>
            <a:ext cx="8722526" cy="1799025"/>
          </a:xfrm>
          <a:prstGeom prst="rect">
            <a:avLst/>
          </a:prstGeom>
          <a:noFill/>
          <a:ln>
            <a:noFill/>
          </a:ln>
        </p:spPr>
      </p:pic>
      <p:pic>
        <p:nvPicPr>
          <p:cNvPr id="984" name="Google Shape;984;p63"/>
          <p:cNvPicPr preferRelativeResize="0"/>
          <p:nvPr/>
        </p:nvPicPr>
        <p:blipFill rotWithShape="1">
          <a:blip r:embed="rId4">
            <a:alphaModFix/>
          </a:blip>
          <a:srcRect l="18478" r="15382"/>
          <a:stretch/>
        </p:blipFill>
        <p:spPr>
          <a:xfrm>
            <a:off x="2254212" y="845100"/>
            <a:ext cx="2451575" cy="2224150"/>
          </a:xfrm>
          <a:prstGeom prst="rect">
            <a:avLst/>
          </a:prstGeom>
          <a:noFill/>
          <a:ln>
            <a:noFill/>
          </a:ln>
        </p:spPr>
      </p:pic>
      <p:pic>
        <p:nvPicPr>
          <p:cNvPr id="985" name="Google Shape;985;p63"/>
          <p:cNvPicPr preferRelativeResize="0"/>
          <p:nvPr/>
        </p:nvPicPr>
        <p:blipFill rotWithShape="1">
          <a:blip r:embed="rId5">
            <a:alphaModFix/>
          </a:blip>
          <a:srcRect/>
          <a:stretch/>
        </p:blipFill>
        <p:spPr>
          <a:xfrm>
            <a:off x="247925" y="1225325"/>
            <a:ext cx="1799025" cy="1799025"/>
          </a:xfrm>
          <a:prstGeom prst="rect">
            <a:avLst/>
          </a:prstGeom>
          <a:noFill/>
          <a:ln>
            <a:noFill/>
          </a:ln>
        </p:spPr>
      </p:pic>
      <p:cxnSp>
        <p:nvCxnSpPr>
          <p:cNvPr id="986" name="Google Shape;986;p63"/>
          <p:cNvCxnSpPr/>
          <p:nvPr/>
        </p:nvCxnSpPr>
        <p:spPr>
          <a:xfrm>
            <a:off x="520100" y="3994700"/>
            <a:ext cx="509100" cy="0"/>
          </a:xfrm>
          <a:prstGeom prst="straightConnector1">
            <a:avLst/>
          </a:prstGeom>
          <a:noFill/>
          <a:ln w="9525" cap="flat" cmpd="sng">
            <a:solidFill>
              <a:srgbClr val="FF0000"/>
            </a:solidFill>
            <a:prstDash val="solid"/>
            <a:round/>
            <a:headEnd type="none" w="sm" len="sm"/>
            <a:tailEnd type="none" w="sm" len="sm"/>
          </a:ln>
        </p:spPr>
      </p:cxnSp>
      <p:cxnSp>
        <p:nvCxnSpPr>
          <p:cNvPr id="987" name="Google Shape;987;p63"/>
          <p:cNvCxnSpPr/>
          <p:nvPr/>
        </p:nvCxnSpPr>
        <p:spPr>
          <a:xfrm>
            <a:off x="2709000" y="3994700"/>
            <a:ext cx="918000" cy="13200"/>
          </a:xfrm>
          <a:prstGeom prst="straightConnector1">
            <a:avLst/>
          </a:prstGeom>
          <a:noFill/>
          <a:ln w="9525" cap="flat" cmpd="sng">
            <a:solidFill>
              <a:srgbClr val="FF0000"/>
            </a:solidFill>
            <a:prstDash val="solid"/>
            <a:round/>
            <a:headEnd type="none" w="sm" len="sm"/>
            <a:tailEnd type="none" w="sm" len="sm"/>
          </a:ln>
        </p:spPr>
      </p:cxnSp>
      <p:cxnSp>
        <p:nvCxnSpPr>
          <p:cNvPr id="988" name="Google Shape;988;p63"/>
          <p:cNvCxnSpPr/>
          <p:nvPr/>
        </p:nvCxnSpPr>
        <p:spPr>
          <a:xfrm>
            <a:off x="5837850" y="3988100"/>
            <a:ext cx="778800" cy="19800"/>
          </a:xfrm>
          <a:prstGeom prst="straightConnector1">
            <a:avLst/>
          </a:prstGeom>
          <a:noFill/>
          <a:ln w="9525" cap="flat" cmpd="sng">
            <a:solidFill>
              <a:srgbClr val="FF0000"/>
            </a:solidFill>
            <a:prstDash val="solid"/>
            <a:round/>
            <a:headEnd type="none" w="sm" len="sm"/>
            <a:tailEnd type="none" w="sm" len="sm"/>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6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39</a:t>
            </a:fld>
            <a:endParaRPr/>
          </a:p>
        </p:txBody>
      </p:sp>
      <p:sp>
        <p:nvSpPr>
          <p:cNvPr id="994" name="Google Shape;994;p64"/>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Task</a:t>
            </a:r>
            <a:endParaRPr sz="4000" b="0" i="0" u="none" strike="noStrike" cap="none">
              <a:solidFill>
                <a:srgbClr val="741B47"/>
              </a:solidFill>
              <a:latin typeface="Raleway Medium"/>
              <a:ea typeface="Raleway Medium"/>
              <a:cs typeface="Raleway Medium"/>
              <a:sym typeface="Raleway Medium"/>
            </a:endParaRPr>
          </a:p>
        </p:txBody>
      </p:sp>
      <p:sp>
        <p:nvSpPr>
          <p:cNvPr id="995" name="Google Shape;995;p64"/>
          <p:cNvSpPr txBox="1"/>
          <p:nvPr/>
        </p:nvSpPr>
        <p:spPr>
          <a:xfrm>
            <a:off x="3603950" y="824550"/>
            <a:ext cx="5125800" cy="549000"/>
          </a:xfrm>
          <a:prstGeom prst="rect">
            <a:avLst/>
          </a:prstGeom>
          <a:solidFill>
            <a:srgbClr val="B6D7A8"/>
          </a:solid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0000"/>
              </a:buClr>
              <a:buSzPts val="1800"/>
              <a:buFont typeface="Montserrat Medium"/>
              <a:buChar char="●"/>
            </a:pPr>
            <a:r>
              <a:rPr lang="tr-TR" sz="1800" b="0" i="0" u="none" strike="noStrike" cap="none">
                <a:solidFill>
                  <a:srgbClr val="000000"/>
                </a:solidFill>
                <a:latin typeface="Montserrat Medium"/>
                <a:ea typeface="Montserrat Medium"/>
                <a:cs typeface="Montserrat Medium"/>
                <a:sym typeface="Montserrat Medium"/>
              </a:rPr>
              <a:t>Represents a technical activity</a:t>
            </a:r>
            <a:endParaRPr sz="1800" b="0" i="0" u="none" strike="noStrike" cap="none">
              <a:solidFill>
                <a:srgbClr val="000000"/>
              </a:solidFill>
              <a:latin typeface="Montserrat Medium"/>
              <a:ea typeface="Montserrat Medium"/>
              <a:cs typeface="Montserrat Medium"/>
              <a:sym typeface="Montserrat Medium"/>
            </a:endParaRPr>
          </a:p>
        </p:txBody>
      </p:sp>
      <p:sp>
        <p:nvSpPr>
          <p:cNvPr id="996" name="Google Shape;996;p64"/>
          <p:cNvSpPr txBox="1"/>
          <p:nvPr/>
        </p:nvSpPr>
        <p:spPr>
          <a:xfrm>
            <a:off x="3603950" y="1649950"/>
            <a:ext cx="5125800" cy="549000"/>
          </a:xfrm>
          <a:prstGeom prst="rect">
            <a:avLst/>
          </a:prstGeom>
          <a:solidFill>
            <a:srgbClr val="B6D7A8"/>
          </a:solid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0000"/>
              </a:buClr>
              <a:buSzPts val="1800"/>
              <a:buFont typeface="Montserrat Medium"/>
              <a:buChar char="●"/>
            </a:pPr>
            <a:r>
              <a:rPr lang="tr-TR" sz="1800" b="0" i="0" u="none" strike="noStrike" cap="none">
                <a:solidFill>
                  <a:srgbClr val="000000"/>
                </a:solidFill>
                <a:latin typeface="Montserrat Medium"/>
                <a:ea typeface="Montserrat Medium"/>
                <a:cs typeface="Montserrat Medium"/>
                <a:sym typeface="Montserrat Medium"/>
              </a:rPr>
              <a:t>Description of individual work item</a:t>
            </a:r>
            <a:endParaRPr sz="1800" b="0" i="0" u="none" strike="noStrike" cap="none">
              <a:solidFill>
                <a:srgbClr val="000000"/>
              </a:solidFill>
              <a:latin typeface="Montserrat Medium"/>
              <a:ea typeface="Montserrat Medium"/>
              <a:cs typeface="Montserrat Medium"/>
              <a:sym typeface="Montserrat Medium"/>
            </a:endParaRPr>
          </a:p>
        </p:txBody>
      </p:sp>
      <p:sp>
        <p:nvSpPr>
          <p:cNvPr id="997" name="Google Shape;997;p64"/>
          <p:cNvSpPr txBox="1"/>
          <p:nvPr/>
        </p:nvSpPr>
        <p:spPr>
          <a:xfrm>
            <a:off x="3603950" y="2475350"/>
            <a:ext cx="5125800" cy="549000"/>
          </a:xfrm>
          <a:prstGeom prst="rect">
            <a:avLst/>
          </a:prstGeom>
          <a:solidFill>
            <a:srgbClr val="B6D7A8"/>
          </a:solid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0000"/>
              </a:buClr>
              <a:buSzPts val="1800"/>
              <a:buFont typeface="Montserrat Medium"/>
              <a:buChar char="●"/>
            </a:pPr>
            <a:r>
              <a:rPr lang="tr-TR" sz="1800" b="0" i="0" u="none" strike="noStrike" cap="none">
                <a:solidFill>
                  <a:srgbClr val="000000"/>
                </a:solidFill>
                <a:latin typeface="Montserrat Medium"/>
                <a:ea typeface="Montserrat Medium"/>
                <a:cs typeface="Montserrat Medium"/>
                <a:sym typeface="Montserrat Medium"/>
              </a:rPr>
              <a:t>Created by anyone</a:t>
            </a:r>
            <a:endParaRPr sz="1800" b="0" i="0" u="none" strike="noStrike" cap="none">
              <a:solidFill>
                <a:srgbClr val="000000"/>
              </a:solidFill>
              <a:latin typeface="Montserrat Medium"/>
              <a:ea typeface="Montserrat Medium"/>
              <a:cs typeface="Montserrat Medium"/>
              <a:sym typeface="Montserrat Medium"/>
            </a:endParaRPr>
          </a:p>
        </p:txBody>
      </p:sp>
      <p:pic>
        <p:nvPicPr>
          <p:cNvPr id="998" name="Google Shape;998;p64"/>
          <p:cNvPicPr preferRelativeResize="0"/>
          <p:nvPr/>
        </p:nvPicPr>
        <p:blipFill rotWithShape="1">
          <a:blip r:embed="rId3">
            <a:alphaModFix/>
          </a:blip>
          <a:srcRect/>
          <a:stretch/>
        </p:blipFill>
        <p:spPr>
          <a:xfrm>
            <a:off x="907800" y="907500"/>
            <a:ext cx="2033900" cy="2033900"/>
          </a:xfrm>
          <a:prstGeom prst="rect">
            <a:avLst/>
          </a:prstGeom>
          <a:noFill/>
          <a:ln>
            <a:noFill/>
          </a:ln>
        </p:spPr>
      </p:pic>
      <p:sp>
        <p:nvSpPr>
          <p:cNvPr id="999" name="Google Shape;999;p64"/>
          <p:cNvSpPr txBox="1"/>
          <p:nvPr/>
        </p:nvSpPr>
        <p:spPr>
          <a:xfrm>
            <a:off x="645050" y="3538950"/>
            <a:ext cx="6454500" cy="124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50"/>
              <a:buFont typeface="Arial"/>
              <a:buNone/>
            </a:pPr>
            <a:r>
              <a:rPr lang="tr-TR" sz="1950" b="1" i="1" u="none" strike="noStrike" cap="none">
                <a:solidFill>
                  <a:srgbClr val="373A3C"/>
                </a:solidFill>
                <a:latin typeface="Arial"/>
                <a:ea typeface="Arial"/>
                <a:cs typeface="Arial"/>
                <a:sym typeface="Arial"/>
              </a:rPr>
              <a:t>Examples of Tasks:</a:t>
            </a:r>
            <a:endParaRPr sz="1950" b="1" i="1" u="none" strike="noStrike" cap="none">
              <a:solidFill>
                <a:srgbClr val="373A3C"/>
              </a:solidFill>
              <a:latin typeface="Arial"/>
              <a:ea typeface="Arial"/>
              <a:cs typeface="Arial"/>
              <a:sym typeface="Arial"/>
            </a:endParaRPr>
          </a:p>
          <a:p>
            <a:pPr marL="457200" marR="0" lvl="0" indent="-352425" algn="l" rtl="0">
              <a:lnSpc>
                <a:spcPct val="100000"/>
              </a:lnSpc>
              <a:spcBef>
                <a:spcPts val="0"/>
              </a:spcBef>
              <a:spcAft>
                <a:spcPts val="0"/>
              </a:spcAft>
              <a:buClr>
                <a:srgbClr val="373A3C"/>
              </a:buClr>
              <a:buSzPts val="1950"/>
              <a:buFont typeface="Montserrat"/>
              <a:buChar char="●"/>
            </a:pPr>
            <a:r>
              <a:rPr lang="tr-TR" sz="1950" b="0" i="0" u="none" strike="noStrike" cap="none">
                <a:solidFill>
                  <a:srgbClr val="373A3C"/>
                </a:solidFill>
                <a:latin typeface="Montserrat"/>
                <a:ea typeface="Montserrat"/>
                <a:cs typeface="Montserrat"/>
                <a:sym typeface="Montserrat"/>
              </a:rPr>
              <a:t>Redesign a single web page</a:t>
            </a:r>
            <a:endParaRPr sz="1950" b="0" i="0" u="none" strike="noStrike" cap="none">
              <a:solidFill>
                <a:srgbClr val="373A3C"/>
              </a:solidFill>
              <a:latin typeface="Montserrat"/>
              <a:ea typeface="Montserrat"/>
              <a:cs typeface="Montserrat"/>
              <a:sym typeface="Montserrat"/>
            </a:endParaRPr>
          </a:p>
          <a:p>
            <a:pPr marL="457200" marR="0" lvl="0" indent="-352425" algn="l" rtl="0">
              <a:lnSpc>
                <a:spcPct val="100000"/>
              </a:lnSpc>
              <a:spcBef>
                <a:spcPts val="0"/>
              </a:spcBef>
              <a:spcAft>
                <a:spcPts val="0"/>
              </a:spcAft>
              <a:buClr>
                <a:srgbClr val="373A3C"/>
              </a:buClr>
              <a:buSzPts val="1950"/>
              <a:buFont typeface="Montserrat"/>
              <a:buChar char="●"/>
            </a:pPr>
            <a:r>
              <a:rPr lang="tr-TR" sz="1950" b="0" i="0" u="none" strike="noStrike" cap="none">
                <a:solidFill>
                  <a:srgbClr val="373A3C"/>
                </a:solidFill>
                <a:latin typeface="Montserrat"/>
                <a:ea typeface="Montserrat"/>
                <a:cs typeface="Montserrat"/>
                <a:sym typeface="Montserrat"/>
              </a:rPr>
              <a:t>Create a new logo</a:t>
            </a:r>
            <a:endParaRPr sz="1950" b="0" i="0" u="none" strike="noStrike" cap="none">
              <a:solidFill>
                <a:srgbClr val="373A3C"/>
              </a:solidFill>
              <a:latin typeface="Montserrat"/>
              <a:ea typeface="Montserrat"/>
              <a:cs typeface="Montserrat"/>
              <a:sym typeface="Montserrat"/>
            </a:endParaRPr>
          </a:p>
          <a:p>
            <a:pPr marL="457200" marR="0" lvl="0" indent="-352425" algn="l" rtl="0">
              <a:lnSpc>
                <a:spcPct val="100000"/>
              </a:lnSpc>
              <a:spcBef>
                <a:spcPts val="0"/>
              </a:spcBef>
              <a:spcAft>
                <a:spcPts val="0"/>
              </a:spcAft>
              <a:buClr>
                <a:srgbClr val="373A3C"/>
              </a:buClr>
              <a:buSzPts val="1950"/>
              <a:buFont typeface="Montserrat"/>
              <a:buChar char="●"/>
            </a:pPr>
            <a:r>
              <a:rPr lang="tr-TR" sz="1950" b="0" i="0" u="none" strike="noStrike" cap="none">
                <a:solidFill>
                  <a:srgbClr val="373A3C"/>
                </a:solidFill>
                <a:latin typeface="Montserrat"/>
                <a:ea typeface="Montserrat"/>
                <a:cs typeface="Montserrat"/>
                <a:sym typeface="Montserrat"/>
              </a:rPr>
              <a:t>Perform usability testing</a:t>
            </a:r>
            <a:endParaRPr sz="19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8"/>
          <p:cNvPicPr preferRelativeResize="0"/>
          <p:nvPr/>
        </p:nvPicPr>
        <p:blipFill rotWithShape="1">
          <a:blip r:embed="rId3">
            <a:alphaModFix/>
          </a:blip>
          <a:srcRect t="3970" r="1448" b="2815"/>
          <a:stretch/>
        </p:blipFill>
        <p:spPr>
          <a:xfrm>
            <a:off x="1114825" y="155050"/>
            <a:ext cx="7952975" cy="4893000"/>
          </a:xfrm>
          <a:prstGeom prst="rect">
            <a:avLst/>
          </a:prstGeom>
          <a:noFill/>
          <a:ln>
            <a:noFill/>
          </a:ln>
        </p:spPr>
      </p:pic>
      <p:sp>
        <p:nvSpPr>
          <p:cNvPr id="142" name="Google Shape;142;p28"/>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SDLC Models</a:t>
            </a:r>
            <a:endParaRPr sz="3000">
              <a:solidFill>
                <a:srgbClr val="3F98CC"/>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6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40</a:t>
            </a:fld>
            <a:endParaRPr/>
          </a:p>
        </p:txBody>
      </p:sp>
      <p:sp>
        <p:nvSpPr>
          <p:cNvPr id="1005" name="Google Shape;1005;p65"/>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Epic, User Story and Task</a:t>
            </a:r>
            <a:endParaRPr sz="4000" b="0" i="0" u="none" strike="noStrike" cap="none">
              <a:solidFill>
                <a:srgbClr val="741B47"/>
              </a:solidFill>
              <a:latin typeface="Raleway Medium"/>
              <a:ea typeface="Raleway Medium"/>
              <a:cs typeface="Raleway Medium"/>
              <a:sym typeface="Raleway Medium"/>
            </a:endParaRPr>
          </a:p>
        </p:txBody>
      </p:sp>
      <p:pic>
        <p:nvPicPr>
          <p:cNvPr id="1006" name="Google Shape;1006;p65" descr="differences between Epic, Story, and Task In Agile"/>
          <p:cNvPicPr preferRelativeResize="0"/>
          <p:nvPr/>
        </p:nvPicPr>
        <p:blipFill rotWithShape="1">
          <a:blip r:embed="rId3">
            <a:alphaModFix/>
          </a:blip>
          <a:srcRect t="9338" r="5748"/>
          <a:stretch/>
        </p:blipFill>
        <p:spPr>
          <a:xfrm>
            <a:off x="498626" y="800200"/>
            <a:ext cx="8146751" cy="4070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41</a:t>
            </a:fld>
            <a:endParaRPr/>
          </a:p>
        </p:txBody>
      </p:sp>
      <p:sp>
        <p:nvSpPr>
          <p:cNvPr id="1012" name="Google Shape;1012;p66"/>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Epic, User Story and Task</a:t>
            </a:r>
            <a:endParaRPr sz="4000" b="0" i="0" u="none" strike="noStrike" cap="none">
              <a:solidFill>
                <a:srgbClr val="741B47"/>
              </a:solidFill>
              <a:latin typeface="Raleway Medium"/>
              <a:ea typeface="Raleway Medium"/>
              <a:cs typeface="Raleway Medium"/>
              <a:sym typeface="Raleway Medium"/>
            </a:endParaRPr>
          </a:p>
        </p:txBody>
      </p:sp>
      <p:pic>
        <p:nvPicPr>
          <p:cNvPr id="1013" name="Google Shape;1013;p66"/>
          <p:cNvPicPr preferRelativeResize="0"/>
          <p:nvPr/>
        </p:nvPicPr>
        <p:blipFill rotWithShape="1">
          <a:blip r:embed="rId3">
            <a:alphaModFix/>
          </a:blip>
          <a:srcRect t="19106"/>
          <a:stretch/>
        </p:blipFill>
        <p:spPr>
          <a:xfrm>
            <a:off x="812800" y="1392400"/>
            <a:ext cx="7281333" cy="3712950"/>
          </a:xfrm>
          <a:prstGeom prst="rect">
            <a:avLst/>
          </a:prstGeom>
          <a:noFill/>
          <a:ln>
            <a:noFill/>
          </a:ln>
        </p:spPr>
      </p:pic>
      <p:sp>
        <p:nvSpPr>
          <p:cNvPr id="1014" name="Google Shape;1014;p66"/>
          <p:cNvSpPr txBox="1"/>
          <p:nvPr/>
        </p:nvSpPr>
        <p:spPr>
          <a:xfrm>
            <a:off x="300800" y="766000"/>
            <a:ext cx="4196100" cy="6465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Clr>
                <a:srgbClr val="000000"/>
              </a:buClr>
              <a:buSzPts val="1500"/>
              <a:buFont typeface="Arial"/>
              <a:buChar char="-"/>
            </a:pPr>
            <a:r>
              <a:rPr lang="tr-TR" sz="1500" b="0" i="0" u="none" strike="noStrike" cap="none">
                <a:solidFill>
                  <a:srgbClr val="000000"/>
                </a:solidFill>
                <a:latin typeface="Arial"/>
                <a:ea typeface="Arial"/>
                <a:cs typeface="Arial"/>
                <a:sym typeface="Arial"/>
              </a:rPr>
              <a:t>Ecommerce website</a:t>
            </a:r>
            <a:endParaRPr sz="1500" b="0" i="0" u="none" strike="noStrike" cap="none">
              <a:solidFill>
                <a:srgbClr val="000000"/>
              </a:solidFill>
              <a:latin typeface="Arial"/>
              <a:ea typeface="Arial"/>
              <a:cs typeface="Arial"/>
              <a:sym typeface="Arial"/>
            </a:endParaRPr>
          </a:p>
          <a:p>
            <a:pPr marL="914400" marR="0" lvl="1" indent="-323850" algn="l" rtl="0">
              <a:lnSpc>
                <a:spcPct val="100000"/>
              </a:lnSpc>
              <a:spcBef>
                <a:spcPts val="0"/>
              </a:spcBef>
              <a:spcAft>
                <a:spcPts val="0"/>
              </a:spcAft>
              <a:buClr>
                <a:srgbClr val="000000"/>
              </a:buClr>
              <a:buSzPts val="1500"/>
              <a:buFont typeface="Arial"/>
              <a:buChar char="-"/>
            </a:pPr>
            <a:r>
              <a:rPr lang="tr-TR" sz="1500" b="0" i="0" u="none" strike="noStrike" cap="none">
                <a:solidFill>
                  <a:srgbClr val="000000"/>
                </a:solidFill>
                <a:latin typeface="Arial"/>
                <a:ea typeface="Arial"/>
                <a:cs typeface="Arial"/>
                <a:sym typeface="Arial"/>
              </a:rPr>
              <a:t>Customer wants a wishlist section </a:t>
            </a:r>
            <a:endParaRPr sz="15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42</a:t>
            </a:fld>
            <a:endParaRPr/>
          </a:p>
        </p:txBody>
      </p:sp>
      <p:sp>
        <p:nvSpPr>
          <p:cNvPr id="1020" name="Google Shape;1020;p67"/>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Estimation</a:t>
            </a:r>
            <a:endParaRPr sz="4000" b="0" i="0" u="none" strike="noStrike" cap="none">
              <a:solidFill>
                <a:srgbClr val="741B47"/>
              </a:solidFill>
              <a:latin typeface="Raleway Medium"/>
              <a:ea typeface="Raleway Medium"/>
              <a:cs typeface="Raleway Medium"/>
              <a:sym typeface="Raleway Medium"/>
            </a:endParaRPr>
          </a:p>
        </p:txBody>
      </p:sp>
      <p:sp>
        <p:nvSpPr>
          <p:cNvPr id="1021" name="Google Shape;1021;p67"/>
          <p:cNvSpPr txBox="1"/>
          <p:nvPr/>
        </p:nvSpPr>
        <p:spPr>
          <a:xfrm>
            <a:off x="352825" y="1762325"/>
            <a:ext cx="2470800" cy="62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highlight>
                  <a:srgbClr val="B6D7A8"/>
                </a:highlight>
                <a:latin typeface="Montserrat"/>
                <a:ea typeface="Montserrat"/>
                <a:cs typeface="Montserrat"/>
                <a:sym typeface="Montserrat"/>
              </a:rPr>
              <a:t>T-Shirt Sizing</a:t>
            </a:r>
            <a:endParaRPr sz="2400" b="1" i="0" u="none" strike="noStrike" cap="none">
              <a:solidFill>
                <a:srgbClr val="000000"/>
              </a:solidFill>
              <a:highlight>
                <a:srgbClr val="B6D7A8"/>
              </a:highlight>
              <a:latin typeface="Montserrat"/>
              <a:ea typeface="Montserrat"/>
              <a:cs typeface="Montserrat"/>
              <a:sym typeface="Montserrat"/>
            </a:endParaRPr>
          </a:p>
        </p:txBody>
      </p:sp>
      <p:pic>
        <p:nvPicPr>
          <p:cNvPr id="1022" name="Google Shape;1022;p67"/>
          <p:cNvPicPr preferRelativeResize="0"/>
          <p:nvPr/>
        </p:nvPicPr>
        <p:blipFill rotWithShape="1">
          <a:blip r:embed="rId3">
            <a:alphaModFix/>
          </a:blip>
          <a:srcRect/>
          <a:stretch/>
        </p:blipFill>
        <p:spPr>
          <a:xfrm>
            <a:off x="7668275" y="1030575"/>
            <a:ext cx="1415550" cy="1415550"/>
          </a:xfrm>
          <a:prstGeom prst="rect">
            <a:avLst/>
          </a:prstGeom>
          <a:noFill/>
          <a:ln>
            <a:noFill/>
          </a:ln>
        </p:spPr>
      </p:pic>
      <p:pic>
        <p:nvPicPr>
          <p:cNvPr id="1023" name="Google Shape;1023;p67"/>
          <p:cNvPicPr preferRelativeResize="0"/>
          <p:nvPr/>
        </p:nvPicPr>
        <p:blipFill rotWithShape="1">
          <a:blip r:embed="rId3">
            <a:alphaModFix/>
          </a:blip>
          <a:srcRect/>
          <a:stretch/>
        </p:blipFill>
        <p:spPr>
          <a:xfrm>
            <a:off x="6266607" y="1166128"/>
            <a:ext cx="1280017" cy="1280000"/>
          </a:xfrm>
          <a:prstGeom prst="rect">
            <a:avLst/>
          </a:prstGeom>
          <a:noFill/>
          <a:ln>
            <a:noFill/>
          </a:ln>
        </p:spPr>
      </p:pic>
      <p:pic>
        <p:nvPicPr>
          <p:cNvPr id="1024" name="Google Shape;1024;p67"/>
          <p:cNvPicPr preferRelativeResize="0"/>
          <p:nvPr/>
        </p:nvPicPr>
        <p:blipFill rotWithShape="1">
          <a:blip r:embed="rId3">
            <a:alphaModFix/>
          </a:blip>
          <a:srcRect/>
          <a:stretch/>
        </p:blipFill>
        <p:spPr>
          <a:xfrm>
            <a:off x="5122326" y="1366152"/>
            <a:ext cx="1022625" cy="1022573"/>
          </a:xfrm>
          <a:prstGeom prst="rect">
            <a:avLst/>
          </a:prstGeom>
          <a:noFill/>
          <a:ln>
            <a:noFill/>
          </a:ln>
        </p:spPr>
      </p:pic>
      <p:pic>
        <p:nvPicPr>
          <p:cNvPr id="1025" name="Google Shape;1025;p67"/>
          <p:cNvPicPr preferRelativeResize="0"/>
          <p:nvPr/>
        </p:nvPicPr>
        <p:blipFill rotWithShape="1">
          <a:blip r:embed="rId3">
            <a:alphaModFix/>
          </a:blip>
          <a:srcRect/>
          <a:stretch/>
        </p:blipFill>
        <p:spPr>
          <a:xfrm>
            <a:off x="4273585" y="1628550"/>
            <a:ext cx="760200" cy="760175"/>
          </a:xfrm>
          <a:prstGeom prst="rect">
            <a:avLst/>
          </a:prstGeom>
          <a:noFill/>
          <a:ln>
            <a:noFill/>
          </a:ln>
        </p:spPr>
      </p:pic>
      <p:pic>
        <p:nvPicPr>
          <p:cNvPr id="1026" name="Google Shape;1026;p67"/>
          <p:cNvPicPr preferRelativeResize="0"/>
          <p:nvPr/>
        </p:nvPicPr>
        <p:blipFill rotWithShape="1">
          <a:blip r:embed="rId3">
            <a:alphaModFix/>
          </a:blip>
          <a:srcRect/>
          <a:stretch/>
        </p:blipFill>
        <p:spPr>
          <a:xfrm>
            <a:off x="3343969" y="1762325"/>
            <a:ext cx="626420" cy="626400"/>
          </a:xfrm>
          <a:prstGeom prst="rect">
            <a:avLst/>
          </a:prstGeom>
          <a:noFill/>
          <a:ln>
            <a:noFill/>
          </a:ln>
        </p:spPr>
      </p:pic>
      <p:cxnSp>
        <p:nvCxnSpPr>
          <p:cNvPr id="1027" name="Google Shape;1027;p67"/>
          <p:cNvCxnSpPr/>
          <p:nvPr/>
        </p:nvCxnSpPr>
        <p:spPr>
          <a:xfrm rot="10800000" flipH="1">
            <a:off x="447850" y="2724550"/>
            <a:ext cx="8332800" cy="27300"/>
          </a:xfrm>
          <a:prstGeom prst="straightConnector1">
            <a:avLst/>
          </a:prstGeom>
          <a:noFill/>
          <a:ln w="38100" cap="flat" cmpd="sng">
            <a:solidFill>
              <a:schemeClr val="dk2"/>
            </a:solidFill>
            <a:prstDash val="lgDash"/>
            <a:round/>
            <a:headEnd type="none" w="sm" len="sm"/>
            <a:tailEnd type="none" w="sm" len="sm"/>
          </a:ln>
        </p:spPr>
      </p:cxnSp>
      <p:sp>
        <p:nvSpPr>
          <p:cNvPr id="1028" name="Google Shape;1028;p67"/>
          <p:cNvSpPr txBox="1"/>
          <p:nvPr/>
        </p:nvSpPr>
        <p:spPr>
          <a:xfrm>
            <a:off x="352825" y="3448275"/>
            <a:ext cx="2470800" cy="62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highlight>
                  <a:srgbClr val="B6D7A8"/>
                </a:highlight>
                <a:latin typeface="Montserrat"/>
                <a:ea typeface="Montserrat"/>
                <a:cs typeface="Montserrat"/>
                <a:sym typeface="Montserrat"/>
              </a:rPr>
              <a:t>Story Points</a:t>
            </a:r>
            <a:endParaRPr sz="2400" b="1" i="0" u="none" strike="noStrike" cap="none">
              <a:solidFill>
                <a:srgbClr val="000000"/>
              </a:solidFill>
              <a:highlight>
                <a:srgbClr val="B6D7A8"/>
              </a:highlight>
              <a:latin typeface="Montserrat"/>
              <a:ea typeface="Montserrat"/>
              <a:cs typeface="Montserrat"/>
              <a:sym typeface="Montserrat"/>
            </a:endParaRPr>
          </a:p>
        </p:txBody>
      </p:sp>
      <p:sp>
        <p:nvSpPr>
          <p:cNvPr id="1029" name="Google Shape;1029;p67"/>
          <p:cNvSpPr txBox="1"/>
          <p:nvPr/>
        </p:nvSpPr>
        <p:spPr>
          <a:xfrm>
            <a:off x="3635925" y="3334175"/>
            <a:ext cx="4763700" cy="76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tr-TR" sz="4000" b="0" i="0" u="none" strike="noStrike" cap="none">
                <a:solidFill>
                  <a:srgbClr val="000000"/>
                </a:solidFill>
                <a:latin typeface="Montserrat ExtraBold"/>
                <a:ea typeface="Montserrat ExtraBold"/>
                <a:cs typeface="Montserrat ExtraBold"/>
                <a:sym typeface="Montserrat ExtraBold"/>
              </a:rPr>
              <a:t>1, 2, 3, 5, 8, 13, 21</a:t>
            </a:r>
            <a:endParaRPr sz="4000" b="0" i="0" u="none" strike="noStrike" cap="none">
              <a:solidFill>
                <a:srgbClr val="000000"/>
              </a:solidFill>
              <a:latin typeface="Montserrat ExtraBold"/>
              <a:ea typeface="Montserrat ExtraBold"/>
              <a:cs typeface="Montserrat ExtraBold"/>
              <a:sym typeface="Montserrat ExtraBo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6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43</a:t>
            </a:fld>
            <a:endParaRPr/>
          </a:p>
        </p:txBody>
      </p:sp>
      <p:sp>
        <p:nvSpPr>
          <p:cNvPr id="1035" name="Google Shape;1035;p68"/>
          <p:cNvSpPr txBox="1"/>
          <p:nvPr/>
        </p:nvSpPr>
        <p:spPr>
          <a:xfrm>
            <a:off x="538891" y="165563"/>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Estimation</a:t>
            </a:r>
            <a:endParaRPr sz="4000" b="0" i="0" u="none" strike="noStrike" cap="none">
              <a:solidFill>
                <a:srgbClr val="741B47"/>
              </a:solidFill>
              <a:latin typeface="Raleway Medium"/>
              <a:ea typeface="Raleway Medium"/>
              <a:cs typeface="Raleway Medium"/>
              <a:sym typeface="Raleway Medium"/>
            </a:endParaRPr>
          </a:p>
        </p:txBody>
      </p:sp>
      <p:pic>
        <p:nvPicPr>
          <p:cNvPr id="1036" name="Google Shape;1036;p68"/>
          <p:cNvPicPr preferRelativeResize="0"/>
          <p:nvPr/>
        </p:nvPicPr>
        <p:blipFill rotWithShape="1">
          <a:blip r:embed="rId3">
            <a:alphaModFix/>
          </a:blip>
          <a:srcRect/>
          <a:stretch/>
        </p:blipFill>
        <p:spPr>
          <a:xfrm>
            <a:off x="370786" y="791963"/>
            <a:ext cx="8484456" cy="41859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6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44</a:t>
            </a:fld>
            <a:endParaRPr/>
          </a:p>
        </p:txBody>
      </p:sp>
      <p:sp>
        <p:nvSpPr>
          <p:cNvPr id="1042" name="Google Shape;1042;p69"/>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Estimation</a:t>
            </a:r>
            <a:endParaRPr sz="4000" b="0" i="0" u="none" strike="noStrike" cap="none">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chemeClr val="accent2"/>
              </a:buClr>
              <a:buSzPts val="4800"/>
              <a:buFont typeface="Raleway SemiBold"/>
              <a:buNone/>
            </a:pPr>
            <a:endParaRPr sz="4000" b="0" i="0" u="none" strike="noStrike" cap="none">
              <a:solidFill>
                <a:srgbClr val="741B47"/>
              </a:solidFill>
              <a:latin typeface="Raleway Medium"/>
              <a:ea typeface="Raleway Medium"/>
              <a:cs typeface="Raleway Medium"/>
              <a:sym typeface="Raleway Medium"/>
            </a:endParaRPr>
          </a:p>
        </p:txBody>
      </p:sp>
      <p:sp>
        <p:nvSpPr>
          <p:cNvPr id="1043" name="Google Shape;1043;p69"/>
          <p:cNvSpPr txBox="1"/>
          <p:nvPr/>
        </p:nvSpPr>
        <p:spPr>
          <a:xfrm>
            <a:off x="1259124" y="8002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Planning Poker</a:t>
            </a:r>
            <a:endParaRPr sz="4000" b="0" i="0" u="none" strike="noStrike" cap="none">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chemeClr val="accent2"/>
              </a:buClr>
              <a:buSzPts val="4800"/>
              <a:buFont typeface="Raleway SemiBold"/>
              <a:buNone/>
            </a:pPr>
            <a:endParaRPr sz="4000" b="0" i="0" u="none" strike="noStrike" cap="none">
              <a:solidFill>
                <a:srgbClr val="741B47"/>
              </a:solidFill>
              <a:latin typeface="Raleway Medium"/>
              <a:ea typeface="Raleway Medium"/>
              <a:cs typeface="Raleway Medium"/>
              <a:sym typeface="Raleway Medium"/>
            </a:endParaRPr>
          </a:p>
        </p:txBody>
      </p:sp>
      <p:pic>
        <p:nvPicPr>
          <p:cNvPr id="1044" name="Google Shape;1044;p69"/>
          <p:cNvPicPr preferRelativeResize="0"/>
          <p:nvPr/>
        </p:nvPicPr>
        <p:blipFill rotWithShape="1">
          <a:blip r:embed="rId3">
            <a:alphaModFix/>
          </a:blip>
          <a:srcRect/>
          <a:stretch/>
        </p:blipFill>
        <p:spPr>
          <a:xfrm>
            <a:off x="1925004" y="1579000"/>
            <a:ext cx="5432972" cy="30577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7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45</a:t>
            </a:fld>
            <a:endParaRPr/>
          </a:p>
        </p:txBody>
      </p:sp>
      <p:sp>
        <p:nvSpPr>
          <p:cNvPr id="1050" name="Google Shape;1050;p70"/>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Estimation</a:t>
            </a:r>
            <a:endParaRPr sz="4000" b="0" i="0" u="none" strike="noStrike" cap="none">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chemeClr val="accent2"/>
              </a:buClr>
              <a:buSzPts val="4800"/>
              <a:buFont typeface="Raleway SemiBold"/>
              <a:buNone/>
            </a:pPr>
            <a:endParaRPr sz="4000" b="0" i="0" u="none" strike="noStrike" cap="none">
              <a:solidFill>
                <a:srgbClr val="741B47"/>
              </a:solidFill>
              <a:latin typeface="Raleway Medium"/>
              <a:ea typeface="Raleway Medium"/>
              <a:cs typeface="Raleway Medium"/>
              <a:sym typeface="Raleway Medium"/>
            </a:endParaRPr>
          </a:p>
        </p:txBody>
      </p:sp>
      <p:sp>
        <p:nvSpPr>
          <p:cNvPr id="1051" name="Google Shape;1051;p70"/>
          <p:cNvSpPr txBox="1"/>
          <p:nvPr/>
        </p:nvSpPr>
        <p:spPr>
          <a:xfrm>
            <a:off x="1259124" y="8002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Planning Poker</a:t>
            </a:r>
            <a:endParaRPr sz="4000" b="0" i="0" u="none" strike="noStrike" cap="none">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chemeClr val="accent2"/>
              </a:buClr>
              <a:buSzPts val="4800"/>
              <a:buFont typeface="Raleway SemiBold"/>
              <a:buNone/>
            </a:pPr>
            <a:endParaRPr sz="4000" b="0" i="0" u="none" strike="noStrike" cap="none">
              <a:solidFill>
                <a:srgbClr val="741B47"/>
              </a:solidFill>
              <a:latin typeface="Raleway Medium"/>
              <a:ea typeface="Raleway Medium"/>
              <a:cs typeface="Raleway Medium"/>
              <a:sym typeface="Raleway Medium"/>
            </a:endParaRPr>
          </a:p>
        </p:txBody>
      </p:sp>
      <p:pic>
        <p:nvPicPr>
          <p:cNvPr id="1052" name="Google Shape;1052;p70" descr="Learn How to Estimate Agile Story Points with the help of the Planning Poker technique. &#10;&#10;In this video, get to know more about Agile Estimation Techniques.&#10;Get answers to the frequently asked questions like &#10;&#10;✅ What is meant by Estimation in Agile?&#10;✅ How to do Agile Estimation?&#10;✅ How to estimate agile story points?&#10;✅ What is Planning Poker?&#10;✅ How to estimate agile stories with Planning Poker?&#10;&#10;Watch our playlist &quot;Learning with Knowledgehut&quot; for more informational videos on Agile and Scrum by clicking here👉 https://www.youtube.com/playlist?list=PLsikuZM13-0ws48Gf03elrQZlaj7CSZ0f&#10;&#10;⭐⭐⭐Subscribe to our channel for more informational videos on scrum and agile 👉 &#10;https://www.youtube.com/user/TheKnowledgehut?sub_confirmation=1&#10;&#10;Visit our website to know more about various Scrum Certifications 👉 &#10;https://www.knowledgehut.com&#10;&#10;Follow us on our social handles for more exciting content &#10;▪️ Facebook: https://www.facebook.com/KnowledgeHut.Global &#10;▪️ LinkedIn: https://www.linkedin.com/company/knowledgehut/&#10;▪️ Twitter: https://twitter.com/KnowledgeHut &#10;▪️ Instagram: https://www.instagram.com/knowledgehut.global/  &#10;▪️ YouTube: https://www.youtube.com/user/TheKnowledgehut?sub_confirmation=1" title="Planning Poker | Story Point Estimation in Agile | Agile Estimation Techniques">
            <a:hlinkClick r:id="rId3"/>
          </p:cNvPr>
          <p:cNvPicPr preferRelativeResize="0"/>
          <p:nvPr/>
        </p:nvPicPr>
        <p:blipFill rotWithShape="1">
          <a:blip r:embed="rId4">
            <a:alphaModFix/>
          </a:blip>
          <a:srcRect/>
          <a:stretch/>
        </p:blipFill>
        <p:spPr>
          <a:xfrm>
            <a:off x="1559350" y="1426600"/>
            <a:ext cx="5270850" cy="3412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2"/>
                                        </p:tgtEl>
                                        <p:attrNameLst>
                                          <p:attrName>style.visibility</p:attrName>
                                        </p:attrNameLst>
                                      </p:cBhvr>
                                      <p:to>
                                        <p:strVal val="visible"/>
                                      </p:to>
                                    </p:set>
                                    <p:animEffect transition="in" filter="fade">
                                      <p:cBhvr>
                                        <p:cTn id="7" dur="1000"/>
                                        <p:tgtEl>
                                          <p:spTgt spid="1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056"/>
        <p:cNvGrpSpPr/>
        <p:nvPr/>
      </p:nvGrpSpPr>
      <p:grpSpPr>
        <a:xfrm>
          <a:off x="0" y="0"/>
          <a:ext cx="0" cy="0"/>
          <a:chOff x="0" y="0"/>
          <a:chExt cx="0" cy="0"/>
        </a:xfrm>
      </p:grpSpPr>
      <p:sp>
        <p:nvSpPr>
          <p:cNvPr id="1057" name="Google Shape;1057;p71"/>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71"/>
          <p:cNvSpPr txBox="1">
            <a:spLocks noGrp="1"/>
          </p:cNvSpPr>
          <p:nvPr>
            <p:ph type="title"/>
          </p:nvPr>
        </p:nvSpPr>
        <p:spPr>
          <a:xfrm>
            <a:off x="664725" y="1979950"/>
            <a:ext cx="4307400" cy="1593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tr-TR" sz="3100">
                <a:solidFill>
                  <a:srgbClr val="0A3534"/>
                </a:solidFill>
                <a:latin typeface="Proxima Nova Semibold"/>
                <a:ea typeface="Proxima Nova Semibold"/>
                <a:cs typeface="Proxima Nova Semibold"/>
                <a:sym typeface="Proxima Nova Semibold"/>
              </a:rPr>
              <a:t>Which one is NOT relative estimation of story?</a:t>
            </a:r>
            <a:endParaRPr sz="3100">
              <a:solidFill>
                <a:srgbClr val="0A3534"/>
              </a:solidFill>
              <a:latin typeface="Proxima Nova Semibold"/>
              <a:ea typeface="Proxima Nova Semibold"/>
              <a:cs typeface="Proxima Nova Semibold"/>
              <a:sym typeface="Proxima Nova Semibold"/>
            </a:endParaRPr>
          </a:p>
        </p:txBody>
      </p:sp>
      <p:pic>
        <p:nvPicPr>
          <p:cNvPr id="1059" name="Google Shape;1059;p71"/>
          <p:cNvPicPr preferRelativeResize="0"/>
          <p:nvPr/>
        </p:nvPicPr>
        <p:blipFill rotWithShape="1">
          <a:blip r:embed="rId3">
            <a:alphaModFix/>
          </a:blip>
          <a:srcRect/>
          <a:stretch/>
        </p:blipFill>
        <p:spPr>
          <a:xfrm>
            <a:off x="2442850" y="847000"/>
            <a:ext cx="1219200" cy="1219200"/>
          </a:xfrm>
          <a:prstGeom prst="rect">
            <a:avLst/>
          </a:prstGeom>
          <a:noFill/>
          <a:ln>
            <a:noFill/>
          </a:ln>
        </p:spPr>
      </p:pic>
      <p:pic>
        <p:nvPicPr>
          <p:cNvPr id="1060" name="Google Shape;1060;p71"/>
          <p:cNvPicPr preferRelativeResize="0"/>
          <p:nvPr/>
        </p:nvPicPr>
        <p:blipFill rotWithShape="1">
          <a:blip r:embed="rId4">
            <a:alphaModFix/>
          </a:blip>
          <a:srcRect l="1362" t="9664" r="9014" b="21940"/>
          <a:stretch/>
        </p:blipFill>
        <p:spPr>
          <a:xfrm>
            <a:off x="4696150" y="284113"/>
            <a:ext cx="4090650" cy="4417225"/>
          </a:xfrm>
          <a:prstGeom prst="rect">
            <a:avLst/>
          </a:prstGeom>
          <a:noFill/>
          <a:ln>
            <a:noFill/>
          </a:ln>
        </p:spPr>
      </p:pic>
      <p:pic>
        <p:nvPicPr>
          <p:cNvPr id="1061" name="Google Shape;1061;p71">
            <a:hlinkClick r:id="rId5"/>
          </p:cNvPr>
          <p:cNvPicPr preferRelativeResize="0"/>
          <p:nvPr/>
        </p:nvPicPr>
        <p:blipFill rotWithShape="1">
          <a:blip r:embed="rId6">
            <a:alphaModFix/>
          </a:blip>
          <a:srcRect/>
          <a:stretch/>
        </p:blipFill>
        <p:spPr>
          <a:xfrm>
            <a:off x="0" y="4429125"/>
            <a:ext cx="9144000" cy="714375"/>
          </a:xfrm>
          <a:prstGeom prst="rect">
            <a:avLst/>
          </a:prstGeom>
          <a:noFill/>
          <a:ln>
            <a:noFill/>
          </a:ln>
        </p:spPr>
      </p:pic>
      <p:sp>
        <p:nvSpPr>
          <p:cNvPr id="1062" name="Google Shape;1062;p71">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72"/>
          <p:cNvSpPr txBox="1">
            <a:spLocks noGrp="1"/>
          </p:cNvSpPr>
          <p:nvPr>
            <p:ph type="ctrTitle"/>
          </p:nvPr>
        </p:nvSpPr>
        <p:spPr>
          <a:xfrm>
            <a:off x="1003700" y="2194850"/>
            <a:ext cx="4676700" cy="669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Scrum Artifacts</a:t>
            </a:r>
            <a:endParaRPr>
              <a:solidFill>
                <a:srgbClr val="741B47"/>
              </a:solidFill>
              <a:latin typeface="Raleway Medium"/>
              <a:ea typeface="Raleway Medium"/>
              <a:cs typeface="Raleway Medium"/>
              <a:sym typeface="Raleway Medium"/>
            </a:endParaRPr>
          </a:p>
        </p:txBody>
      </p:sp>
      <p:sp>
        <p:nvSpPr>
          <p:cNvPr id="1068" name="Google Shape;1068;p7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chemeClr val="lt1"/>
              </a:solidFill>
              <a:latin typeface="Barlow"/>
              <a:ea typeface="Barlow"/>
              <a:cs typeface="Barlow"/>
              <a:sym typeface="Barlow"/>
            </a:endParaRPr>
          </a:p>
        </p:txBody>
      </p:sp>
      <p:grpSp>
        <p:nvGrpSpPr>
          <p:cNvPr id="1069" name="Google Shape;1069;p72"/>
          <p:cNvGrpSpPr/>
          <p:nvPr/>
        </p:nvGrpSpPr>
        <p:grpSpPr>
          <a:xfrm>
            <a:off x="5435079" y="912423"/>
            <a:ext cx="3239723" cy="3318665"/>
            <a:chOff x="2270525" y="117216"/>
            <a:chExt cx="4650765" cy="4762722"/>
          </a:xfrm>
        </p:grpSpPr>
        <p:sp>
          <p:nvSpPr>
            <p:cNvPr id="1070" name="Google Shape;1070;p72"/>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1" name="Google Shape;1071;p72"/>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2" name="Google Shape;1072;p72"/>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3" name="Google Shape;1073;p72"/>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4" name="Google Shape;1074;p72"/>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5" name="Google Shape;1075;p72"/>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6" name="Google Shape;1076;p72"/>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7" name="Google Shape;1077;p72"/>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8" name="Google Shape;1078;p72"/>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9" name="Google Shape;1079;p72"/>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0" name="Google Shape;1080;p72"/>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1" name="Google Shape;1081;p72"/>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2" name="Google Shape;1082;p72"/>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3" name="Google Shape;1083;p72"/>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4" name="Google Shape;1084;p72"/>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5" name="Google Shape;1085;p72"/>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6" name="Google Shape;1086;p72"/>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7" name="Google Shape;1087;p72"/>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8" name="Google Shape;1088;p72"/>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9" name="Google Shape;1089;p72"/>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0" name="Google Shape;1090;p72"/>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091" name="Google Shape;1091;p72"/>
            <p:cNvGrpSpPr/>
            <p:nvPr/>
          </p:nvGrpSpPr>
          <p:grpSpPr>
            <a:xfrm>
              <a:off x="4031993" y="117216"/>
              <a:ext cx="2889297" cy="3901793"/>
              <a:chOff x="5533368" y="1047716"/>
              <a:chExt cx="2889297" cy="3901793"/>
            </a:xfrm>
          </p:grpSpPr>
          <p:sp>
            <p:nvSpPr>
              <p:cNvPr id="1092" name="Google Shape;1092;p72"/>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3" name="Google Shape;1093;p72"/>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4" name="Google Shape;1094;p72"/>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5" name="Google Shape;1095;p72"/>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6" name="Google Shape;1096;p72"/>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7" name="Google Shape;1097;p72"/>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8" name="Google Shape;1098;p72"/>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9" name="Google Shape;1099;p72"/>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0" name="Google Shape;1100;p72"/>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1" name="Google Shape;1101;p72"/>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2" name="Google Shape;1102;p72"/>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3" name="Google Shape;1103;p72"/>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4" name="Google Shape;1104;p72"/>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5" name="Google Shape;1105;p72"/>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6" name="Google Shape;1106;p72"/>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7" name="Google Shape;1107;p72"/>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8" name="Google Shape;1108;p72"/>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9" name="Google Shape;1109;p72"/>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0" name="Google Shape;1110;p72"/>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1" name="Google Shape;1111;p72"/>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2" name="Google Shape;1112;p72"/>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3" name="Google Shape;1113;p72"/>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4" name="Google Shape;1114;p72"/>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5" name="Google Shape;1115;p72"/>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6" name="Google Shape;1116;p72"/>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7" name="Google Shape;1117;p72"/>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8" name="Google Shape;1118;p72"/>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9" name="Google Shape;1119;p72"/>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0" name="Google Shape;1120;p72"/>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1" name="Google Shape;1121;p72"/>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2" name="Google Shape;1122;p72"/>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3" name="Google Shape;1123;p72"/>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4" name="Google Shape;1124;p72"/>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5" name="Google Shape;1125;p72"/>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6" name="Google Shape;1126;p72"/>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7" name="Google Shape;1127;p72"/>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8" name="Google Shape;1128;p72"/>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9" name="Google Shape;1129;p72"/>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0" name="Google Shape;1130;p72"/>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1" name="Google Shape;1131;p72"/>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132" name="Google Shape;1132;p72"/>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3" name="Google Shape;1133;p72"/>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4" name="Google Shape;1134;p72"/>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5" name="Google Shape;1135;p72"/>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6" name="Google Shape;1136;p72"/>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7" name="Google Shape;1137;p72"/>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8" name="Google Shape;1138;p72"/>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9" name="Google Shape;1139;p72"/>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0" name="Google Shape;1140;p72"/>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1" name="Google Shape;1141;p72"/>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2" name="Google Shape;1142;p72"/>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3" name="Google Shape;1143;p72"/>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4" name="Google Shape;1144;p72"/>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5" name="Google Shape;1145;p72"/>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6" name="Google Shape;1146;p72"/>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7" name="Google Shape;1147;p72"/>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8" name="Google Shape;1148;p72"/>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9" name="Google Shape;1149;p72"/>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0" name="Google Shape;1150;p72"/>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1" name="Google Shape;1151;p72"/>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2" name="Google Shape;1152;p72"/>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3" name="Google Shape;1153;p72"/>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4" name="Google Shape;1154;p72"/>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5" name="Google Shape;1155;p72"/>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6" name="Google Shape;1156;p72"/>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7" name="Google Shape;1157;p72"/>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8" name="Google Shape;1158;p72"/>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9" name="Google Shape;1159;p72"/>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0" name="Google Shape;1160;p72"/>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161" name="Google Shape;1161;p72"/>
            <p:cNvGrpSpPr/>
            <p:nvPr/>
          </p:nvGrpSpPr>
          <p:grpSpPr>
            <a:xfrm flipH="1">
              <a:off x="2865276" y="3434799"/>
              <a:ext cx="598186" cy="1340314"/>
              <a:chOff x="4210728" y="4525714"/>
              <a:chExt cx="546438" cy="1224366"/>
            </a:xfrm>
          </p:grpSpPr>
          <p:sp>
            <p:nvSpPr>
              <p:cNvPr id="1162" name="Google Shape;1162;p72"/>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3" name="Google Shape;1163;p72"/>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4" name="Google Shape;1164;p72"/>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5" name="Google Shape;1165;p72"/>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6" name="Google Shape;1166;p72"/>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7" name="Google Shape;1167;p72"/>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8" name="Google Shape;1168;p72"/>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9" name="Google Shape;1169;p72"/>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0" name="Google Shape;1170;p72"/>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1" name="Google Shape;1171;p72"/>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2" name="Google Shape;1172;p72"/>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3" name="Google Shape;1173;p72"/>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4" name="Google Shape;1174;p72"/>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7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48</a:t>
            </a:fld>
            <a:endParaRPr/>
          </a:p>
        </p:txBody>
      </p:sp>
      <p:sp>
        <p:nvSpPr>
          <p:cNvPr id="1180" name="Google Shape;1180;p73"/>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Scrum Practices</a:t>
            </a:r>
            <a:endParaRPr sz="4000" b="0" i="0" u="none" strike="noStrike" cap="none">
              <a:solidFill>
                <a:srgbClr val="741B47"/>
              </a:solidFill>
              <a:latin typeface="Raleway Medium"/>
              <a:ea typeface="Raleway Medium"/>
              <a:cs typeface="Raleway Medium"/>
              <a:sym typeface="Raleway Medium"/>
            </a:endParaRPr>
          </a:p>
        </p:txBody>
      </p:sp>
      <p:pic>
        <p:nvPicPr>
          <p:cNvPr id="1181" name="Google Shape;1181;p73"/>
          <p:cNvPicPr preferRelativeResize="0"/>
          <p:nvPr/>
        </p:nvPicPr>
        <p:blipFill rotWithShape="1">
          <a:blip r:embed="rId3">
            <a:alphaModFix/>
          </a:blip>
          <a:srcRect/>
          <a:stretch/>
        </p:blipFill>
        <p:spPr>
          <a:xfrm>
            <a:off x="190425" y="691625"/>
            <a:ext cx="6577800" cy="4311551"/>
          </a:xfrm>
          <a:prstGeom prst="rect">
            <a:avLst/>
          </a:prstGeom>
          <a:noFill/>
          <a:ln>
            <a:noFill/>
          </a:ln>
        </p:spPr>
      </p:pic>
      <p:pic>
        <p:nvPicPr>
          <p:cNvPr id="1182" name="Google Shape;1182;p73"/>
          <p:cNvPicPr preferRelativeResize="0"/>
          <p:nvPr/>
        </p:nvPicPr>
        <p:blipFill rotWithShape="1">
          <a:blip r:embed="rId4">
            <a:alphaModFix/>
          </a:blip>
          <a:srcRect/>
          <a:stretch/>
        </p:blipFill>
        <p:spPr>
          <a:xfrm>
            <a:off x="7189100" y="624275"/>
            <a:ext cx="1260000" cy="1260000"/>
          </a:xfrm>
          <a:prstGeom prst="rect">
            <a:avLst/>
          </a:prstGeom>
          <a:noFill/>
          <a:ln>
            <a:noFill/>
          </a:ln>
        </p:spPr>
      </p:pic>
      <p:pic>
        <p:nvPicPr>
          <p:cNvPr id="1183" name="Google Shape;1183;p73"/>
          <p:cNvPicPr preferRelativeResize="0"/>
          <p:nvPr/>
        </p:nvPicPr>
        <p:blipFill rotWithShape="1">
          <a:blip r:embed="rId5">
            <a:alphaModFix/>
          </a:blip>
          <a:srcRect/>
          <a:stretch/>
        </p:blipFill>
        <p:spPr>
          <a:xfrm>
            <a:off x="7189088" y="2183713"/>
            <a:ext cx="1260000" cy="1260000"/>
          </a:xfrm>
          <a:prstGeom prst="rect">
            <a:avLst/>
          </a:prstGeom>
          <a:noFill/>
          <a:ln>
            <a:noFill/>
          </a:ln>
        </p:spPr>
      </p:pic>
      <p:pic>
        <p:nvPicPr>
          <p:cNvPr id="1184" name="Google Shape;1184;p73"/>
          <p:cNvPicPr preferRelativeResize="0"/>
          <p:nvPr/>
        </p:nvPicPr>
        <p:blipFill rotWithShape="1">
          <a:blip r:embed="rId6">
            <a:alphaModFix/>
          </a:blip>
          <a:srcRect/>
          <a:stretch/>
        </p:blipFill>
        <p:spPr>
          <a:xfrm>
            <a:off x="7229100" y="3743175"/>
            <a:ext cx="1260000" cy="1260000"/>
          </a:xfrm>
          <a:prstGeom prst="rect">
            <a:avLst/>
          </a:prstGeom>
          <a:noFill/>
          <a:ln>
            <a:noFill/>
          </a:ln>
        </p:spPr>
      </p:pic>
      <p:sp>
        <p:nvSpPr>
          <p:cNvPr id="1185" name="Google Shape;1185;p73"/>
          <p:cNvSpPr/>
          <p:nvPr/>
        </p:nvSpPr>
        <p:spPr>
          <a:xfrm>
            <a:off x="3956550" y="3843500"/>
            <a:ext cx="2543400" cy="11598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7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49</a:t>
            </a:fld>
            <a:endParaRPr/>
          </a:p>
        </p:txBody>
      </p:sp>
      <p:sp>
        <p:nvSpPr>
          <p:cNvPr id="1191" name="Google Shape;1191;p74"/>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Main Scrum Artifacts</a:t>
            </a:r>
            <a:endParaRPr sz="4000" b="0" i="0" u="none" strike="noStrike" cap="none">
              <a:solidFill>
                <a:srgbClr val="741B47"/>
              </a:solidFill>
              <a:latin typeface="Raleway Medium"/>
              <a:ea typeface="Raleway Medium"/>
              <a:cs typeface="Raleway Medium"/>
              <a:sym typeface="Raleway Medium"/>
            </a:endParaRPr>
          </a:p>
        </p:txBody>
      </p:sp>
      <p:pic>
        <p:nvPicPr>
          <p:cNvPr id="1192" name="Google Shape;1192;p74"/>
          <p:cNvPicPr preferRelativeResize="0"/>
          <p:nvPr/>
        </p:nvPicPr>
        <p:blipFill rotWithShape="1">
          <a:blip r:embed="rId3">
            <a:alphaModFix/>
          </a:blip>
          <a:srcRect/>
          <a:stretch/>
        </p:blipFill>
        <p:spPr>
          <a:xfrm>
            <a:off x="644236" y="737755"/>
            <a:ext cx="7620001" cy="4033870"/>
          </a:xfrm>
          <a:prstGeom prst="rect">
            <a:avLst/>
          </a:prstGeom>
          <a:noFill/>
          <a:ln>
            <a:noFill/>
          </a:ln>
        </p:spPr>
      </p:pic>
      <p:sp>
        <p:nvSpPr>
          <p:cNvPr id="1193" name="Google Shape;1193;p74"/>
          <p:cNvSpPr/>
          <p:nvPr/>
        </p:nvSpPr>
        <p:spPr>
          <a:xfrm>
            <a:off x="6525491" y="2639292"/>
            <a:ext cx="1683300" cy="11292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4" name="Google Shape;1194;p74"/>
          <p:cNvSpPr/>
          <p:nvPr/>
        </p:nvSpPr>
        <p:spPr>
          <a:xfrm>
            <a:off x="2417618" y="3027219"/>
            <a:ext cx="907500" cy="17802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5" name="Google Shape;1195;p74"/>
          <p:cNvSpPr/>
          <p:nvPr/>
        </p:nvSpPr>
        <p:spPr>
          <a:xfrm>
            <a:off x="3934691" y="3026584"/>
            <a:ext cx="1066800" cy="17802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6" name="Google Shape;1196;p74"/>
          <p:cNvSpPr/>
          <p:nvPr/>
        </p:nvSpPr>
        <p:spPr>
          <a:xfrm>
            <a:off x="2660072" y="2646213"/>
            <a:ext cx="332400" cy="3324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7" name="Google Shape;1197;p74"/>
          <p:cNvSpPr txBox="1"/>
          <p:nvPr/>
        </p:nvSpPr>
        <p:spPr>
          <a:xfrm>
            <a:off x="2687782" y="2666608"/>
            <a:ext cx="284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1198" name="Google Shape;1198;p74"/>
          <p:cNvSpPr/>
          <p:nvPr/>
        </p:nvSpPr>
        <p:spPr>
          <a:xfrm>
            <a:off x="4104408" y="2658171"/>
            <a:ext cx="332400" cy="3324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9" name="Google Shape;1199;p74"/>
          <p:cNvSpPr txBox="1"/>
          <p:nvPr/>
        </p:nvSpPr>
        <p:spPr>
          <a:xfrm>
            <a:off x="4121726" y="2667000"/>
            <a:ext cx="284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200" name="Google Shape;1200;p74"/>
          <p:cNvSpPr txBox="1"/>
          <p:nvPr/>
        </p:nvSpPr>
        <p:spPr>
          <a:xfrm>
            <a:off x="7225145" y="2262239"/>
            <a:ext cx="284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201" name="Google Shape;1201;p74"/>
          <p:cNvSpPr/>
          <p:nvPr/>
        </p:nvSpPr>
        <p:spPr>
          <a:xfrm>
            <a:off x="7200900" y="2244405"/>
            <a:ext cx="332400" cy="3324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9"/>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chemeClr val="lt1"/>
                </a:solidFill>
                <a:latin typeface="Barlow Light"/>
                <a:ea typeface="Barlow Light"/>
                <a:cs typeface="Barlow Light"/>
                <a:sym typeface="Barlow Light"/>
              </a:rPr>
              <a:t>5</a:t>
            </a:fld>
            <a:endParaRPr sz="1200" b="1" i="0" u="none" strike="noStrike" cap="none">
              <a:solidFill>
                <a:schemeClr val="lt1"/>
              </a:solidFill>
              <a:latin typeface="Barlow Light"/>
              <a:ea typeface="Barlow Light"/>
              <a:cs typeface="Barlow Light"/>
              <a:sym typeface="Barlow Light"/>
            </a:endParaRPr>
          </a:p>
        </p:txBody>
      </p:sp>
      <p:pic>
        <p:nvPicPr>
          <p:cNvPr id="148" name="Google Shape;148;p29"/>
          <p:cNvPicPr preferRelativeResize="0"/>
          <p:nvPr/>
        </p:nvPicPr>
        <p:blipFill rotWithShape="1">
          <a:blip r:embed="rId3">
            <a:alphaModFix/>
          </a:blip>
          <a:srcRect t="21837" b="3480"/>
          <a:stretch/>
        </p:blipFill>
        <p:spPr>
          <a:xfrm>
            <a:off x="598187" y="718575"/>
            <a:ext cx="7947625" cy="4187450"/>
          </a:xfrm>
          <a:prstGeom prst="rect">
            <a:avLst/>
          </a:prstGeom>
          <a:noFill/>
          <a:ln>
            <a:noFill/>
          </a:ln>
        </p:spPr>
      </p:pic>
      <p:sp>
        <p:nvSpPr>
          <p:cNvPr id="149" name="Google Shape;149;p29"/>
          <p:cNvSpPr txBox="1"/>
          <p:nvPr/>
        </p:nvSpPr>
        <p:spPr>
          <a:xfrm>
            <a:off x="431800" y="173800"/>
            <a:ext cx="8070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Arial"/>
              <a:buNone/>
            </a:pPr>
            <a:r>
              <a:rPr lang="tr-TR" sz="4000" b="0" i="0" u="none" strike="noStrike" cap="none">
                <a:solidFill>
                  <a:srgbClr val="0B5394"/>
                </a:solidFill>
                <a:latin typeface="Raleway SemiBold"/>
                <a:ea typeface="Raleway SemiBold"/>
                <a:cs typeface="Raleway SemiBold"/>
                <a:sym typeface="Raleway SemiBold"/>
              </a:rPr>
              <a:t>The Four Values of the Manifesto</a:t>
            </a:r>
            <a:endParaRPr sz="4000" b="0" i="0" u="none" strike="noStrike" cap="none">
              <a:solidFill>
                <a:srgbClr val="0B5394"/>
              </a:solidFill>
              <a:latin typeface="Raleway SemiBold"/>
              <a:ea typeface="Raleway SemiBold"/>
              <a:cs typeface="Raleway SemiBold"/>
              <a:sym typeface="Raleway SemiBo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50</a:t>
            </a:fld>
            <a:endParaRPr/>
          </a:p>
        </p:txBody>
      </p:sp>
      <p:sp>
        <p:nvSpPr>
          <p:cNvPr id="1207" name="Google Shape;1207;p75"/>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Product Backlog</a:t>
            </a:r>
            <a:endParaRPr sz="4000" b="0" i="0" u="none" strike="noStrike" cap="none">
              <a:solidFill>
                <a:srgbClr val="741B47"/>
              </a:solidFill>
              <a:latin typeface="Raleway Medium"/>
              <a:ea typeface="Raleway Medium"/>
              <a:cs typeface="Raleway Medium"/>
              <a:sym typeface="Raleway Medium"/>
            </a:endParaRPr>
          </a:p>
        </p:txBody>
      </p:sp>
      <p:pic>
        <p:nvPicPr>
          <p:cNvPr id="1208" name="Google Shape;1208;p75"/>
          <p:cNvPicPr preferRelativeResize="0"/>
          <p:nvPr/>
        </p:nvPicPr>
        <p:blipFill rotWithShape="1">
          <a:blip r:embed="rId3">
            <a:alphaModFix/>
          </a:blip>
          <a:srcRect t="1877" b="3281"/>
          <a:stretch/>
        </p:blipFill>
        <p:spPr>
          <a:xfrm>
            <a:off x="0" y="740575"/>
            <a:ext cx="4947399" cy="4329101"/>
          </a:xfrm>
          <a:prstGeom prst="rect">
            <a:avLst/>
          </a:prstGeom>
          <a:noFill/>
          <a:ln>
            <a:noFill/>
          </a:ln>
        </p:spPr>
      </p:pic>
      <p:sp>
        <p:nvSpPr>
          <p:cNvPr id="1209" name="Google Shape;1209;p75"/>
          <p:cNvSpPr txBox="1"/>
          <p:nvPr/>
        </p:nvSpPr>
        <p:spPr>
          <a:xfrm>
            <a:off x="4947400" y="1129350"/>
            <a:ext cx="4012800" cy="549000"/>
          </a:xfrm>
          <a:prstGeom prst="rect">
            <a:avLst/>
          </a:prstGeom>
          <a:solidFill>
            <a:srgbClr val="A4C2F4"/>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4C113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Ordered list of everything</a:t>
            </a:r>
            <a:endParaRPr sz="1700" b="0" i="0" u="none" strike="noStrike" cap="none">
              <a:solidFill>
                <a:srgbClr val="000000"/>
              </a:solidFill>
              <a:latin typeface="Montserrat Medium"/>
              <a:ea typeface="Montserrat Medium"/>
              <a:cs typeface="Montserrat Medium"/>
              <a:sym typeface="Montserrat Medium"/>
            </a:endParaRPr>
          </a:p>
        </p:txBody>
      </p:sp>
      <p:sp>
        <p:nvSpPr>
          <p:cNvPr id="1210" name="Google Shape;1210;p75"/>
          <p:cNvSpPr txBox="1"/>
          <p:nvPr/>
        </p:nvSpPr>
        <p:spPr>
          <a:xfrm>
            <a:off x="4947400" y="1878550"/>
            <a:ext cx="4012800" cy="549000"/>
          </a:xfrm>
          <a:prstGeom prst="rect">
            <a:avLst/>
          </a:prstGeom>
          <a:solidFill>
            <a:srgbClr val="A4C2F4"/>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4C113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List of prioritized items</a:t>
            </a:r>
            <a:endParaRPr sz="1700" b="0" i="0" u="none" strike="noStrike" cap="none">
              <a:solidFill>
                <a:srgbClr val="000000"/>
              </a:solidFill>
              <a:latin typeface="Montserrat Medium"/>
              <a:ea typeface="Montserrat Medium"/>
              <a:cs typeface="Montserrat Medium"/>
              <a:sym typeface="Montserrat Medium"/>
            </a:endParaRPr>
          </a:p>
        </p:txBody>
      </p:sp>
      <p:sp>
        <p:nvSpPr>
          <p:cNvPr id="1211" name="Google Shape;1211;p75"/>
          <p:cNvSpPr txBox="1"/>
          <p:nvPr/>
        </p:nvSpPr>
        <p:spPr>
          <a:xfrm>
            <a:off x="4947400" y="2627750"/>
            <a:ext cx="4012800" cy="549000"/>
          </a:xfrm>
          <a:prstGeom prst="rect">
            <a:avLst/>
          </a:prstGeom>
          <a:solidFill>
            <a:srgbClr val="A4C2F4"/>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4C113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Product Owner is responsible</a:t>
            </a:r>
            <a:endParaRPr sz="1700" b="0" i="0" u="none" strike="noStrike" cap="none">
              <a:solidFill>
                <a:srgbClr val="000000"/>
              </a:solidFill>
              <a:latin typeface="Montserrat Medium"/>
              <a:ea typeface="Montserrat Medium"/>
              <a:cs typeface="Montserrat Medium"/>
              <a:sym typeface="Montserrat Medium"/>
            </a:endParaRPr>
          </a:p>
        </p:txBody>
      </p:sp>
      <p:sp>
        <p:nvSpPr>
          <p:cNvPr id="1212" name="Google Shape;1212;p75"/>
          <p:cNvSpPr txBox="1"/>
          <p:nvPr/>
        </p:nvSpPr>
        <p:spPr>
          <a:xfrm>
            <a:off x="4947400" y="3376950"/>
            <a:ext cx="4012800" cy="549000"/>
          </a:xfrm>
          <a:prstGeom prst="rect">
            <a:avLst/>
          </a:prstGeom>
          <a:solidFill>
            <a:srgbClr val="A4C2F4"/>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4C113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Dynamic</a:t>
            </a:r>
            <a:endParaRPr sz="1700" b="0" i="0" u="none" strike="noStrike" cap="none">
              <a:solidFill>
                <a:srgbClr val="000000"/>
              </a:solidFill>
              <a:latin typeface="Montserrat Medium"/>
              <a:ea typeface="Montserrat Medium"/>
              <a:cs typeface="Montserrat Medium"/>
              <a:sym typeface="Montserrat Medium"/>
            </a:endParaRPr>
          </a:p>
        </p:txBody>
      </p:sp>
      <p:sp>
        <p:nvSpPr>
          <p:cNvPr id="1213" name="Google Shape;1213;p75"/>
          <p:cNvSpPr txBox="1"/>
          <p:nvPr/>
        </p:nvSpPr>
        <p:spPr>
          <a:xfrm>
            <a:off x="4947400" y="4126150"/>
            <a:ext cx="4012800" cy="549000"/>
          </a:xfrm>
          <a:prstGeom prst="rect">
            <a:avLst/>
          </a:prstGeom>
          <a:solidFill>
            <a:srgbClr val="A4C2F4"/>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4C113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Should be refined regularly</a:t>
            </a:r>
            <a:endParaRPr sz="1700" b="0" i="0" u="none" strike="noStrike" cap="none">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7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51</a:t>
            </a:fld>
            <a:endParaRPr/>
          </a:p>
        </p:txBody>
      </p:sp>
      <p:sp>
        <p:nvSpPr>
          <p:cNvPr id="1219" name="Google Shape;1219;p76"/>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Sprint Backlog</a:t>
            </a:r>
            <a:endParaRPr sz="4000" b="0" i="0" u="none" strike="noStrike" cap="none">
              <a:solidFill>
                <a:srgbClr val="741B47"/>
              </a:solidFill>
              <a:latin typeface="Raleway Medium"/>
              <a:ea typeface="Raleway Medium"/>
              <a:cs typeface="Raleway Medium"/>
              <a:sym typeface="Raleway Medium"/>
            </a:endParaRPr>
          </a:p>
        </p:txBody>
      </p:sp>
      <p:sp>
        <p:nvSpPr>
          <p:cNvPr id="1220" name="Google Shape;1220;p76"/>
          <p:cNvSpPr txBox="1"/>
          <p:nvPr/>
        </p:nvSpPr>
        <p:spPr>
          <a:xfrm>
            <a:off x="307800" y="3563050"/>
            <a:ext cx="8528400" cy="1213500"/>
          </a:xfrm>
          <a:prstGeom prst="rect">
            <a:avLst/>
          </a:prstGeom>
          <a:solidFill>
            <a:srgbClr val="A4C2F4"/>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4C113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The set of Product Backlog items selected for the Sprint</a:t>
            </a:r>
            <a:endParaRPr sz="1700" b="0" i="0" u="none" strike="noStrike" cap="none">
              <a:solidFill>
                <a:srgbClr val="000000"/>
              </a:solidFill>
              <a:latin typeface="Montserrat Medium"/>
              <a:ea typeface="Montserrat Medium"/>
              <a:cs typeface="Montserrat Medium"/>
              <a:sym typeface="Montserrat Medium"/>
            </a:endParaRPr>
          </a:p>
          <a:p>
            <a:pPr marL="457200" marR="0" lvl="0" indent="-336550" algn="l" rtl="0">
              <a:lnSpc>
                <a:spcPct val="100000"/>
              </a:lnSpc>
              <a:spcBef>
                <a:spcPts val="0"/>
              </a:spcBef>
              <a:spcAft>
                <a:spcPts val="0"/>
              </a:spcAft>
              <a:buClr>
                <a:srgbClr val="4C113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A plan for delivering the product Increment and realizing Sprint Goal</a:t>
            </a:r>
            <a:endParaRPr sz="1700" b="0" i="0" u="none" strike="noStrike" cap="none">
              <a:solidFill>
                <a:srgbClr val="000000"/>
              </a:solidFill>
              <a:latin typeface="Montserrat Medium"/>
              <a:ea typeface="Montserrat Medium"/>
              <a:cs typeface="Montserrat Medium"/>
              <a:sym typeface="Montserrat Medium"/>
            </a:endParaRPr>
          </a:p>
          <a:p>
            <a:pPr marL="457200" marR="0" lvl="0" indent="-336550" algn="l" rtl="0">
              <a:lnSpc>
                <a:spcPct val="100000"/>
              </a:lnSpc>
              <a:spcBef>
                <a:spcPts val="0"/>
              </a:spcBef>
              <a:spcAft>
                <a:spcPts val="0"/>
              </a:spcAft>
              <a:buClr>
                <a:srgbClr val="4C113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Highly visible, real-time picture of the work</a:t>
            </a:r>
            <a:endParaRPr sz="1700" b="0" i="0" u="none" strike="noStrike" cap="none">
              <a:solidFill>
                <a:srgbClr val="000000"/>
              </a:solidFill>
              <a:latin typeface="Montserrat Medium"/>
              <a:ea typeface="Montserrat Medium"/>
              <a:cs typeface="Montserrat Medium"/>
              <a:sym typeface="Montserrat Medium"/>
            </a:endParaRPr>
          </a:p>
        </p:txBody>
      </p:sp>
      <p:pic>
        <p:nvPicPr>
          <p:cNvPr id="1221" name="Google Shape;1221;p76"/>
          <p:cNvPicPr preferRelativeResize="0"/>
          <p:nvPr/>
        </p:nvPicPr>
        <p:blipFill rotWithShape="1">
          <a:blip r:embed="rId3">
            <a:alphaModFix/>
          </a:blip>
          <a:srcRect b="5650"/>
          <a:stretch/>
        </p:blipFill>
        <p:spPr>
          <a:xfrm>
            <a:off x="1334200" y="699825"/>
            <a:ext cx="6677800" cy="27376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pic>
        <p:nvPicPr>
          <p:cNvPr id="1226" name="Google Shape;1226;p77"/>
          <p:cNvPicPr preferRelativeResize="0"/>
          <p:nvPr/>
        </p:nvPicPr>
        <p:blipFill rotWithShape="1">
          <a:blip r:embed="rId3">
            <a:alphaModFix/>
          </a:blip>
          <a:srcRect/>
          <a:stretch/>
        </p:blipFill>
        <p:spPr>
          <a:xfrm>
            <a:off x="1227648" y="609123"/>
            <a:ext cx="6688701" cy="2673825"/>
          </a:xfrm>
          <a:prstGeom prst="rect">
            <a:avLst/>
          </a:prstGeom>
          <a:noFill/>
          <a:ln>
            <a:noFill/>
          </a:ln>
        </p:spPr>
      </p:pic>
      <p:sp>
        <p:nvSpPr>
          <p:cNvPr id="1227" name="Google Shape;1227;p7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52</a:t>
            </a:fld>
            <a:endParaRPr/>
          </a:p>
        </p:txBody>
      </p:sp>
      <p:sp>
        <p:nvSpPr>
          <p:cNvPr id="1228" name="Google Shape;1228;p77"/>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Product Increment</a:t>
            </a:r>
            <a:endParaRPr sz="4000" b="0" i="0" u="none" strike="noStrike" cap="none">
              <a:solidFill>
                <a:srgbClr val="741B47"/>
              </a:solidFill>
              <a:latin typeface="Raleway Medium"/>
              <a:ea typeface="Raleway Medium"/>
              <a:cs typeface="Raleway Medium"/>
              <a:sym typeface="Raleway Medium"/>
            </a:endParaRPr>
          </a:p>
        </p:txBody>
      </p:sp>
      <p:sp>
        <p:nvSpPr>
          <p:cNvPr id="1229" name="Google Shape;1229;p77"/>
          <p:cNvSpPr txBox="1"/>
          <p:nvPr/>
        </p:nvSpPr>
        <p:spPr>
          <a:xfrm>
            <a:off x="307800" y="3384150"/>
            <a:ext cx="8528400" cy="1392600"/>
          </a:xfrm>
          <a:prstGeom prst="rect">
            <a:avLst/>
          </a:prstGeom>
          <a:solidFill>
            <a:srgbClr val="A4C2F4"/>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4C113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The sum of all the Product Backlog items completed during a Sprint and the value of the increments of all previous Sprints.</a:t>
            </a:r>
            <a:endParaRPr sz="1700" b="0" i="0" u="none" strike="noStrike" cap="none">
              <a:solidFill>
                <a:srgbClr val="000000"/>
              </a:solidFill>
              <a:latin typeface="Montserrat Medium"/>
              <a:ea typeface="Montserrat Medium"/>
              <a:cs typeface="Montserrat Medium"/>
              <a:sym typeface="Montserrat Medium"/>
            </a:endParaRPr>
          </a:p>
          <a:p>
            <a:pPr marL="457200" marR="0" lvl="0" indent="-336550" algn="l" rtl="0">
              <a:lnSpc>
                <a:spcPct val="100000"/>
              </a:lnSpc>
              <a:spcBef>
                <a:spcPts val="0"/>
              </a:spcBef>
              <a:spcAft>
                <a:spcPts val="0"/>
              </a:spcAft>
              <a:buClr>
                <a:srgbClr val="4C113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At the end of a Sprint, the new Increment must be “Done”.</a:t>
            </a:r>
            <a:endParaRPr sz="1700" b="0" i="0" u="none" strike="noStrike" cap="none">
              <a:solidFill>
                <a:srgbClr val="000000"/>
              </a:solidFill>
              <a:latin typeface="Montserrat Medium"/>
              <a:ea typeface="Montserrat Medium"/>
              <a:cs typeface="Montserrat Medium"/>
              <a:sym typeface="Montserrat Medium"/>
            </a:endParaRPr>
          </a:p>
          <a:p>
            <a:pPr marL="457200" marR="0" lvl="0" indent="-336550" algn="l" rtl="0">
              <a:lnSpc>
                <a:spcPct val="100000"/>
              </a:lnSpc>
              <a:spcBef>
                <a:spcPts val="0"/>
              </a:spcBef>
              <a:spcAft>
                <a:spcPts val="0"/>
              </a:spcAft>
              <a:buClr>
                <a:srgbClr val="4C113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The increment must be in useable condition regardless of whether the Product Owner decides to release it.</a:t>
            </a:r>
            <a:endParaRPr sz="1700" b="0" i="0" u="none" strike="noStrike" cap="none">
              <a:solidFill>
                <a:srgbClr val="000000"/>
              </a:solidFill>
              <a:latin typeface="Montserrat Medium"/>
              <a:ea typeface="Montserrat Medium"/>
              <a:cs typeface="Montserrat Medium"/>
              <a:sym typeface="Montserrat Medium"/>
            </a:endParaRPr>
          </a:p>
        </p:txBody>
      </p:sp>
      <p:sp>
        <p:nvSpPr>
          <p:cNvPr id="1230" name="Google Shape;1230;p77"/>
          <p:cNvSpPr/>
          <p:nvPr/>
        </p:nvSpPr>
        <p:spPr>
          <a:xfrm>
            <a:off x="6518375" y="929525"/>
            <a:ext cx="1659000" cy="23493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pic>
        <p:nvPicPr>
          <p:cNvPr id="1235" name="Google Shape;1235;p78"/>
          <p:cNvPicPr preferRelativeResize="0"/>
          <p:nvPr/>
        </p:nvPicPr>
        <p:blipFill rotWithShape="1">
          <a:blip r:embed="rId3">
            <a:alphaModFix/>
          </a:blip>
          <a:srcRect/>
          <a:stretch/>
        </p:blipFill>
        <p:spPr>
          <a:xfrm>
            <a:off x="1227648" y="456723"/>
            <a:ext cx="6688701" cy="2673825"/>
          </a:xfrm>
          <a:prstGeom prst="rect">
            <a:avLst/>
          </a:prstGeom>
          <a:noFill/>
          <a:ln>
            <a:noFill/>
          </a:ln>
        </p:spPr>
      </p:pic>
      <p:sp>
        <p:nvSpPr>
          <p:cNvPr id="1236" name="Google Shape;1236;p7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53</a:t>
            </a:fld>
            <a:endParaRPr/>
          </a:p>
        </p:txBody>
      </p:sp>
      <p:sp>
        <p:nvSpPr>
          <p:cNvPr id="1237" name="Google Shape;1237;p78"/>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Product Increment</a:t>
            </a:r>
            <a:endParaRPr sz="4000" b="0" i="0" u="none" strike="noStrike" cap="none">
              <a:solidFill>
                <a:srgbClr val="741B47"/>
              </a:solidFill>
              <a:latin typeface="Raleway Medium"/>
              <a:ea typeface="Raleway Medium"/>
              <a:cs typeface="Raleway Medium"/>
              <a:sym typeface="Raleway Medium"/>
            </a:endParaRPr>
          </a:p>
        </p:txBody>
      </p:sp>
      <p:sp>
        <p:nvSpPr>
          <p:cNvPr id="1238" name="Google Shape;1238;p78"/>
          <p:cNvSpPr/>
          <p:nvPr/>
        </p:nvSpPr>
        <p:spPr>
          <a:xfrm>
            <a:off x="6518375" y="777125"/>
            <a:ext cx="1659000" cy="23493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39" name="Google Shape;1239;p78"/>
          <p:cNvPicPr preferRelativeResize="0"/>
          <p:nvPr/>
        </p:nvPicPr>
        <p:blipFill rotWithShape="1">
          <a:blip r:embed="rId4">
            <a:alphaModFix/>
          </a:blip>
          <a:srcRect/>
          <a:stretch/>
        </p:blipFill>
        <p:spPr>
          <a:xfrm>
            <a:off x="1714375" y="3240675"/>
            <a:ext cx="5983275" cy="1864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243"/>
        <p:cNvGrpSpPr/>
        <p:nvPr/>
      </p:nvGrpSpPr>
      <p:grpSpPr>
        <a:xfrm>
          <a:off x="0" y="0"/>
          <a:ext cx="0" cy="0"/>
          <a:chOff x="0" y="0"/>
          <a:chExt cx="0" cy="0"/>
        </a:xfrm>
      </p:grpSpPr>
      <p:sp>
        <p:nvSpPr>
          <p:cNvPr id="1244" name="Google Shape;1244;p79"/>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45" name="Google Shape;1245;p79"/>
          <p:cNvPicPr preferRelativeResize="0"/>
          <p:nvPr/>
        </p:nvPicPr>
        <p:blipFill rotWithShape="1">
          <a:blip r:embed="rId3">
            <a:alphaModFix/>
          </a:blip>
          <a:srcRect/>
          <a:stretch/>
        </p:blipFill>
        <p:spPr>
          <a:xfrm>
            <a:off x="2442850" y="847000"/>
            <a:ext cx="1219200" cy="1219200"/>
          </a:xfrm>
          <a:prstGeom prst="rect">
            <a:avLst/>
          </a:prstGeom>
          <a:noFill/>
          <a:ln>
            <a:noFill/>
          </a:ln>
        </p:spPr>
      </p:pic>
      <p:pic>
        <p:nvPicPr>
          <p:cNvPr id="1246" name="Google Shape;1246;p79"/>
          <p:cNvPicPr preferRelativeResize="0"/>
          <p:nvPr/>
        </p:nvPicPr>
        <p:blipFill rotWithShape="1">
          <a:blip r:embed="rId4">
            <a:alphaModFix/>
          </a:blip>
          <a:srcRect/>
          <a:stretch/>
        </p:blipFill>
        <p:spPr>
          <a:xfrm>
            <a:off x="3972025" y="1314200"/>
            <a:ext cx="4874025" cy="3416225"/>
          </a:xfrm>
          <a:prstGeom prst="rect">
            <a:avLst/>
          </a:prstGeom>
          <a:noFill/>
          <a:ln>
            <a:noFill/>
          </a:ln>
        </p:spPr>
      </p:pic>
      <p:sp>
        <p:nvSpPr>
          <p:cNvPr id="1247" name="Google Shape;1247;p79"/>
          <p:cNvSpPr txBox="1">
            <a:spLocks noGrp="1"/>
          </p:cNvSpPr>
          <p:nvPr>
            <p:ph type="title"/>
          </p:nvPr>
        </p:nvSpPr>
        <p:spPr>
          <a:xfrm>
            <a:off x="664725" y="1903750"/>
            <a:ext cx="4458000" cy="1723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tr-TR" sz="3100">
                <a:solidFill>
                  <a:srgbClr val="4A86E8"/>
                </a:solidFill>
                <a:latin typeface="Proxima Nova Semibold"/>
                <a:ea typeface="Proxima Nova Semibold"/>
                <a:cs typeface="Proxima Nova Semibold"/>
                <a:sym typeface="Proxima Nova Semibold"/>
              </a:rPr>
              <a:t>Who prioritizes the product backlog items?</a:t>
            </a:r>
            <a:endParaRPr sz="3100">
              <a:solidFill>
                <a:srgbClr val="4A86E8"/>
              </a:solidFill>
              <a:latin typeface="Proxima Nova Semibold"/>
              <a:ea typeface="Proxima Nova Semibold"/>
              <a:cs typeface="Proxima Nova Semibold"/>
              <a:sym typeface="Proxima Nova Semibold"/>
            </a:endParaRPr>
          </a:p>
        </p:txBody>
      </p:sp>
      <p:pic>
        <p:nvPicPr>
          <p:cNvPr id="1248" name="Google Shape;1248;p79">
            <a:hlinkClick r:id="rId5"/>
          </p:cNvPr>
          <p:cNvPicPr preferRelativeResize="0"/>
          <p:nvPr/>
        </p:nvPicPr>
        <p:blipFill rotWithShape="1">
          <a:blip r:embed="rId6">
            <a:alphaModFix/>
          </a:blip>
          <a:srcRect/>
          <a:stretch/>
        </p:blipFill>
        <p:spPr>
          <a:xfrm>
            <a:off x="0" y="4429125"/>
            <a:ext cx="9144000" cy="714375"/>
          </a:xfrm>
          <a:prstGeom prst="rect">
            <a:avLst/>
          </a:prstGeom>
          <a:noFill/>
          <a:ln>
            <a:noFill/>
          </a:ln>
        </p:spPr>
      </p:pic>
      <p:sp>
        <p:nvSpPr>
          <p:cNvPr id="1249" name="Google Shape;1249;p79">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80"/>
          <p:cNvSpPr txBox="1">
            <a:spLocks noGrp="1"/>
          </p:cNvSpPr>
          <p:nvPr>
            <p:ph type="ctrTitle"/>
          </p:nvPr>
        </p:nvSpPr>
        <p:spPr>
          <a:xfrm>
            <a:off x="1003700" y="1885950"/>
            <a:ext cx="4676700" cy="12066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Scrum Ceremonies</a:t>
            </a:r>
            <a:endParaRPr>
              <a:solidFill>
                <a:srgbClr val="741B47"/>
              </a:solidFill>
              <a:latin typeface="Raleway Medium"/>
              <a:ea typeface="Raleway Medium"/>
              <a:cs typeface="Raleway Medium"/>
              <a:sym typeface="Raleway Medium"/>
            </a:endParaRPr>
          </a:p>
        </p:txBody>
      </p:sp>
      <p:sp>
        <p:nvSpPr>
          <p:cNvPr id="1255" name="Google Shape;1255;p80"/>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chemeClr val="lt1"/>
              </a:solidFill>
              <a:latin typeface="Barlow"/>
              <a:ea typeface="Barlow"/>
              <a:cs typeface="Barlow"/>
              <a:sym typeface="Barlow"/>
            </a:endParaRPr>
          </a:p>
        </p:txBody>
      </p:sp>
      <p:grpSp>
        <p:nvGrpSpPr>
          <p:cNvPr id="1256" name="Google Shape;1256;p80"/>
          <p:cNvGrpSpPr/>
          <p:nvPr/>
        </p:nvGrpSpPr>
        <p:grpSpPr>
          <a:xfrm>
            <a:off x="5435079" y="912423"/>
            <a:ext cx="3239723" cy="3318665"/>
            <a:chOff x="2270525" y="117216"/>
            <a:chExt cx="4650765" cy="4762722"/>
          </a:xfrm>
        </p:grpSpPr>
        <p:sp>
          <p:nvSpPr>
            <p:cNvPr id="1257" name="Google Shape;1257;p80"/>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8" name="Google Shape;1258;p80"/>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9" name="Google Shape;1259;p80"/>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0" name="Google Shape;1260;p80"/>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1" name="Google Shape;1261;p80"/>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2" name="Google Shape;1262;p80"/>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3" name="Google Shape;1263;p80"/>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4" name="Google Shape;1264;p80"/>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5" name="Google Shape;1265;p80"/>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6" name="Google Shape;1266;p80"/>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7" name="Google Shape;1267;p80"/>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8" name="Google Shape;1268;p80"/>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9" name="Google Shape;1269;p80"/>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0" name="Google Shape;1270;p80"/>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1" name="Google Shape;1271;p80"/>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2" name="Google Shape;1272;p80"/>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3" name="Google Shape;1273;p80"/>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4" name="Google Shape;1274;p80"/>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5" name="Google Shape;1275;p80"/>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6" name="Google Shape;1276;p80"/>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7" name="Google Shape;1277;p80"/>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278" name="Google Shape;1278;p80"/>
            <p:cNvGrpSpPr/>
            <p:nvPr/>
          </p:nvGrpSpPr>
          <p:grpSpPr>
            <a:xfrm>
              <a:off x="4031993" y="117216"/>
              <a:ext cx="2889297" cy="3901793"/>
              <a:chOff x="5533368" y="1047716"/>
              <a:chExt cx="2889297" cy="3901793"/>
            </a:xfrm>
          </p:grpSpPr>
          <p:sp>
            <p:nvSpPr>
              <p:cNvPr id="1279" name="Google Shape;1279;p80"/>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0" name="Google Shape;1280;p80"/>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1" name="Google Shape;1281;p80"/>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2" name="Google Shape;1282;p80"/>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3" name="Google Shape;1283;p80"/>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4" name="Google Shape;1284;p80"/>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5" name="Google Shape;1285;p80"/>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6" name="Google Shape;1286;p80"/>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7" name="Google Shape;1287;p80"/>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8" name="Google Shape;1288;p80"/>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9" name="Google Shape;1289;p80"/>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0" name="Google Shape;1290;p80"/>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1" name="Google Shape;1291;p80"/>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2" name="Google Shape;1292;p80"/>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3" name="Google Shape;1293;p80"/>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4" name="Google Shape;1294;p80"/>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5" name="Google Shape;1295;p80"/>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6" name="Google Shape;1296;p80"/>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7" name="Google Shape;1297;p80"/>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8" name="Google Shape;1298;p80"/>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9" name="Google Shape;1299;p80"/>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0" name="Google Shape;1300;p80"/>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1" name="Google Shape;1301;p80"/>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2" name="Google Shape;1302;p80"/>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3" name="Google Shape;1303;p80"/>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4" name="Google Shape;1304;p80"/>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5" name="Google Shape;1305;p80"/>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6" name="Google Shape;1306;p80"/>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7" name="Google Shape;1307;p80"/>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8" name="Google Shape;1308;p80"/>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9" name="Google Shape;1309;p80"/>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0" name="Google Shape;1310;p80"/>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1" name="Google Shape;1311;p80"/>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2" name="Google Shape;1312;p80"/>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3" name="Google Shape;1313;p80"/>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4" name="Google Shape;1314;p80"/>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5" name="Google Shape;1315;p80"/>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6" name="Google Shape;1316;p80"/>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7" name="Google Shape;1317;p80"/>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8" name="Google Shape;1318;p80"/>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319" name="Google Shape;1319;p80"/>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0" name="Google Shape;1320;p80"/>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1" name="Google Shape;1321;p80"/>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2" name="Google Shape;1322;p80"/>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3" name="Google Shape;1323;p80"/>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4" name="Google Shape;1324;p80"/>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5" name="Google Shape;1325;p80"/>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6" name="Google Shape;1326;p80"/>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7" name="Google Shape;1327;p80"/>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8" name="Google Shape;1328;p80"/>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9" name="Google Shape;1329;p80"/>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0" name="Google Shape;1330;p80"/>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1" name="Google Shape;1331;p80"/>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2" name="Google Shape;1332;p80"/>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3" name="Google Shape;1333;p80"/>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4" name="Google Shape;1334;p80"/>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5" name="Google Shape;1335;p80"/>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6" name="Google Shape;1336;p80"/>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7" name="Google Shape;1337;p80"/>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8" name="Google Shape;1338;p80"/>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9" name="Google Shape;1339;p80"/>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0" name="Google Shape;1340;p80"/>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1" name="Google Shape;1341;p80"/>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2" name="Google Shape;1342;p80"/>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3" name="Google Shape;1343;p80"/>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4" name="Google Shape;1344;p80"/>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5" name="Google Shape;1345;p80"/>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6" name="Google Shape;1346;p80"/>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7" name="Google Shape;1347;p80"/>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348" name="Google Shape;1348;p80"/>
            <p:cNvGrpSpPr/>
            <p:nvPr/>
          </p:nvGrpSpPr>
          <p:grpSpPr>
            <a:xfrm flipH="1">
              <a:off x="2865276" y="3434799"/>
              <a:ext cx="598186" cy="1340314"/>
              <a:chOff x="4210728" y="4525714"/>
              <a:chExt cx="546438" cy="1224366"/>
            </a:xfrm>
          </p:grpSpPr>
          <p:sp>
            <p:nvSpPr>
              <p:cNvPr id="1349" name="Google Shape;1349;p80"/>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0" name="Google Shape;1350;p80"/>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1" name="Google Shape;1351;p80"/>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2" name="Google Shape;1352;p80"/>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3" name="Google Shape;1353;p80"/>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4" name="Google Shape;1354;p80"/>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5" name="Google Shape;1355;p80"/>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6" name="Google Shape;1356;p80"/>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7" name="Google Shape;1357;p80"/>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8" name="Google Shape;1358;p80"/>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9" name="Google Shape;1359;p80"/>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0" name="Google Shape;1360;p80"/>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1" name="Google Shape;1361;p80"/>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8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56</a:t>
            </a:fld>
            <a:endParaRPr/>
          </a:p>
        </p:txBody>
      </p:sp>
      <p:sp>
        <p:nvSpPr>
          <p:cNvPr id="1367" name="Google Shape;1367;p81"/>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Scrum Practices</a:t>
            </a:r>
            <a:endParaRPr sz="4000" b="0" i="0" u="none" strike="noStrike" cap="none">
              <a:solidFill>
                <a:srgbClr val="741B47"/>
              </a:solidFill>
              <a:latin typeface="Raleway Medium"/>
              <a:ea typeface="Raleway Medium"/>
              <a:cs typeface="Raleway Medium"/>
              <a:sym typeface="Raleway Medium"/>
            </a:endParaRPr>
          </a:p>
        </p:txBody>
      </p:sp>
      <p:pic>
        <p:nvPicPr>
          <p:cNvPr id="1368" name="Google Shape;1368;p81"/>
          <p:cNvPicPr preferRelativeResize="0"/>
          <p:nvPr/>
        </p:nvPicPr>
        <p:blipFill rotWithShape="1">
          <a:blip r:embed="rId3">
            <a:alphaModFix/>
          </a:blip>
          <a:srcRect/>
          <a:stretch/>
        </p:blipFill>
        <p:spPr>
          <a:xfrm>
            <a:off x="190425" y="691625"/>
            <a:ext cx="6577800" cy="4311551"/>
          </a:xfrm>
          <a:prstGeom prst="rect">
            <a:avLst/>
          </a:prstGeom>
          <a:noFill/>
          <a:ln>
            <a:noFill/>
          </a:ln>
        </p:spPr>
      </p:pic>
      <p:pic>
        <p:nvPicPr>
          <p:cNvPr id="1369" name="Google Shape;1369;p81"/>
          <p:cNvPicPr preferRelativeResize="0"/>
          <p:nvPr/>
        </p:nvPicPr>
        <p:blipFill rotWithShape="1">
          <a:blip r:embed="rId4">
            <a:alphaModFix/>
          </a:blip>
          <a:srcRect/>
          <a:stretch/>
        </p:blipFill>
        <p:spPr>
          <a:xfrm>
            <a:off x="7189100" y="624275"/>
            <a:ext cx="1260000" cy="1260000"/>
          </a:xfrm>
          <a:prstGeom prst="rect">
            <a:avLst/>
          </a:prstGeom>
          <a:noFill/>
          <a:ln>
            <a:noFill/>
          </a:ln>
        </p:spPr>
      </p:pic>
      <p:pic>
        <p:nvPicPr>
          <p:cNvPr id="1370" name="Google Shape;1370;p81"/>
          <p:cNvPicPr preferRelativeResize="0"/>
          <p:nvPr/>
        </p:nvPicPr>
        <p:blipFill rotWithShape="1">
          <a:blip r:embed="rId5">
            <a:alphaModFix/>
          </a:blip>
          <a:srcRect/>
          <a:stretch/>
        </p:blipFill>
        <p:spPr>
          <a:xfrm>
            <a:off x="7189088" y="2183713"/>
            <a:ext cx="1260000" cy="1260000"/>
          </a:xfrm>
          <a:prstGeom prst="rect">
            <a:avLst/>
          </a:prstGeom>
          <a:noFill/>
          <a:ln>
            <a:noFill/>
          </a:ln>
        </p:spPr>
      </p:pic>
      <p:pic>
        <p:nvPicPr>
          <p:cNvPr id="1371" name="Google Shape;1371;p81"/>
          <p:cNvPicPr preferRelativeResize="0"/>
          <p:nvPr/>
        </p:nvPicPr>
        <p:blipFill rotWithShape="1">
          <a:blip r:embed="rId6">
            <a:alphaModFix/>
          </a:blip>
          <a:srcRect/>
          <a:stretch/>
        </p:blipFill>
        <p:spPr>
          <a:xfrm>
            <a:off x="7229100" y="3743175"/>
            <a:ext cx="1260000" cy="1260000"/>
          </a:xfrm>
          <a:prstGeom prst="rect">
            <a:avLst/>
          </a:prstGeom>
          <a:noFill/>
          <a:ln>
            <a:noFill/>
          </a:ln>
        </p:spPr>
      </p:pic>
      <p:sp>
        <p:nvSpPr>
          <p:cNvPr id="1372" name="Google Shape;1372;p81"/>
          <p:cNvSpPr/>
          <p:nvPr/>
        </p:nvSpPr>
        <p:spPr>
          <a:xfrm>
            <a:off x="3975375" y="1808700"/>
            <a:ext cx="2543400" cy="1934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8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57</a:t>
            </a:fld>
            <a:endParaRPr/>
          </a:p>
        </p:txBody>
      </p:sp>
      <p:sp>
        <p:nvSpPr>
          <p:cNvPr id="1378" name="Google Shape;1378;p82"/>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Scrum Meetings</a:t>
            </a:r>
            <a:endParaRPr sz="4000" b="0" i="0" u="none" strike="noStrike" cap="none">
              <a:solidFill>
                <a:srgbClr val="741B47"/>
              </a:solidFill>
              <a:latin typeface="Raleway Medium"/>
              <a:ea typeface="Raleway Medium"/>
              <a:cs typeface="Raleway Medium"/>
              <a:sym typeface="Raleway Medium"/>
            </a:endParaRPr>
          </a:p>
        </p:txBody>
      </p:sp>
      <p:sp>
        <p:nvSpPr>
          <p:cNvPr id="1379" name="Google Shape;1379;p82"/>
          <p:cNvSpPr/>
          <p:nvPr/>
        </p:nvSpPr>
        <p:spPr>
          <a:xfrm>
            <a:off x="1235463" y="811525"/>
            <a:ext cx="3275100" cy="1908900"/>
          </a:xfrm>
          <a:prstGeom prst="rect">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Montserrat SemiBold"/>
                <a:ea typeface="Montserrat SemiBold"/>
                <a:cs typeface="Montserrat SemiBold"/>
                <a:sym typeface="Montserrat SemiBold"/>
              </a:rPr>
              <a:t>Sprint Planning</a:t>
            </a:r>
            <a:endParaRPr sz="1800" b="0" i="0" u="none" strike="noStrike" cap="none">
              <a:solidFill>
                <a:srgbClr val="FFFFFF"/>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Montserrat SemiBold"/>
                <a:ea typeface="Montserrat SemiBold"/>
                <a:cs typeface="Montserrat SemiBold"/>
                <a:sym typeface="Montserrat SemiBold"/>
              </a:rPr>
              <a:t>Determine what work will be completed in the upcoming sprint based on the backlog.</a:t>
            </a:r>
            <a:endParaRPr sz="1800" b="0" i="0" u="none" strike="noStrike" cap="none">
              <a:solidFill>
                <a:srgbClr val="FFFFFF"/>
              </a:solidFill>
              <a:latin typeface="Montserrat SemiBold"/>
              <a:ea typeface="Montserrat SemiBold"/>
              <a:cs typeface="Montserrat SemiBold"/>
              <a:sym typeface="Montserrat SemiBold"/>
            </a:endParaRPr>
          </a:p>
        </p:txBody>
      </p:sp>
      <p:sp>
        <p:nvSpPr>
          <p:cNvPr id="1380" name="Google Shape;1380;p82"/>
          <p:cNvSpPr/>
          <p:nvPr/>
        </p:nvSpPr>
        <p:spPr>
          <a:xfrm>
            <a:off x="4633441" y="811525"/>
            <a:ext cx="3275100" cy="19089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SemiBold"/>
                <a:ea typeface="Montserrat SemiBold"/>
                <a:cs typeface="Montserrat SemiBold"/>
                <a:sym typeface="Montserrat SemiBold"/>
              </a:rPr>
              <a:t>Daily Standup</a:t>
            </a:r>
            <a:endParaRPr sz="1800" b="0" i="0" u="none" strike="noStrike" cap="none">
              <a:solidFill>
                <a:srgbClr val="000000"/>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SemiBold"/>
                <a:ea typeface="Montserrat SemiBold"/>
                <a:cs typeface="Montserrat SemiBold"/>
                <a:sym typeface="Montserrat SemiBold"/>
              </a:rPr>
              <a:t>A 15-minute meeting for team to share what they did yesterday, what they’ll do today, and blockers.</a:t>
            </a:r>
            <a:endParaRPr sz="1600" b="0" i="0" u="none" strike="noStrike" cap="none">
              <a:solidFill>
                <a:srgbClr val="000000"/>
              </a:solidFill>
              <a:latin typeface="Arial"/>
              <a:ea typeface="Arial"/>
              <a:cs typeface="Arial"/>
              <a:sym typeface="Arial"/>
            </a:endParaRPr>
          </a:p>
        </p:txBody>
      </p:sp>
      <p:sp>
        <p:nvSpPr>
          <p:cNvPr id="1381" name="Google Shape;1381;p82"/>
          <p:cNvSpPr/>
          <p:nvPr/>
        </p:nvSpPr>
        <p:spPr>
          <a:xfrm>
            <a:off x="1235463" y="2868925"/>
            <a:ext cx="3275100" cy="19089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SemiBold"/>
                <a:ea typeface="Montserrat SemiBold"/>
                <a:cs typeface="Montserrat SemiBold"/>
                <a:sym typeface="Montserrat SemiBold"/>
              </a:rPr>
              <a:t>Sprint Review </a:t>
            </a:r>
            <a:endParaRPr sz="1800" b="0" i="0" u="none" strike="noStrike" cap="none">
              <a:solidFill>
                <a:srgbClr val="000000"/>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SemiBold"/>
                <a:ea typeface="Montserrat SemiBold"/>
                <a:cs typeface="Montserrat SemiBold"/>
                <a:sym typeface="Montserrat SemiBold"/>
              </a:rPr>
              <a:t>Share work completed in</a:t>
            </a:r>
            <a:endParaRPr sz="1800" b="0" i="0" u="none" strike="noStrike" cap="none">
              <a:solidFill>
                <a:srgbClr val="000000"/>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SemiBold"/>
                <a:ea typeface="Montserrat SemiBold"/>
                <a:cs typeface="Montserrat SemiBold"/>
                <a:sym typeface="Montserrat SemiBold"/>
              </a:rPr>
              <a:t>the sprint and get </a:t>
            </a:r>
            <a:endParaRPr sz="1800" b="0" i="0" u="none" strike="noStrike" cap="none">
              <a:solidFill>
                <a:srgbClr val="000000"/>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SemiBold"/>
                <a:ea typeface="Montserrat SemiBold"/>
                <a:cs typeface="Montserrat SemiBold"/>
                <a:sym typeface="Montserrat SemiBold"/>
              </a:rPr>
              <a:t>feedback from </a:t>
            </a:r>
            <a:endParaRPr sz="1800" b="0" i="0" u="none" strike="noStrike" cap="none">
              <a:solidFill>
                <a:srgbClr val="000000"/>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SemiBold"/>
                <a:ea typeface="Montserrat SemiBold"/>
                <a:cs typeface="Montserrat SemiBold"/>
                <a:sym typeface="Montserrat SemiBold"/>
              </a:rPr>
              <a:t>stakeholders.</a:t>
            </a:r>
            <a:endParaRPr sz="1600" b="0" i="0" u="none" strike="noStrike" cap="none">
              <a:solidFill>
                <a:srgbClr val="000000"/>
              </a:solidFill>
              <a:latin typeface="Arial"/>
              <a:ea typeface="Arial"/>
              <a:cs typeface="Arial"/>
              <a:sym typeface="Arial"/>
            </a:endParaRPr>
          </a:p>
        </p:txBody>
      </p:sp>
      <p:sp>
        <p:nvSpPr>
          <p:cNvPr id="1382" name="Google Shape;1382;p82"/>
          <p:cNvSpPr/>
          <p:nvPr/>
        </p:nvSpPr>
        <p:spPr>
          <a:xfrm>
            <a:off x="4633441" y="2868925"/>
            <a:ext cx="3275100" cy="1908900"/>
          </a:xfrm>
          <a:prstGeom prst="rect">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Montserrat SemiBold"/>
                <a:ea typeface="Montserrat SemiBold"/>
                <a:cs typeface="Montserrat SemiBold"/>
                <a:sym typeface="Montserrat SemiBold"/>
              </a:rPr>
              <a:t>Retrospective</a:t>
            </a:r>
            <a:endParaRPr sz="1800" b="0" i="0" u="none" strike="noStrike" cap="none">
              <a:solidFill>
                <a:srgbClr val="FFFFFF"/>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Montserrat SemiBold"/>
                <a:ea typeface="Montserrat SemiBold"/>
                <a:cs typeface="Montserrat SemiBold"/>
                <a:sym typeface="Montserrat SemiBold"/>
              </a:rPr>
              <a:t>Reflect on what did/</a:t>
            </a:r>
            <a:endParaRPr sz="1800" b="0" i="0" u="none" strike="noStrike" cap="none">
              <a:solidFill>
                <a:srgbClr val="FFFFFF"/>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Montserrat SemiBold"/>
                <a:ea typeface="Montserrat SemiBold"/>
                <a:cs typeface="Montserrat SemiBold"/>
                <a:sym typeface="Montserrat SemiBold"/>
              </a:rPr>
              <a:t>did not go well in the previous sprint and identify improvements.</a:t>
            </a:r>
            <a:endParaRPr sz="1600" b="0" i="0" u="none" strike="noStrike" cap="none">
              <a:solidFill>
                <a:srgbClr val="FFFFFF"/>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8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58</a:t>
            </a:fld>
            <a:endParaRPr/>
          </a:p>
        </p:txBody>
      </p:sp>
      <p:sp>
        <p:nvSpPr>
          <p:cNvPr id="1388" name="Google Shape;1388;p83"/>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Sprint Planning</a:t>
            </a:r>
            <a:endParaRPr sz="4000" b="0" i="0" u="none" strike="noStrike" cap="none">
              <a:solidFill>
                <a:srgbClr val="741B47"/>
              </a:solidFill>
              <a:latin typeface="Raleway Medium"/>
              <a:ea typeface="Raleway Medium"/>
              <a:cs typeface="Raleway Medium"/>
              <a:sym typeface="Raleway Medium"/>
            </a:endParaRPr>
          </a:p>
        </p:txBody>
      </p:sp>
      <p:pic>
        <p:nvPicPr>
          <p:cNvPr id="1389" name="Google Shape;1389;p83"/>
          <p:cNvPicPr preferRelativeResize="0"/>
          <p:nvPr/>
        </p:nvPicPr>
        <p:blipFill rotWithShape="1">
          <a:blip r:embed="rId3">
            <a:alphaModFix/>
          </a:blip>
          <a:srcRect/>
          <a:stretch/>
        </p:blipFill>
        <p:spPr>
          <a:xfrm>
            <a:off x="644236" y="737755"/>
            <a:ext cx="7620001" cy="4033870"/>
          </a:xfrm>
          <a:prstGeom prst="rect">
            <a:avLst/>
          </a:prstGeom>
          <a:noFill/>
          <a:ln>
            <a:noFill/>
          </a:ln>
        </p:spPr>
      </p:pic>
      <p:sp>
        <p:nvSpPr>
          <p:cNvPr id="1390" name="Google Shape;1390;p83"/>
          <p:cNvSpPr/>
          <p:nvPr/>
        </p:nvSpPr>
        <p:spPr>
          <a:xfrm>
            <a:off x="3177243" y="2554244"/>
            <a:ext cx="907500" cy="1780200"/>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8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59</a:t>
            </a:fld>
            <a:endParaRPr/>
          </a:p>
        </p:txBody>
      </p:sp>
      <p:sp>
        <p:nvSpPr>
          <p:cNvPr id="1396" name="Google Shape;1396;p84"/>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Sprint Planning</a:t>
            </a:r>
            <a:endParaRPr sz="4000" b="0" i="0" u="none" strike="noStrike" cap="none">
              <a:solidFill>
                <a:srgbClr val="741B47"/>
              </a:solidFill>
              <a:latin typeface="Raleway Medium"/>
              <a:ea typeface="Raleway Medium"/>
              <a:cs typeface="Raleway Medium"/>
              <a:sym typeface="Raleway Medium"/>
            </a:endParaRPr>
          </a:p>
        </p:txBody>
      </p:sp>
      <p:sp>
        <p:nvSpPr>
          <p:cNvPr id="1397" name="Google Shape;1397;p84"/>
          <p:cNvSpPr/>
          <p:nvPr/>
        </p:nvSpPr>
        <p:spPr>
          <a:xfrm>
            <a:off x="1235500" y="811525"/>
            <a:ext cx="6673200" cy="844800"/>
          </a:xfrm>
          <a:prstGeom prst="rect">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Montserrat SemiBold"/>
                <a:ea typeface="Montserrat SemiBold"/>
                <a:cs typeface="Montserrat SemiBold"/>
                <a:sym typeface="Montserrat SemiBold"/>
              </a:rPr>
              <a:t>Determine what work will be completed in the upcoming sprint based on the backlog.</a:t>
            </a:r>
            <a:endParaRPr sz="1800" b="0" i="0" u="none" strike="noStrike" cap="none">
              <a:solidFill>
                <a:srgbClr val="FFFFFF"/>
              </a:solidFill>
              <a:latin typeface="Montserrat SemiBold"/>
              <a:ea typeface="Montserrat SemiBold"/>
              <a:cs typeface="Montserrat SemiBold"/>
              <a:sym typeface="Montserrat SemiBold"/>
            </a:endParaRPr>
          </a:p>
        </p:txBody>
      </p:sp>
      <p:pic>
        <p:nvPicPr>
          <p:cNvPr id="1398" name="Google Shape;1398;p84"/>
          <p:cNvPicPr preferRelativeResize="0"/>
          <p:nvPr/>
        </p:nvPicPr>
        <p:blipFill rotWithShape="1">
          <a:blip r:embed="rId3">
            <a:alphaModFix/>
          </a:blip>
          <a:srcRect/>
          <a:stretch/>
        </p:blipFill>
        <p:spPr>
          <a:xfrm>
            <a:off x="5052075" y="1788700"/>
            <a:ext cx="3808075" cy="3042375"/>
          </a:xfrm>
          <a:prstGeom prst="rect">
            <a:avLst/>
          </a:prstGeom>
          <a:noFill/>
          <a:ln>
            <a:noFill/>
          </a:ln>
        </p:spPr>
      </p:pic>
      <p:sp>
        <p:nvSpPr>
          <p:cNvPr id="1399" name="Google Shape;1399;p84"/>
          <p:cNvSpPr txBox="1"/>
          <p:nvPr/>
        </p:nvSpPr>
        <p:spPr>
          <a:xfrm>
            <a:off x="342900" y="1861300"/>
            <a:ext cx="4572000" cy="720000"/>
          </a:xfrm>
          <a:prstGeom prst="rect">
            <a:avLst/>
          </a:prstGeom>
          <a:solidFill>
            <a:srgbClr val="F4CCCC"/>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Ensure all user stories in the backlog are ready for development.</a:t>
            </a:r>
            <a:endParaRPr sz="1700" b="0" i="0" u="none" strike="noStrike" cap="none">
              <a:solidFill>
                <a:srgbClr val="000000"/>
              </a:solidFill>
              <a:latin typeface="Montserrat Medium"/>
              <a:ea typeface="Montserrat Medium"/>
              <a:cs typeface="Montserrat Medium"/>
              <a:sym typeface="Montserrat Medium"/>
            </a:endParaRPr>
          </a:p>
        </p:txBody>
      </p:sp>
      <p:sp>
        <p:nvSpPr>
          <p:cNvPr id="1400" name="Google Shape;1400;p84"/>
          <p:cNvSpPr txBox="1"/>
          <p:nvPr/>
        </p:nvSpPr>
        <p:spPr>
          <a:xfrm>
            <a:off x="342900" y="2857700"/>
            <a:ext cx="4572000" cy="720000"/>
          </a:xfrm>
          <a:prstGeom prst="rect">
            <a:avLst/>
          </a:prstGeom>
          <a:solidFill>
            <a:srgbClr val="F4CCCC"/>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Assign points to user stories to indicate the level of effort.</a:t>
            </a:r>
            <a:endParaRPr sz="1700" b="0" i="0" u="none" strike="noStrike" cap="none">
              <a:solidFill>
                <a:srgbClr val="000000"/>
              </a:solidFill>
              <a:latin typeface="Montserrat Medium"/>
              <a:ea typeface="Montserrat Medium"/>
              <a:cs typeface="Montserrat Medium"/>
              <a:sym typeface="Montserrat Medium"/>
            </a:endParaRPr>
          </a:p>
        </p:txBody>
      </p:sp>
      <p:sp>
        <p:nvSpPr>
          <p:cNvPr id="1401" name="Google Shape;1401;p84"/>
          <p:cNvSpPr txBox="1"/>
          <p:nvPr/>
        </p:nvSpPr>
        <p:spPr>
          <a:xfrm>
            <a:off x="342900" y="3854100"/>
            <a:ext cx="4572000" cy="720000"/>
          </a:xfrm>
          <a:prstGeom prst="rect">
            <a:avLst/>
          </a:prstGeom>
          <a:solidFill>
            <a:srgbClr val="F4CCCC"/>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Agree on what work will be done and by whom.</a:t>
            </a:r>
            <a:endParaRPr sz="1700" b="0" i="0" u="none" strike="noStrike" cap="none">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0"/>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chemeClr val="lt1"/>
                </a:solidFill>
                <a:latin typeface="Barlow Light"/>
                <a:ea typeface="Barlow Light"/>
                <a:cs typeface="Barlow Light"/>
                <a:sym typeface="Barlow Light"/>
              </a:rPr>
              <a:t>6</a:t>
            </a:fld>
            <a:endParaRPr sz="1200" b="1" i="0" u="none" strike="noStrike" cap="none">
              <a:solidFill>
                <a:schemeClr val="lt1"/>
              </a:solidFill>
              <a:latin typeface="Barlow Light"/>
              <a:ea typeface="Barlow Light"/>
              <a:cs typeface="Barlow Light"/>
              <a:sym typeface="Barlow Light"/>
            </a:endParaRPr>
          </a:p>
        </p:txBody>
      </p:sp>
      <p:sp>
        <p:nvSpPr>
          <p:cNvPr id="155" name="Google Shape;155;p30"/>
          <p:cNvSpPr txBox="1"/>
          <p:nvPr/>
        </p:nvSpPr>
        <p:spPr>
          <a:xfrm>
            <a:off x="3820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None/>
            </a:pPr>
            <a:r>
              <a:rPr lang="tr-TR" sz="4000" b="0" i="0" u="none" strike="noStrike" cap="none">
                <a:solidFill>
                  <a:srgbClr val="0B5394"/>
                </a:solidFill>
                <a:latin typeface="Raleway SemiBold"/>
                <a:ea typeface="Raleway SemiBold"/>
                <a:cs typeface="Raleway SemiBold"/>
                <a:sym typeface="Raleway SemiBold"/>
              </a:rPr>
              <a:t>12 Agile Principles</a:t>
            </a:r>
            <a:endParaRPr sz="4000" b="0" i="0" u="none" strike="noStrike" cap="none">
              <a:solidFill>
                <a:srgbClr val="0B5394"/>
              </a:solidFill>
              <a:latin typeface="Raleway SemiBold"/>
              <a:ea typeface="Raleway SemiBold"/>
              <a:cs typeface="Raleway SemiBold"/>
              <a:sym typeface="Raleway SemiBold"/>
            </a:endParaRPr>
          </a:p>
        </p:txBody>
      </p:sp>
      <p:pic>
        <p:nvPicPr>
          <p:cNvPr id="156" name="Google Shape;156;p30"/>
          <p:cNvPicPr preferRelativeResize="0"/>
          <p:nvPr/>
        </p:nvPicPr>
        <p:blipFill rotWithShape="1">
          <a:blip r:embed="rId3">
            <a:alphaModFix/>
          </a:blip>
          <a:srcRect t="16107"/>
          <a:stretch/>
        </p:blipFill>
        <p:spPr>
          <a:xfrm>
            <a:off x="814488" y="689800"/>
            <a:ext cx="7515024" cy="4261000"/>
          </a:xfrm>
          <a:prstGeom prst="rect">
            <a:avLst/>
          </a:prstGeom>
          <a:noFill/>
          <a:ln>
            <a:noFill/>
          </a:ln>
        </p:spPr>
      </p:pic>
      <p:sp>
        <p:nvSpPr>
          <p:cNvPr id="157" name="Google Shape;157;p30">
            <a:hlinkClick r:id="rId4"/>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8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60</a:t>
            </a:fld>
            <a:endParaRPr/>
          </a:p>
        </p:txBody>
      </p:sp>
      <p:sp>
        <p:nvSpPr>
          <p:cNvPr id="1407" name="Google Shape;1407;p85"/>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Sprint Planning</a:t>
            </a:r>
            <a:endParaRPr sz="4000" b="0" i="0" u="none" strike="noStrike" cap="none">
              <a:solidFill>
                <a:srgbClr val="741B47"/>
              </a:solidFill>
              <a:latin typeface="Raleway Medium"/>
              <a:ea typeface="Raleway Medium"/>
              <a:cs typeface="Raleway Medium"/>
              <a:sym typeface="Raleway Medium"/>
            </a:endParaRPr>
          </a:p>
        </p:txBody>
      </p:sp>
      <p:sp>
        <p:nvSpPr>
          <p:cNvPr id="1408" name="Google Shape;1408;p85"/>
          <p:cNvSpPr/>
          <p:nvPr/>
        </p:nvSpPr>
        <p:spPr>
          <a:xfrm>
            <a:off x="1235400" y="800200"/>
            <a:ext cx="6673200" cy="844800"/>
          </a:xfrm>
          <a:prstGeom prst="rect">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Montserrat SemiBold"/>
                <a:ea typeface="Montserrat SemiBold"/>
                <a:cs typeface="Montserrat SemiBold"/>
                <a:sym typeface="Montserrat SemiBold"/>
              </a:rPr>
              <a:t>Determine what work will be completed in the upcoming sprint based on the backlog.</a:t>
            </a:r>
            <a:endParaRPr sz="1800" b="0" i="0" u="none" strike="noStrike" cap="none">
              <a:solidFill>
                <a:srgbClr val="FFFFFF"/>
              </a:solidFill>
              <a:latin typeface="Montserrat SemiBold"/>
              <a:ea typeface="Montserrat SemiBold"/>
              <a:cs typeface="Montserrat SemiBold"/>
              <a:sym typeface="Montserrat SemiBold"/>
            </a:endParaRPr>
          </a:p>
        </p:txBody>
      </p:sp>
      <p:pic>
        <p:nvPicPr>
          <p:cNvPr id="1409" name="Google Shape;1409;p85"/>
          <p:cNvPicPr preferRelativeResize="0"/>
          <p:nvPr/>
        </p:nvPicPr>
        <p:blipFill rotWithShape="1">
          <a:blip r:embed="rId3">
            <a:alphaModFix/>
          </a:blip>
          <a:srcRect/>
          <a:stretch/>
        </p:blipFill>
        <p:spPr>
          <a:xfrm>
            <a:off x="1235400" y="1645000"/>
            <a:ext cx="6529299" cy="33028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8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61</a:t>
            </a:fld>
            <a:endParaRPr/>
          </a:p>
        </p:txBody>
      </p:sp>
      <p:pic>
        <p:nvPicPr>
          <p:cNvPr id="1415" name="Google Shape;1415;p86"/>
          <p:cNvPicPr preferRelativeResize="0"/>
          <p:nvPr/>
        </p:nvPicPr>
        <p:blipFill rotWithShape="1">
          <a:blip r:embed="rId3">
            <a:alphaModFix/>
          </a:blip>
          <a:srcRect/>
          <a:stretch/>
        </p:blipFill>
        <p:spPr>
          <a:xfrm>
            <a:off x="644236" y="737755"/>
            <a:ext cx="7620001" cy="4033870"/>
          </a:xfrm>
          <a:prstGeom prst="rect">
            <a:avLst/>
          </a:prstGeom>
          <a:noFill/>
          <a:ln>
            <a:noFill/>
          </a:ln>
        </p:spPr>
      </p:pic>
      <p:sp>
        <p:nvSpPr>
          <p:cNvPr id="1416" name="Google Shape;1416;p86"/>
          <p:cNvSpPr/>
          <p:nvPr/>
        </p:nvSpPr>
        <p:spPr>
          <a:xfrm>
            <a:off x="5292425" y="1351750"/>
            <a:ext cx="1076700" cy="790200"/>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17" name="Google Shape;1417;p86"/>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Daily Standup</a:t>
            </a:r>
            <a:endParaRPr sz="4000" b="0" i="0" u="none" strike="noStrike" cap="none">
              <a:solidFill>
                <a:srgbClr val="741B47"/>
              </a:solidFill>
              <a:latin typeface="Raleway Medium"/>
              <a:ea typeface="Raleway Medium"/>
              <a:cs typeface="Raleway Medium"/>
              <a:sym typeface="Raleway Medium"/>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pic>
        <p:nvPicPr>
          <p:cNvPr id="1422" name="Google Shape;1422;p87"/>
          <p:cNvPicPr preferRelativeResize="0"/>
          <p:nvPr/>
        </p:nvPicPr>
        <p:blipFill rotWithShape="1">
          <a:blip r:embed="rId3">
            <a:alphaModFix/>
          </a:blip>
          <a:srcRect/>
          <a:stretch/>
        </p:blipFill>
        <p:spPr>
          <a:xfrm>
            <a:off x="6830200" y="2911300"/>
            <a:ext cx="1428750" cy="1428750"/>
          </a:xfrm>
          <a:prstGeom prst="rect">
            <a:avLst/>
          </a:prstGeom>
          <a:noFill/>
          <a:ln>
            <a:noFill/>
          </a:ln>
        </p:spPr>
      </p:pic>
      <p:sp>
        <p:nvSpPr>
          <p:cNvPr id="1423" name="Google Shape;1423;p87"/>
          <p:cNvSpPr/>
          <p:nvPr/>
        </p:nvSpPr>
        <p:spPr>
          <a:xfrm>
            <a:off x="1235359" y="811525"/>
            <a:ext cx="6673200" cy="8448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SemiBold"/>
                <a:ea typeface="Montserrat SemiBold"/>
                <a:cs typeface="Montserrat SemiBold"/>
                <a:sym typeface="Montserrat SemiBold"/>
              </a:rPr>
              <a:t>A 15-minute meeting for team to share what they did yesterday, what they’ll do today, and blockers.</a:t>
            </a:r>
            <a:endParaRPr sz="1600" b="0" i="0" u="none" strike="noStrike" cap="none">
              <a:solidFill>
                <a:srgbClr val="000000"/>
              </a:solidFill>
              <a:latin typeface="Arial"/>
              <a:ea typeface="Arial"/>
              <a:cs typeface="Arial"/>
              <a:sym typeface="Arial"/>
            </a:endParaRPr>
          </a:p>
        </p:txBody>
      </p:sp>
      <p:sp>
        <p:nvSpPr>
          <p:cNvPr id="1424" name="Google Shape;1424;p8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62</a:t>
            </a:fld>
            <a:endParaRPr/>
          </a:p>
        </p:txBody>
      </p:sp>
      <p:sp>
        <p:nvSpPr>
          <p:cNvPr id="1425" name="Google Shape;1425;p87"/>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Daily Standup</a:t>
            </a:r>
            <a:endParaRPr sz="4000" b="0" i="0" u="none" strike="noStrike" cap="none">
              <a:solidFill>
                <a:srgbClr val="741B47"/>
              </a:solidFill>
              <a:latin typeface="Raleway Medium"/>
              <a:ea typeface="Raleway Medium"/>
              <a:cs typeface="Raleway Medium"/>
              <a:sym typeface="Raleway Medium"/>
            </a:endParaRPr>
          </a:p>
        </p:txBody>
      </p:sp>
      <p:sp>
        <p:nvSpPr>
          <p:cNvPr id="1426" name="Google Shape;1426;p87"/>
          <p:cNvSpPr txBox="1"/>
          <p:nvPr/>
        </p:nvSpPr>
        <p:spPr>
          <a:xfrm>
            <a:off x="342900" y="1861300"/>
            <a:ext cx="5177700" cy="720000"/>
          </a:xfrm>
          <a:prstGeom prst="rect">
            <a:avLst/>
          </a:prstGeom>
          <a:solidFill>
            <a:srgbClr val="FFF2CC"/>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15 minutes max: Additional conversations can happen after standup.</a:t>
            </a:r>
            <a:endParaRPr sz="1700" b="0" i="0" u="none" strike="noStrike" cap="none">
              <a:solidFill>
                <a:srgbClr val="000000"/>
              </a:solidFill>
              <a:latin typeface="Montserrat Medium"/>
              <a:ea typeface="Montserrat Medium"/>
              <a:cs typeface="Montserrat Medium"/>
              <a:sym typeface="Montserrat Medium"/>
            </a:endParaRPr>
          </a:p>
        </p:txBody>
      </p:sp>
      <p:sp>
        <p:nvSpPr>
          <p:cNvPr id="1427" name="Google Shape;1427;p87"/>
          <p:cNvSpPr txBox="1"/>
          <p:nvPr/>
        </p:nvSpPr>
        <p:spPr>
          <a:xfrm>
            <a:off x="342900" y="2857700"/>
            <a:ext cx="5177700" cy="720000"/>
          </a:xfrm>
          <a:prstGeom prst="rect">
            <a:avLst/>
          </a:prstGeom>
          <a:solidFill>
            <a:srgbClr val="FFF2CC"/>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Happen on a daily basis during a sprint.</a:t>
            </a:r>
            <a:endParaRPr sz="1700" b="0" i="0" u="none" strike="noStrike" cap="none">
              <a:solidFill>
                <a:srgbClr val="000000"/>
              </a:solidFill>
              <a:latin typeface="Montserrat Medium"/>
              <a:ea typeface="Montserrat Medium"/>
              <a:cs typeface="Montserrat Medium"/>
              <a:sym typeface="Montserrat Medium"/>
            </a:endParaRPr>
          </a:p>
        </p:txBody>
      </p:sp>
      <p:sp>
        <p:nvSpPr>
          <p:cNvPr id="1428" name="Google Shape;1428;p87"/>
          <p:cNvSpPr txBox="1"/>
          <p:nvPr/>
        </p:nvSpPr>
        <p:spPr>
          <a:xfrm>
            <a:off x="342900" y="3854100"/>
            <a:ext cx="5177700" cy="720000"/>
          </a:xfrm>
          <a:prstGeom prst="rect">
            <a:avLst/>
          </a:prstGeom>
          <a:solidFill>
            <a:srgbClr val="FFF2CC"/>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Everyone answers three questions.</a:t>
            </a:r>
            <a:endParaRPr sz="1700" b="0" i="0" u="none" strike="noStrike" cap="none">
              <a:solidFill>
                <a:srgbClr val="000000"/>
              </a:solidFill>
              <a:latin typeface="Montserrat Medium"/>
              <a:ea typeface="Montserrat Medium"/>
              <a:cs typeface="Montserrat Medium"/>
              <a:sym typeface="Montserrat Medium"/>
            </a:endParaRPr>
          </a:p>
        </p:txBody>
      </p:sp>
      <p:sp>
        <p:nvSpPr>
          <p:cNvPr id="1429" name="Google Shape;1429;p87"/>
          <p:cNvSpPr/>
          <p:nvPr/>
        </p:nvSpPr>
        <p:spPr>
          <a:xfrm>
            <a:off x="5701275" y="1801375"/>
            <a:ext cx="3225600" cy="1056300"/>
          </a:xfrm>
          <a:prstGeom prst="wedgeRoundRectCallout">
            <a:avLst>
              <a:gd name="adj1" fmla="val -1585"/>
              <a:gd name="adj2" fmla="val 114598"/>
              <a:gd name="adj3" fmla="val 0"/>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Clr>
                <a:srgbClr val="000000"/>
              </a:buClr>
              <a:buSzPts val="1400"/>
              <a:buFont typeface="Montserrat SemiBold"/>
              <a:buAutoNum type="arabicPeriod"/>
            </a:pPr>
            <a:r>
              <a:rPr lang="tr-TR" sz="1400" b="0" i="0" u="none" strike="noStrike" cap="none">
                <a:solidFill>
                  <a:srgbClr val="000000"/>
                </a:solidFill>
                <a:latin typeface="Montserrat SemiBold"/>
                <a:ea typeface="Montserrat SemiBold"/>
                <a:cs typeface="Montserrat SemiBold"/>
                <a:sym typeface="Montserrat SemiBold"/>
              </a:rPr>
              <a:t>What did I do yesterday?</a:t>
            </a:r>
            <a:endParaRPr sz="1400" b="0" i="0" u="none" strike="noStrike" cap="none">
              <a:solidFill>
                <a:srgbClr val="000000"/>
              </a:solidFill>
              <a:latin typeface="Montserrat SemiBold"/>
              <a:ea typeface="Montserrat SemiBold"/>
              <a:cs typeface="Montserrat SemiBold"/>
              <a:sym typeface="Montserrat SemiBold"/>
            </a:endParaRPr>
          </a:p>
          <a:p>
            <a:pPr marL="457200" marR="0" lvl="0" indent="-317500" algn="l" rtl="0">
              <a:lnSpc>
                <a:spcPct val="100000"/>
              </a:lnSpc>
              <a:spcBef>
                <a:spcPts val="0"/>
              </a:spcBef>
              <a:spcAft>
                <a:spcPts val="0"/>
              </a:spcAft>
              <a:buClr>
                <a:srgbClr val="000000"/>
              </a:buClr>
              <a:buSzPts val="1400"/>
              <a:buFont typeface="Montserrat SemiBold"/>
              <a:buAutoNum type="arabicPeriod"/>
            </a:pPr>
            <a:r>
              <a:rPr lang="tr-TR" sz="1400" b="0" i="0" u="none" strike="noStrike" cap="none">
                <a:solidFill>
                  <a:srgbClr val="000000"/>
                </a:solidFill>
                <a:latin typeface="Montserrat SemiBold"/>
                <a:ea typeface="Montserrat SemiBold"/>
                <a:cs typeface="Montserrat SemiBold"/>
                <a:sym typeface="Montserrat SemiBold"/>
              </a:rPr>
              <a:t>What will I do today?</a:t>
            </a:r>
            <a:endParaRPr sz="1400" b="0" i="0" u="none" strike="noStrike" cap="none">
              <a:solidFill>
                <a:srgbClr val="000000"/>
              </a:solidFill>
              <a:latin typeface="Montserrat SemiBold"/>
              <a:ea typeface="Montserrat SemiBold"/>
              <a:cs typeface="Montserrat SemiBold"/>
              <a:sym typeface="Montserrat SemiBold"/>
            </a:endParaRPr>
          </a:p>
          <a:p>
            <a:pPr marL="457200" marR="0" lvl="0" indent="-317500" algn="l" rtl="0">
              <a:lnSpc>
                <a:spcPct val="100000"/>
              </a:lnSpc>
              <a:spcBef>
                <a:spcPts val="0"/>
              </a:spcBef>
              <a:spcAft>
                <a:spcPts val="0"/>
              </a:spcAft>
              <a:buClr>
                <a:srgbClr val="000000"/>
              </a:buClr>
              <a:buSzPts val="1400"/>
              <a:buFont typeface="Montserrat SemiBold"/>
              <a:buAutoNum type="arabicPeriod"/>
            </a:pPr>
            <a:r>
              <a:rPr lang="tr-TR" sz="1400" b="0" i="0" u="none" strike="noStrike" cap="none">
                <a:solidFill>
                  <a:srgbClr val="000000"/>
                </a:solidFill>
                <a:latin typeface="Montserrat SemiBold"/>
                <a:ea typeface="Montserrat SemiBold"/>
                <a:cs typeface="Montserrat SemiBold"/>
                <a:sym typeface="Montserrat SemiBold"/>
              </a:rPr>
              <a:t>What blockers do I have?</a:t>
            </a:r>
            <a:endParaRPr sz="1400" b="0" i="0" u="none" strike="noStrike" cap="none">
              <a:solidFill>
                <a:srgbClr val="000000"/>
              </a:solidFill>
              <a:latin typeface="Montserrat SemiBold"/>
              <a:ea typeface="Montserrat SemiBold"/>
              <a:cs typeface="Montserrat SemiBold"/>
              <a:sym typeface="Montserrat SemiBold"/>
            </a:endParaRPr>
          </a:p>
        </p:txBody>
      </p:sp>
      <p:pic>
        <p:nvPicPr>
          <p:cNvPr id="1430" name="Google Shape;1430;p87"/>
          <p:cNvPicPr preferRelativeResize="0"/>
          <p:nvPr/>
        </p:nvPicPr>
        <p:blipFill rotWithShape="1">
          <a:blip r:embed="rId4">
            <a:alphaModFix/>
          </a:blip>
          <a:srcRect/>
          <a:stretch/>
        </p:blipFill>
        <p:spPr>
          <a:xfrm>
            <a:off x="7524125" y="3208000"/>
            <a:ext cx="1428750" cy="1428750"/>
          </a:xfrm>
          <a:prstGeom prst="rect">
            <a:avLst/>
          </a:prstGeom>
          <a:noFill/>
          <a:ln>
            <a:noFill/>
          </a:ln>
        </p:spPr>
      </p:pic>
      <p:pic>
        <p:nvPicPr>
          <p:cNvPr id="1431" name="Google Shape;1431;p87"/>
          <p:cNvPicPr preferRelativeResize="0"/>
          <p:nvPr/>
        </p:nvPicPr>
        <p:blipFill rotWithShape="1">
          <a:blip r:embed="rId5">
            <a:alphaModFix/>
          </a:blip>
          <a:srcRect/>
          <a:stretch/>
        </p:blipFill>
        <p:spPr>
          <a:xfrm flipH="1">
            <a:off x="7040850" y="3638550"/>
            <a:ext cx="1284900" cy="1428750"/>
          </a:xfrm>
          <a:prstGeom prst="rect">
            <a:avLst/>
          </a:prstGeom>
          <a:noFill/>
          <a:ln>
            <a:noFill/>
          </a:ln>
        </p:spPr>
      </p:pic>
      <p:pic>
        <p:nvPicPr>
          <p:cNvPr id="1432" name="Google Shape;1432;p87"/>
          <p:cNvPicPr preferRelativeResize="0"/>
          <p:nvPr/>
        </p:nvPicPr>
        <p:blipFill rotWithShape="1">
          <a:blip r:embed="rId6">
            <a:alphaModFix/>
          </a:blip>
          <a:srcRect/>
          <a:stretch/>
        </p:blipFill>
        <p:spPr>
          <a:xfrm flipH="1">
            <a:off x="6160600" y="3063700"/>
            <a:ext cx="1428750" cy="1428750"/>
          </a:xfrm>
          <a:prstGeom prst="rect">
            <a:avLst/>
          </a:prstGeom>
          <a:noFill/>
          <a:ln>
            <a:noFill/>
          </a:ln>
        </p:spPr>
      </p:pic>
      <p:pic>
        <p:nvPicPr>
          <p:cNvPr id="1433" name="Google Shape;1433;p87"/>
          <p:cNvPicPr preferRelativeResize="0"/>
          <p:nvPr/>
        </p:nvPicPr>
        <p:blipFill rotWithShape="1">
          <a:blip r:embed="rId7">
            <a:alphaModFix/>
          </a:blip>
          <a:srcRect/>
          <a:stretch/>
        </p:blipFill>
        <p:spPr>
          <a:xfrm>
            <a:off x="5942975" y="3499725"/>
            <a:ext cx="1428750" cy="14287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437"/>
        <p:cNvGrpSpPr/>
        <p:nvPr/>
      </p:nvGrpSpPr>
      <p:grpSpPr>
        <a:xfrm>
          <a:off x="0" y="0"/>
          <a:ext cx="0" cy="0"/>
          <a:chOff x="0" y="0"/>
          <a:chExt cx="0" cy="0"/>
        </a:xfrm>
      </p:grpSpPr>
      <p:sp>
        <p:nvSpPr>
          <p:cNvPr id="1438" name="Google Shape;1438;p88"/>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39" name="Google Shape;1439;p88"/>
          <p:cNvPicPr preferRelativeResize="0"/>
          <p:nvPr/>
        </p:nvPicPr>
        <p:blipFill rotWithShape="1">
          <a:blip r:embed="rId3">
            <a:alphaModFix/>
          </a:blip>
          <a:srcRect/>
          <a:stretch/>
        </p:blipFill>
        <p:spPr>
          <a:xfrm>
            <a:off x="2442850" y="847000"/>
            <a:ext cx="1219200" cy="1219200"/>
          </a:xfrm>
          <a:prstGeom prst="rect">
            <a:avLst/>
          </a:prstGeom>
          <a:noFill/>
          <a:ln>
            <a:noFill/>
          </a:ln>
        </p:spPr>
      </p:pic>
      <p:pic>
        <p:nvPicPr>
          <p:cNvPr id="1440" name="Google Shape;1440;p88"/>
          <p:cNvPicPr preferRelativeResize="0"/>
          <p:nvPr/>
        </p:nvPicPr>
        <p:blipFill rotWithShape="1">
          <a:blip r:embed="rId4">
            <a:alphaModFix/>
          </a:blip>
          <a:srcRect/>
          <a:stretch/>
        </p:blipFill>
        <p:spPr>
          <a:xfrm>
            <a:off x="3972025" y="1314200"/>
            <a:ext cx="4874025" cy="3416225"/>
          </a:xfrm>
          <a:prstGeom prst="rect">
            <a:avLst/>
          </a:prstGeom>
          <a:noFill/>
          <a:ln>
            <a:noFill/>
          </a:ln>
        </p:spPr>
      </p:pic>
      <p:sp>
        <p:nvSpPr>
          <p:cNvPr id="1441" name="Google Shape;1441;p88"/>
          <p:cNvSpPr txBox="1">
            <a:spLocks noGrp="1"/>
          </p:cNvSpPr>
          <p:nvPr>
            <p:ph type="title"/>
          </p:nvPr>
        </p:nvSpPr>
        <p:spPr>
          <a:xfrm>
            <a:off x="664725" y="1903750"/>
            <a:ext cx="5074500" cy="1723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tr-TR" sz="3100">
                <a:solidFill>
                  <a:srgbClr val="4A86E8"/>
                </a:solidFill>
                <a:latin typeface="Proxima Nova Semibold"/>
                <a:ea typeface="Proxima Nova Semibold"/>
                <a:cs typeface="Proxima Nova Semibold"/>
                <a:sym typeface="Proxima Nova Semibold"/>
              </a:rPr>
              <a:t>Who should necessarily attend the Daily Standup meeting?</a:t>
            </a:r>
            <a:endParaRPr sz="3100">
              <a:solidFill>
                <a:srgbClr val="4A86E8"/>
              </a:solidFill>
              <a:latin typeface="Proxima Nova Semibold"/>
              <a:ea typeface="Proxima Nova Semibold"/>
              <a:cs typeface="Proxima Nova Semibold"/>
              <a:sym typeface="Proxima Nova Semibold"/>
            </a:endParaRPr>
          </a:p>
        </p:txBody>
      </p:sp>
      <p:pic>
        <p:nvPicPr>
          <p:cNvPr id="1442" name="Google Shape;1442;p88">
            <a:hlinkClick r:id="rId5"/>
          </p:cNvPr>
          <p:cNvPicPr preferRelativeResize="0"/>
          <p:nvPr/>
        </p:nvPicPr>
        <p:blipFill rotWithShape="1">
          <a:blip r:embed="rId6">
            <a:alphaModFix/>
          </a:blip>
          <a:srcRect/>
          <a:stretch/>
        </p:blipFill>
        <p:spPr>
          <a:xfrm>
            <a:off x="0" y="4429125"/>
            <a:ext cx="9144000" cy="714375"/>
          </a:xfrm>
          <a:prstGeom prst="rect">
            <a:avLst/>
          </a:prstGeom>
          <a:noFill/>
          <a:ln>
            <a:noFill/>
          </a:ln>
        </p:spPr>
      </p:pic>
      <p:sp>
        <p:nvSpPr>
          <p:cNvPr id="1443" name="Google Shape;1443;p88">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8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64</a:t>
            </a:fld>
            <a:endParaRPr/>
          </a:p>
        </p:txBody>
      </p:sp>
      <p:pic>
        <p:nvPicPr>
          <p:cNvPr id="1449" name="Google Shape;1449;p89"/>
          <p:cNvPicPr preferRelativeResize="0"/>
          <p:nvPr/>
        </p:nvPicPr>
        <p:blipFill rotWithShape="1">
          <a:blip r:embed="rId3">
            <a:alphaModFix/>
          </a:blip>
          <a:srcRect/>
          <a:stretch/>
        </p:blipFill>
        <p:spPr>
          <a:xfrm>
            <a:off x="644236" y="737755"/>
            <a:ext cx="7620001" cy="4033870"/>
          </a:xfrm>
          <a:prstGeom prst="rect">
            <a:avLst/>
          </a:prstGeom>
          <a:noFill/>
          <a:ln>
            <a:noFill/>
          </a:ln>
        </p:spPr>
      </p:pic>
      <p:sp>
        <p:nvSpPr>
          <p:cNvPr id="1450" name="Google Shape;1450;p89"/>
          <p:cNvSpPr/>
          <p:nvPr/>
        </p:nvSpPr>
        <p:spPr>
          <a:xfrm>
            <a:off x="3241925" y="1214300"/>
            <a:ext cx="1477800" cy="962100"/>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51" name="Google Shape;1451;p89"/>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Sprint Review</a:t>
            </a:r>
            <a:endParaRPr sz="4000" b="0" i="0" u="none" strike="noStrike" cap="none">
              <a:solidFill>
                <a:srgbClr val="741B47"/>
              </a:solidFill>
              <a:latin typeface="Raleway Medium"/>
              <a:ea typeface="Raleway Medium"/>
              <a:cs typeface="Raleway Medium"/>
              <a:sym typeface="Raleway Medium"/>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p9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65</a:t>
            </a:fld>
            <a:endParaRPr/>
          </a:p>
        </p:txBody>
      </p:sp>
      <p:sp>
        <p:nvSpPr>
          <p:cNvPr id="1457" name="Google Shape;1457;p90"/>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Sprint Review</a:t>
            </a:r>
            <a:endParaRPr sz="4000" b="0" i="0" u="none" strike="noStrike" cap="none">
              <a:solidFill>
                <a:srgbClr val="741B47"/>
              </a:solidFill>
              <a:latin typeface="Raleway Medium"/>
              <a:ea typeface="Raleway Medium"/>
              <a:cs typeface="Raleway Medium"/>
              <a:sym typeface="Raleway Medium"/>
            </a:endParaRPr>
          </a:p>
        </p:txBody>
      </p:sp>
      <p:sp>
        <p:nvSpPr>
          <p:cNvPr id="1458" name="Google Shape;1458;p90"/>
          <p:cNvSpPr/>
          <p:nvPr/>
        </p:nvSpPr>
        <p:spPr>
          <a:xfrm>
            <a:off x="1235513" y="800200"/>
            <a:ext cx="6673200" cy="8448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SemiBold"/>
                <a:ea typeface="Montserrat SemiBold"/>
                <a:cs typeface="Montserrat SemiBold"/>
                <a:sym typeface="Montserrat SemiBold"/>
              </a:rPr>
              <a:t>Share work completed in the sprint and get </a:t>
            </a:r>
            <a:endParaRPr sz="1800" b="0" i="0" u="none" strike="noStrike" cap="none">
              <a:solidFill>
                <a:srgbClr val="000000"/>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SemiBold"/>
                <a:ea typeface="Montserrat SemiBold"/>
                <a:cs typeface="Montserrat SemiBold"/>
                <a:sym typeface="Montserrat SemiBold"/>
              </a:rPr>
              <a:t>feedback from stakeholders.</a:t>
            </a:r>
            <a:endParaRPr sz="1600" b="0" i="0" u="none" strike="noStrike" cap="none">
              <a:solidFill>
                <a:srgbClr val="000000"/>
              </a:solidFill>
              <a:latin typeface="Arial"/>
              <a:ea typeface="Arial"/>
              <a:cs typeface="Arial"/>
              <a:sym typeface="Arial"/>
            </a:endParaRPr>
          </a:p>
        </p:txBody>
      </p:sp>
      <p:sp>
        <p:nvSpPr>
          <p:cNvPr id="1459" name="Google Shape;1459;p90"/>
          <p:cNvSpPr txBox="1"/>
          <p:nvPr/>
        </p:nvSpPr>
        <p:spPr>
          <a:xfrm>
            <a:off x="342900" y="1861300"/>
            <a:ext cx="4572000" cy="720000"/>
          </a:xfrm>
          <a:prstGeom prst="rect">
            <a:avLst/>
          </a:prstGeom>
          <a:solidFill>
            <a:srgbClr val="D0E0E3"/>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Team members share the work that they completed in the sprint.</a:t>
            </a:r>
            <a:endParaRPr sz="1700" b="0" i="0" u="none" strike="noStrike" cap="none">
              <a:solidFill>
                <a:srgbClr val="000000"/>
              </a:solidFill>
              <a:latin typeface="Montserrat Medium"/>
              <a:ea typeface="Montserrat Medium"/>
              <a:cs typeface="Montserrat Medium"/>
              <a:sym typeface="Montserrat Medium"/>
            </a:endParaRPr>
          </a:p>
        </p:txBody>
      </p:sp>
      <p:sp>
        <p:nvSpPr>
          <p:cNvPr id="1460" name="Google Shape;1460;p90"/>
          <p:cNvSpPr txBox="1"/>
          <p:nvPr/>
        </p:nvSpPr>
        <p:spPr>
          <a:xfrm>
            <a:off x="342900" y="2857700"/>
            <a:ext cx="4572000" cy="720000"/>
          </a:xfrm>
          <a:prstGeom prst="rect">
            <a:avLst/>
          </a:prstGeom>
          <a:solidFill>
            <a:srgbClr val="D0E0E3"/>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Stakeholders share feedback that’s incorporated into future sprints.</a:t>
            </a:r>
            <a:endParaRPr sz="1700" b="0" i="0" u="none" strike="noStrike" cap="none">
              <a:solidFill>
                <a:srgbClr val="000000"/>
              </a:solidFill>
              <a:latin typeface="Montserrat Medium"/>
              <a:ea typeface="Montserrat Medium"/>
              <a:cs typeface="Montserrat Medium"/>
              <a:sym typeface="Montserrat Medium"/>
            </a:endParaRPr>
          </a:p>
        </p:txBody>
      </p:sp>
      <p:sp>
        <p:nvSpPr>
          <p:cNvPr id="1461" name="Google Shape;1461;p90"/>
          <p:cNvSpPr txBox="1"/>
          <p:nvPr/>
        </p:nvSpPr>
        <p:spPr>
          <a:xfrm>
            <a:off x="342900" y="3854100"/>
            <a:ext cx="4572000" cy="720000"/>
          </a:xfrm>
          <a:prstGeom prst="rect">
            <a:avLst/>
          </a:prstGeom>
          <a:solidFill>
            <a:srgbClr val="D0E0E3"/>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Celebrate progress and achievements.</a:t>
            </a:r>
            <a:endParaRPr sz="1700" b="0" i="0" u="none" strike="noStrike" cap="none">
              <a:solidFill>
                <a:srgbClr val="000000"/>
              </a:solidFill>
              <a:latin typeface="Montserrat Medium"/>
              <a:ea typeface="Montserrat Medium"/>
              <a:cs typeface="Montserrat Medium"/>
              <a:sym typeface="Montserrat Medium"/>
            </a:endParaRPr>
          </a:p>
        </p:txBody>
      </p:sp>
      <p:pic>
        <p:nvPicPr>
          <p:cNvPr id="1462" name="Google Shape;1462;p90"/>
          <p:cNvPicPr preferRelativeResize="0"/>
          <p:nvPr/>
        </p:nvPicPr>
        <p:blipFill rotWithShape="1">
          <a:blip r:embed="rId3">
            <a:alphaModFix/>
          </a:blip>
          <a:srcRect/>
          <a:stretch/>
        </p:blipFill>
        <p:spPr>
          <a:xfrm>
            <a:off x="5497825" y="1943075"/>
            <a:ext cx="2693676" cy="269367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9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66</a:t>
            </a:fld>
            <a:endParaRPr/>
          </a:p>
        </p:txBody>
      </p:sp>
      <p:pic>
        <p:nvPicPr>
          <p:cNvPr id="1468" name="Google Shape;1468;p91"/>
          <p:cNvPicPr preferRelativeResize="0"/>
          <p:nvPr/>
        </p:nvPicPr>
        <p:blipFill rotWithShape="1">
          <a:blip r:embed="rId3">
            <a:alphaModFix/>
          </a:blip>
          <a:srcRect/>
          <a:stretch/>
        </p:blipFill>
        <p:spPr>
          <a:xfrm>
            <a:off x="644236" y="737755"/>
            <a:ext cx="7620001" cy="4033870"/>
          </a:xfrm>
          <a:prstGeom prst="rect">
            <a:avLst/>
          </a:prstGeom>
          <a:noFill/>
          <a:ln>
            <a:noFill/>
          </a:ln>
        </p:spPr>
      </p:pic>
      <p:sp>
        <p:nvSpPr>
          <p:cNvPr id="1469" name="Google Shape;1469;p91"/>
          <p:cNvSpPr/>
          <p:nvPr/>
        </p:nvSpPr>
        <p:spPr>
          <a:xfrm>
            <a:off x="5258075" y="3975075"/>
            <a:ext cx="1477800" cy="962100"/>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70" name="Google Shape;1470;p91"/>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Sprint Retrospective</a:t>
            </a:r>
            <a:endParaRPr sz="4000" b="0" i="0" u="none" strike="noStrike" cap="none">
              <a:solidFill>
                <a:srgbClr val="741B47"/>
              </a:solidFill>
              <a:latin typeface="Raleway Medium"/>
              <a:ea typeface="Raleway Medium"/>
              <a:cs typeface="Raleway Medium"/>
              <a:sym typeface="Raleway Medium"/>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92"/>
          <p:cNvSpPr/>
          <p:nvPr/>
        </p:nvSpPr>
        <p:spPr>
          <a:xfrm>
            <a:off x="1235359" y="811525"/>
            <a:ext cx="6673200" cy="844800"/>
          </a:xfrm>
          <a:prstGeom prst="rect">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Montserrat SemiBold"/>
                <a:ea typeface="Montserrat SemiBold"/>
                <a:cs typeface="Montserrat SemiBold"/>
                <a:sym typeface="Montserrat SemiBold"/>
              </a:rPr>
              <a:t>Reflect on what did/did not go well in the previous sprint and identify improvements.</a:t>
            </a:r>
            <a:endParaRPr sz="1600" b="0" i="0" u="none" strike="noStrike" cap="none">
              <a:solidFill>
                <a:srgbClr val="FFFFFF"/>
              </a:solidFill>
              <a:latin typeface="Arial"/>
              <a:ea typeface="Arial"/>
              <a:cs typeface="Arial"/>
              <a:sym typeface="Arial"/>
            </a:endParaRPr>
          </a:p>
        </p:txBody>
      </p:sp>
      <p:pic>
        <p:nvPicPr>
          <p:cNvPr id="1476" name="Google Shape;1476;p92"/>
          <p:cNvPicPr preferRelativeResize="0"/>
          <p:nvPr/>
        </p:nvPicPr>
        <p:blipFill rotWithShape="1">
          <a:blip r:embed="rId3">
            <a:alphaModFix/>
          </a:blip>
          <a:srcRect/>
          <a:stretch/>
        </p:blipFill>
        <p:spPr>
          <a:xfrm>
            <a:off x="6226300" y="3002725"/>
            <a:ext cx="1750450" cy="1750450"/>
          </a:xfrm>
          <a:prstGeom prst="rect">
            <a:avLst/>
          </a:prstGeom>
          <a:noFill/>
          <a:ln>
            <a:noFill/>
          </a:ln>
        </p:spPr>
      </p:pic>
      <p:sp>
        <p:nvSpPr>
          <p:cNvPr id="1477" name="Google Shape;1477;p9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67</a:t>
            </a:fld>
            <a:endParaRPr/>
          </a:p>
        </p:txBody>
      </p:sp>
      <p:sp>
        <p:nvSpPr>
          <p:cNvPr id="1478" name="Google Shape;1478;p92"/>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Sprint Retrospective</a:t>
            </a:r>
            <a:endParaRPr sz="4000" b="0" i="0" u="none" strike="noStrike" cap="none">
              <a:solidFill>
                <a:srgbClr val="741B47"/>
              </a:solidFill>
              <a:latin typeface="Raleway Medium"/>
              <a:ea typeface="Raleway Medium"/>
              <a:cs typeface="Raleway Medium"/>
              <a:sym typeface="Raleway Medium"/>
            </a:endParaRPr>
          </a:p>
        </p:txBody>
      </p:sp>
      <p:sp>
        <p:nvSpPr>
          <p:cNvPr id="1479" name="Google Shape;1479;p92"/>
          <p:cNvSpPr txBox="1"/>
          <p:nvPr/>
        </p:nvSpPr>
        <p:spPr>
          <a:xfrm>
            <a:off x="342900" y="1861300"/>
            <a:ext cx="5177700" cy="720000"/>
          </a:xfrm>
          <a:prstGeom prst="rect">
            <a:avLst/>
          </a:prstGeom>
          <a:solidFill>
            <a:srgbClr val="B6D7A8"/>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Opportunity for the Scrum Team to inspect itself.</a:t>
            </a:r>
            <a:endParaRPr sz="1700" b="0" i="0" u="none" strike="noStrike" cap="none">
              <a:solidFill>
                <a:srgbClr val="000000"/>
              </a:solidFill>
              <a:latin typeface="Montserrat Medium"/>
              <a:ea typeface="Montserrat Medium"/>
              <a:cs typeface="Montserrat Medium"/>
              <a:sym typeface="Montserrat Medium"/>
            </a:endParaRPr>
          </a:p>
        </p:txBody>
      </p:sp>
      <p:sp>
        <p:nvSpPr>
          <p:cNvPr id="1480" name="Google Shape;1480;p92"/>
          <p:cNvSpPr txBox="1"/>
          <p:nvPr/>
        </p:nvSpPr>
        <p:spPr>
          <a:xfrm>
            <a:off x="342900" y="2857700"/>
            <a:ext cx="5177700" cy="720000"/>
          </a:xfrm>
          <a:prstGeom prst="rect">
            <a:avLst/>
          </a:prstGeom>
          <a:solidFill>
            <a:srgbClr val="B6D7A8"/>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Learnings are incorporated into future sprints.</a:t>
            </a:r>
            <a:endParaRPr sz="1700" b="0" i="0" u="none" strike="noStrike" cap="none">
              <a:solidFill>
                <a:srgbClr val="000000"/>
              </a:solidFill>
              <a:latin typeface="Montserrat Medium"/>
              <a:ea typeface="Montserrat Medium"/>
              <a:cs typeface="Montserrat Medium"/>
              <a:sym typeface="Montserrat Medium"/>
            </a:endParaRPr>
          </a:p>
        </p:txBody>
      </p:sp>
      <p:sp>
        <p:nvSpPr>
          <p:cNvPr id="1481" name="Google Shape;1481;p92"/>
          <p:cNvSpPr txBox="1"/>
          <p:nvPr/>
        </p:nvSpPr>
        <p:spPr>
          <a:xfrm>
            <a:off x="342900" y="3854100"/>
            <a:ext cx="5177700" cy="720000"/>
          </a:xfrm>
          <a:prstGeom prst="rect">
            <a:avLst/>
          </a:prstGeom>
          <a:solidFill>
            <a:srgbClr val="B6D7A8"/>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Make it more effective and enjoyable for the next Sprint.</a:t>
            </a:r>
            <a:endParaRPr sz="1700" b="0" i="0" u="none" strike="noStrike" cap="none">
              <a:solidFill>
                <a:srgbClr val="000000"/>
              </a:solidFill>
              <a:latin typeface="Montserrat Medium"/>
              <a:ea typeface="Montserrat Medium"/>
              <a:cs typeface="Montserrat Medium"/>
              <a:sym typeface="Montserrat Medium"/>
            </a:endParaRPr>
          </a:p>
        </p:txBody>
      </p:sp>
      <p:pic>
        <p:nvPicPr>
          <p:cNvPr id="1482" name="Google Shape;1482;p92"/>
          <p:cNvPicPr preferRelativeResize="0"/>
          <p:nvPr/>
        </p:nvPicPr>
        <p:blipFill rotWithShape="1">
          <a:blip r:embed="rId4">
            <a:alphaModFix/>
          </a:blip>
          <a:srcRect l="6663" t="3129" r="6664" b="10193"/>
          <a:stretch/>
        </p:blipFill>
        <p:spPr>
          <a:xfrm>
            <a:off x="6040800" y="2284800"/>
            <a:ext cx="2858700" cy="2858700"/>
          </a:xfrm>
          <a:prstGeom prst="roundRect">
            <a:avLst>
              <a:gd name="adj" fmla="val 16667"/>
            </a:avLst>
          </a:prstGeom>
          <a:noFill/>
          <a:ln>
            <a:noFill/>
          </a:ln>
        </p:spPr>
      </p:pic>
      <p:sp>
        <p:nvSpPr>
          <p:cNvPr id="1483" name="Google Shape;1483;p92"/>
          <p:cNvSpPr/>
          <p:nvPr/>
        </p:nvSpPr>
        <p:spPr>
          <a:xfrm>
            <a:off x="5701275" y="1801375"/>
            <a:ext cx="3404700" cy="1056300"/>
          </a:xfrm>
          <a:prstGeom prst="wedgeRoundRectCallout">
            <a:avLst>
              <a:gd name="adj1" fmla="val 8145"/>
              <a:gd name="adj2" fmla="val 71315"/>
              <a:gd name="adj3" fmla="val 0"/>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Clr>
                <a:srgbClr val="000000"/>
              </a:buClr>
              <a:buSzPts val="1400"/>
              <a:buFont typeface="Montserrat SemiBold"/>
              <a:buAutoNum type="arabicPeriod"/>
            </a:pPr>
            <a:r>
              <a:rPr lang="tr-TR" sz="1400" b="0" i="0" u="none" strike="noStrike" cap="none">
                <a:solidFill>
                  <a:srgbClr val="000000"/>
                </a:solidFill>
                <a:latin typeface="Montserrat SemiBold"/>
                <a:ea typeface="Montserrat SemiBold"/>
                <a:cs typeface="Montserrat SemiBold"/>
                <a:sym typeface="Montserrat SemiBold"/>
              </a:rPr>
              <a:t>What went well?</a:t>
            </a:r>
            <a:endParaRPr sz="1400" b="0" i="0" u="none" strike="noStrike" cap="none">
              <a:solidFill>
                <a:srgbClr val="000000"/>
              </a:solidFill>
              <a:latin typeface="Montserrat SemiBold"/>
              <a:ea typeface="Montserrat SemiBold"/>
              <a:cs typeface="Montserrat SemiBold"/>
              <a:sym typeface="Montserrat SemiBold"/>
            </a:endParaRPr>
          </a:p>
          <a:p>
            <a:pPr marL="457200" marR="0" lvl="0" indent="-317500" algn="l" rtl="0">
              <a:lnSpc>
                <a:spcPct val="100000"/>
              </a:lnSpc>
              <a:spcBef>
                <a:spcPts val="0"/>
              </a:spcBef>
              <a:spcAft>
                <a:spcPts val="0"/>
              </a:spcAft>
              <a:buClr>
                <a:srgbClr val="000000"/>
              </a:buClr>
              <a:buSzPts val="1400"/>
              <a:buFont typeface="Montserrat SemiBold"/>
              <a:buAutoNum type="arabicPeriod"/>
            </a:pPr>
            <a:r>
              <a:rPr lang="tr-TR" sz="1400" b="0" i="0" u="none" strike="noStrike" cap="none">
                <a:solidFill>
                  <a:srgbClr val="000000"/>
                </a:solidFill>
                <a:latin typeface="Montserrat SemiBold"/>
                <a:ea typeface="Montserrat SemiBold"/>
                <a:cs typeface="Montserrat SemiBold"/>
                <a:sym typeface="Montserrat SemiBold"/>
              </a:rPr>
              <a:t>What didn’t go well?</a:t>
            </a:r>
            <a:endParaRPr sz="1400" b="0" i="0" u="none" strike="noStrike" cap="none">
              <a:solidFill>
                <a:srgbClr val="000000"/>
              </a:solidFill>
              <a:latin typeface="Montserrat SemiBold"/>
              <a:ea typeface="Montserrat SemiBold"/>
              <a:cs typeface="Montserrat SemiBold"/>
              <a:sym typeface="Montserrat SemiBold"/>
            </a:endParaRPr>
          </a:p>
          <a:p>
            <a:pPr marL="457200" marR="0" lvl="0" indent="-317500" algn="l" rtl="0">
              <a:lnSpc>
                <a:spcPct val="100000"/>
              </a:lnSpc>
              <a:spcBef>
                <a:spcPts val="0"/>
              </a:spcBef>
              <a:spcAft>
                <a:spcPts val="0"/>
              </a:spcAft>
              <a:buClr>
                <a:srgbClr val="000000"/>
              </a:buClr>
              <a:buSzPts val="1400"/>
              <a:buFont typeface="Montserrat SemiBold"/>
              <a:buAutoNum type="arabicPeriod"/>
            </a:pPr>
            <a:r>
              <a:rPr lang="tr-TR" sz="1400" b="0" i="0" u="none" strike="noStrike" cap="none">
                <a:solidFill>
                  <a:srgbClr val="000000"/>
                </a:solidFill>
                <a:latin typeface="Montserrat SemiBold"/>
                <a:ea typeface="Montserrat SemiBold"/>
                <a:cs typeface="Montserrat SemiBold"/>
                <a:sym typeface="Montserrat SemiBold"/>
              </a:rPr>
              <a:t>What can we do differently?</a:t>
            </a:r>
            <a:endParaRPr sz="1400" b="0" i="0" u="none" strike="noStrike" cap="non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487"/>
        <p:cNvGrpSpPr/>
        <p:nvPr/>
      </p:nvGrpSpPr>
      <p:grpSpPr>
        <a:xfrm>
          <a:off x="0" y="0"/>
          <a:ext cx="0" cy="0"/>
          <a:chOff x="0" y="0"/>
          <a:chExt cx="0" cy="0"/>
        </a:xfrm>
      </p:grpSpPr>
      <p:sp>
        <p:nvSpPr>
          <p:cNvPr id="1488" name="Google Shape;1488;p93"/>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9" name="Google Shape;1489;p93"/>
          <p:cNvPicPr preferRelativeResize="0"/>
          <p:nvPr/>
        </p:nvPicPr>
        <p:blipFill rotWithShape="1">
          <a:blip r:embed="rId3">
            <a:alphaModFix/>
          </a:blip>
          <a:srcRect/>
          <a:stretch/>
        </p:blipFill>
        <p:spPr>
          <a:xfrm>
            <a:off x="2442850" y="847000"/>
            <a:ext cx="1219200" cy="1219200"/>
          </a:xfrm>
          <a:prstGeom prst="rect">
            <a:avLst/>
          </a:prstGeom>
          <a:noFill/>
          <a:ln>
            <a:noFill/>
          </a:ln>
        </p:spPr>
      </p:pic>
      <p:sp>
        <p:nvSpPr>
          <p:cNvPr id="1490" name="Google Shape;1490;p93"/>
          <p:cNvSpPr txBox="1">
            <a:spLocks noGrp="1"/>
          </p:cNvSpPr>
          <p:nvPr>
            <p:ph type="title"/>
          </p:nvPr>
        </p:nvSpPr>
        <p:spPr>
          <a:xfrm>
            <a:off x="418175" y="2066200"/>
            <a:ext cx="4150200" cy="1839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tr-TR" sz="3100">
                <a:solidFill>
                  <a:srgbClr val="4A86E8"/>
                </a:solidFill>
                <a:latin typeface="Proxima Nova Semibold"/>
                <a:ea typeface="Proxima Nova Semibold"/>
                <a:cs typeface="Proxima Nova Semibold"/>
                <a:sym typeface="Proxima Nova Semibold"/>
              </a:rPr>
              <a:t>What happens when all the Sprint Items cannot be completed?</a:t>
            </a:r>
            <a:endParaRPr sz="3100">
              <a:solidFill>
                <a:srgbClr val="4A86E8"/>
              </a:solidFill>
              <a:latin typeface="Proxima Nova Semibold"/>
              <a:ea typeface="Proxima Nova Semibold"/>
              <a:cs typeface="Proxima Nova Semibold"/>
              <a:sym typeface="Proxima Nova Semibold"/>
            </a:endParaRPr>
          </a:p>
        </p:txBody>
      </p:sp>
      <p:pic>
        <p:nvPicPr>
          <p:cNvPr id="1491" name="Google Shape;1491;p93"/>
          <p:cNvPicPr preferRelativeResize="0"/>
          <p:nvPr/>
        </p:nvPicPr>
        <p:blipFill rotWithShape="1">
          <a:blip r:embed="rId4">
            <a:alphaModFix/>
          </a:blip>
          <a:srcRect l="6076"/>
          <a:stretch/>
        </p:blipFill>
        <p:spPr>
          <a:xfrm>
            <a:off x="4495350" y="1641325"/>
            <a:ext cx="4428600" cy="2413750"/>
          </a:xfrm>
          <a:prstGeom prst="rect">
            <a:avLst/>
          </a:prstGeom>
          <a:noFill/>
          <a:ln>
            <a:noFill/>
          </a:ln>
        </p:spPr>
      </p:pic>
      <p:pic>
        <p:nvPicPr>
          <p:cNvPr id="1492" name="Google Shape;1492;p93">
            <a:hlinkClick r:id="rId5"/>
          </p:cNvPr>
          <p:cNvPicPr preferRelativeResize="0"/>
          <p:nvPr/>
        </p:nvPicPr>
        <p:blipFill rotWithShape="1">
          <a:blip r:embed="rId6">
            <a:alphaModFix/>
          </a:blip>
          <a:srcRect/>
          <a:stretch/>
        </p:blipFill>
        <p:spPr>
          <a:xfrm>
            <a:off x="0" y="4429125"/>
            <a:ext cx="9144000" cy="714375"/>
          </a:xfrm>
          <a:prstGeom prst="rect">
            <a:avLst/>
          </a:prstGeom>
          <a:noFill/>
          <a:ln>
            <a:noFill/>
          </a:ln>
        </p:spPr>
      </p:pic>
      <p:sp>
        <p:nvSpPr>
          <p:cNvPr id="1493" name="Google Shape;1493;p93">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9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69</a:t>
            </a:fld>
            <a:endParaRPr/>
          </a:p>
        </p:txBody>
      </p:sp>
      <p:sp>
        <p:nvSpPr>
          <p:cNvPr id="1499" name="Google Shape;1499;p94"/>
          <p:cNvSpPr txBox="1"/>
          <p:nvPr/>
        </p:nvSpPr>
        <p:spPr>
          <a:xfrm>
            <a:off x="3944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Burndown Chart</a:t>
            </a:r>
            <a:endParaRPr sz="1400" b="0" i="0" u="none" strike="noStrike" cap="none">
              <a:solidFill>
                <a:srgbClr val="000000"/>
              </a:solidFill>
              <a:latin typeface="Arial"/>
              <a:ea typeface="Arial"/>
              <a:cs typeface="Arial"/>
              <a:sym typeface="Arial"/>
            </a:endParaRPr>
          </a:p>
        </p:txBody>
      </p:sp>
      <p:pic>
        <p:nvPicPr>
          <p:cNvPr id="1500" name="Google Shape;1500;p94"/>
          <p:cNvPicPr preferRelativeResize="0"/>
          <p:nvPr/>
        </p:nvPicPr>
        <p:blipFill rotWithShape="1">
          <a:blip r:embed="rId3">
            <a:alphaModFix/>
          </a:blip>
          <a:srcRect/>
          <a:stretch/>
        </p:blipFill>
        <p:spPr>
          <a:xfrm>
            <a:off x="431799" y="1052946"/>
            <a:ext cx="5665412" cy="3463635"/>
          </a:xfrm>
          <a:prstGeom prst="rect">
            <a:avLst/>
          </a:prstGeom>
          <a:noFill/>
          <a:ln>
            <a:noFill/>
          </a:ln>
        </p:spPr>
      </p:pic>
      <p:sp>
        <p:nvSpPr>
          <p:cNvPr id="1501" name="Google Shape;1501;p94"/>
          <p:cNvSpPr txBox="1"/>
          <p:nvPr/>
        </p:nvSpPr>
        <p:spPr>
          <a:xfrm>
            <a:off x="6149350" y="1725925"/>
            <a:ext cx="2571600" cy="1515300"/>
          </a:xfrm>
          <a:prstGeom prst="rect">
            <a:avLst/>
          </a:prstGeom>
          <a:solidFill>
            <a:srgbClr val="D0E0E3"/>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Graphical demonstration of remaining work versus time. </a:t>
            </a:r>
            <a:endParaRPr sz="1700" b="0" i="0" u="none" strike="noStrike" cap="none">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31"/>
          <p:cNvPicPr preferRelativeResize="0"/>
          <p:nvPr/>
        </p:nvPicPr>
        <p:blipFill rotWithShape="1">
          <a:blip r:embed="rId3">
            <a:alphaModFix/>
          </a:blip>
          <a:srcRect l="23504" t="4272" r="23355" b="6711"/>
          <a:stretch/>
        </p:blipFill>
        <p:spPr>
          <a:xfrm>
            <a:off x="5534150" y="2133600"/>
            <a:ext cx="3609851" cy="2981925"/>
          </a:xfrm>
          <a:prstGeom prst="rect">
            <a:avLst/>
          </a:prstGeom>
          <a:noFill/>
          <a:ln>
            <a:noFill/>
          </a:ln>
        </p:spPr>
      </p:pic>
      <p:sp>
        <p:nvSpPr>
          <p:cNvPr id="163" name="Google Shape;163;p31"/>
          <p:cNvSpPr txBox="1">
            <a:spLocks noGrp="1"/>
          </p:cNvSpPr>
          <p:nvPr>
            <p:ph type="ctr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Agile Model</a:t>
            </a:r>
            <a:endParaRPr b="1">
              <a:solidFill>
                <a:srgbClr val="3F98CC"/>
              </a:solidFill>
              <a:latin typeface="Raleway"/>
              <a:ea typeface="Raleway"/>
              <a:cs typeface="Raleway"/>
              <a:sym typeface="Raleway"/>
            </a:endParaRPr>
          </a:p>
        </p:txBody>
      </p:sp>
      <p:pic>
        <p:nvPicPr>
          <p:cNvPr id="164" name="Google Shape;164;p31"/>
          <p:cNvPicPr preferRelativeResize="0"/>
          <p:nvPr/>
        </p:nvPicPr>
        <p:blipFill rotWithShape="1">
          <a:blip r:embed="rId4">
            <a:alphaModFix/>
          </a:blip>
          <a:srcRect t="14152" r="1283" b="17180"/>
          <a:stretch/>
        </p:blipFill>
        <p:spPr>
          <a:xfrm>
            <a:off x="0" y="907175"/>
            <a:ext cx="6146150" cy="1966725"/>
          </a:xfrm>
          <a:prstGeom prst="rect">
            <a:avLst/>
          </a:prstGeom>
          <a:noFill/>
          <a:ln>
            <a:noFill/>
          </a:ln>
        </p:spPr>
      </p:pic>
      <p:sp>
        <p:nvSpPr>
          <p:cNvPr id="165" name="Google Shape;165;p31"/>
          <p:cNvSpPr txBox="1"/>
          <p:nvPr/>
        </p:nvSpPr>
        <p:spPr>
          <a:xfrm>
            <a:off x="-1611775" y="3065350"/>
            <a:ext cx="8825700" cy="758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tr-TR" sz="2000" b="1" i="0" u="none" strike="noStrike" cap="none">
                <a:solidFill>
                  <a:srgbClr val="000000"/>
                </a:solidFill>
                <a:latin typeface="Arial"/>
                <a:ea typeface="Arial"/>
                <a:cs typeface="Arial"/>
                <a:sym typeface="Arial"/>
              </a:rPr>
              <a:t>Each iteration lasts from 1 - 3 weeks</a:t>
            </a:r>
            <a:endParaRPr sz="2000" b="1" i="0" u="none" strike="noStrike" cap="non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9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70</a:t>
            </a:fld>
            <a:endParaRPr/>
          </a:p>
        </p:txBody>
      </p:sp>
      <p:sp>
        <p:nvSpPr>
          <p:cNvPr id="1507" name="Google Shape;1507;p95"/>
          <p:cNvSpPr txBox="1"/>
          <p:nvPr/>
        </p:nvSpPr>
        <p:spPr>
          <a:xfrm>
            <a:off x="3944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Velocity Chart</a:t>
            </a:r>
            <a:endParaRPr sz="1400" b="0" i="0" u="none" strike="noStrike" cap="none">
              <a:solidFill>
                <a:srgbClr val="000000"/>
              </a:solidFill>
              <a:latin typeface="Arial"/>
              <a:ea typeface="Arial"/>
              <a:cs typeface="Arial"/>
              <a:sym typeface="Arial"/>
            </a:endParaRPr>
          </a:p>
        </p:txBody>
      </p:sp>
      <p:pic>
        <p:nvPicPr>
          <p:cNvPr id="1508" name="Google Shape;1508;p95"/>
          <p:cNvPicPr preferRelativeResize="0"/>
          <p:nvPr/>
        </p:nvPicPr>
        <p:blipFill rotWithShape="1">
          <a:blip r:embed="rId3">
            <a:alphaModFix/>
          </a:blip>
          <a:srcRect/>
          <a:stretch/>
        </p:blipFill>
        <p:spPr>
          <a:xfrm>
            <a:off x="3392452" y="800200"/>
            <a:ext cx="5393749" cy="3941600"/>
          </a:xfrm>
          <a:prstGeom prst="rect">
            <a:avLst/>
          </a:prstGeom>
          <a:noFill/>
          <a:ln>
            <a:noFill/>
          </a:ln>
        </p:spPr>
      </p:pic>
      <p:sp>
        <p:nvSpPr>
          <p:cNvPr id="1509" name="Google Shape;1509;p95"/>
          <p:cNvSpPr txBox="1"/>
          <p:nvPr/>
        </p:nvSpPr>
        <p:spPr>
          <a:xfrm>
            <a:off x="394500" y="1954550"/>
            <a:ext cx="2622900" cy="1515300"/>
          </a:xfrm>
          <a:prstGeom prst="rect">
            <a:avLst/>
          </a:prstGeom>
          <a:solidFill>
            <a:srgbClr val="D5A6BD"/>
          </a:soli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4C1130"/>
              </a:buClr>
              <a:buSzPts val="1700"/>
              <a:buFont typeface="Montserrat Medium"/>
              <a:buChar char="●"/>
            </a:pPr>
            <a:r>
              <a:rPr lang="tr-TR" sz="1700" b="0" i="0" u="none" strike="noStrike" cap="none">
                <a:solidFill>
                  <a:srgbClr val="000000"/>
                </a:solidFill>
                <a:latin typeface="Montserrat Medium"/>
                <a:ea typeface="Montserrat Medium"/>
                <a:cs typeface="Montserrat Medium"/>
                <a:sym typeface="Montserrat Medium"/>
              </a:rPr>
              <a:t>How much work is completed in each sprint.</a:t>
            </a:r>
            <a:endParaRPr sz="1700" b="0" i="0" u="none" strike="noStrike" cap="none">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9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71</a:t>
            </a:fld>
            <a:endParaRPr/>
          </a:p>
        </p:txBody>
      </p:sp>
      <p:sp>
        <p:nvSpPr>
          <p:cNvPr id="1515" name="Google Shape;1515;p96"/>
          <p:cNvSpPr txBox="1"/>
          <p:nvPr/>
        </p:nvSpPr>
        <p:spPr>
          <a:xfrm>
            <a:off x="431800" y="173800"/>
            <a:ext cx="7803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A Brief Overview</a:t>
            </a:r>
            <a:endParaRPr sz="1400" b="0" i="0" u="none" strike="noStrike" cap="none">
              <a:solidFill>
                <a:srgbClr val="000000"/>
              </a:solidFill>
              <a:latin typeface="Arial"/>
              <a:ea typeface="Arial"/>
              <a:cs typeface="Arial"/>
              <a:sym typeface="Arial"/>
            </a:endParaRPr>
          </a:p>
        </p:txBody>
      </p:sp>
      <p:pic>
        <p:nvPicPr>
          <p:cNvPr id="1516" name="Google Shape;1516;p96" descr="This short video provides a review of the Scrum Framework.  Scrum is defined by its creators in the Scrum Guide which is the body of knowledge of Scrum.  To learn more about Scrum, go to here: https://www.scrum.org/resources/what-is-scrum" title="A Brief Overview of the Scrum Framework">
            <a:hlinkClick r:id="rId3"/>
          </p:cNvPr>
          <p:cNvPicPr preferRelativeResize="0"/>
          <p:nvPr/>
        </p:nvPicPr>
        <p:blipFill rotWithShape="1">
          <a:blip r:embed="rId4">
            <a:alphaModFix/>
          </a:blip>
          <a:srcRect/>
          <a:stretch/>
        </p:blipFill>
        <p:spPr>
          <a:xfrm>
            <a:off x="1666000" y="800200"/>
            <a:ext cx="5574625" cy="41809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97"/>
          <p:cNvSpPr txBox="1">
            <a:spLocks noGrp="1"/>
          </p:cNvSpPr>
          <p:nvPr>
            <p:ph type="ctrTitle"/>
          </p:nvPr>
        </p:nvSpPr>
        <p:spPr>
          <a:xfrm>
            <a:off x="1003700" y="1986000"/>
            <a:ext cx="4676700" cy="9807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sz="6000">
                <a:solidFill>
                  <a:srgbClr val="741B47"/>
                </a:solidFill>
                <a:latin typeface="Raleway Medium"/>
                <a:ea typeface="Raleway Medium"/>
                <a:cs typeface="Raleway Medium"/>
                <a:sym typeface="Raleway Medium"/>
              </a:rPr>
              <a:t>KANBAN</a:t>
            </a:r>
            <a:endParaRPr sz="6000">
              <a:solidFill>
                <a:srgbClr val="741B47"/>
              </a:solidFill>
              <a:latin typeface="Raleway Medium"/>
              <a:ea typeface="Raleway Medium"/>
              <a:cs typeface="Raleway Medium"/>
              <a:sym typeface="Raleway Medium"/>
            </a:endParaRPr>
          </a:p>
        </p:txBody>
      </p:sp>
      <p:sp>
        <p:nvSpPr>
          <p:cNvPr id="1522" name="Google Shape;1522;p9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chemeClr val="lt1"/>
              </a:solidFill>
              <a:latin typeface="Barlow"/>
              <a:ea typeface="Barlow"/>
              <a:cs typeface="Barlow"/>
              <a:sym typeface="Barlow"/>
            </a:endParaRPr>
          </a:p>
        </p:txBody>
      </p:sp>
      <p:pic>
        <p:nvPicPr>
          <p:cNvPr id="1523" name="Google Shape;1523;p97"/>
          <p:cNvPicPr preferRelativeResize="0"/>
          <p:nvPr/>
        </p:nvPicPr>
        <p:blipFill rotWithShape="1">
          <a:blip r:embed="rId3">
            <a:alphaModFix/>
          </a:blip>
          <a:srcRect/>
          <a:stretch/>
        </p:blipFill>
        <p:spPr>
          <a:xfrm>
            <a:off x="4881282" y="834014"/>
            <a:ext cx="4262718" cy="318665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9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chemeClr val="lt1"/>
              </a:solidFill>
              <a:latin typeface="Barlow"/>
              <a:ea typeface="Barlow"/>
              <a:cs typeface="Barlow"/>
              <a:sym typeface="Barlow"/>
            </a:endParaRPr>
          </a:p>
        </p:txBody>
      </p:sp>
      <p:grpSp>
        <p:nvGrpSpPr>
          <p:cNvPr id="1529" name="Google Shape;1529;p98"/>
          <p:cNvGrpSpPr/>
          <p:nvPr/>
        </p:nvGrpSpPr>
        <p:grpSpPr>
          <a:xfrm>
            <a:off x="5435079" y="912423"/>
            <a:ext cx="3239723" cy="3318665"/>
            <a:chOff x="2270525" y="117216"/>
            <a:chExt cx="4650765" cy="4762722"/>
          </a:xfrm>
        </p:grpSpPr>
        <p:sp>
          <p:nvSpPr>
            <p:cNvPr id="1530" name="Google Shape;1530;p98"/>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1" name="Google Shape;1531;p98"/>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2" name="Google Shape;1532;p98"/>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3" name="Google Shape;1533;p98"/>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4" name="Google Shape;1534;p98"/>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5" name="Google Shape;1535;p98"/>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6" name="Google Shape;1536;p98"/>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7" name="Google Shape;1537;p98"/>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8" name="Google Shape;1538;p98"/>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9" name="Google Shape;1539;p98"/>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0" name="Google Shape;1540;p98"/>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1" name="Google Shape;1541;p98"/>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2" name="Google Shape;1542;p98"/>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3" name="Google Shape;1543;p98"/>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4" name="Google Shape;1544;p98"/>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5" name="Google Shape;1545;p98"/>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6" name="Google Shape;1546;p98"/>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7" name="Google Shape;1547;p98"/>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8" name="Google Shape;1548;p98"/>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9" name="Google Shape;1549;p98"/>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0" name="Google Shape;1550;p98"/>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551" name="Google Shape;1551;p98"/>
            <p:cNvGrpSpPr/>
            <p:nvPr/>
          </p:nvGrpSpPr>
          <p:grpSpPr>
            <a:xfrm>
              <a:off x="4031993" y="117216"/>
              <a:ext cx="2889297" cy="3901793"/>
              <a:chOff x="5533368" y="1047716"/>
              <a:chExt cx="2889297" cy="3901793"/>
            </a:xfrm>
          </p:grpSpPr>
          <p:sp>
            <p:nvSpPr>
              <p:cNvPr id="1552" name="Google Shape;1552;p98"/>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3" name="Google Shape;1553;p98"/>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4" name="Google Shape;1554;p98"/>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5" name="Google Shape;1555;p98"/>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6" name="Google Shape;1556;p98"/>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7" name="Google Shape;1557;p98"/>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8" name="Google Shape;1558;p98"/>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9" name="Google Shape;1559;p98"/>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0" name="Google Shape;1560;p98"/>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1" name="Google Shape;1561;p98"/>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2" name="Google Shape;1562;p98"/>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3" name="Google Shape;1563;p98"/>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4" name="Google Shape;1564;p98"/>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5" name="Google Shape;1565;p98"/>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6" name="Google Shape;1566;p98"/>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7" name="Google Shape;1567;p98"/>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8" name="Google Shape;1568;p98"/>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9" name="Google Shape;1569;p98"/>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0" name="Google Shape;1570;p98"/>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1" name="Google Shape;1571;p98"/>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2" name="Google Shape;1572;p98"/>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3" name="Google Shape;1573;p98"/>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4" name="Google Shape;1574;p98"/>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5" name="Google Shape;1575;p98"/>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6" name="Google Shape;1576;p98"/>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7" name="Google Shape;1577;p98"/>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8" name="Google Shape;1578;p98"/>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9" name="Google Shape;1579;p98"/>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0" name="Google Shape;1580;p98"/>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1" name="Google Shape;1581;p98"/>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2" name="Google Shape;1582;p98"/>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3" name="Google Shape;1583;p98"/>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4" name="Google Shape;1584;p98"/>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5" name="Google Shape;1585;p98"/>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6" name="Google Shape;1586;p98"/>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7" name="Google Shape;1587;p98"/>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8" name="Google Shape;1588;p98"/>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9" name="Google Shape;1589;p98"/>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0" name="Google Shape;1590;p98"/>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1" name="Google Shape;1591;p98"/>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592" name="Google Shape;1592;p98"/>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3" name="Google Shape;1593;p98"/>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4" name="Google Shape;1594;p98"/>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5" name="Google Shape;1595;p98"/>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6" name="Google Shape;1596;p98"/>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7" name="Google Shape;1597;p98"/>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8" name="Google Shape;1598;p98"/>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9" name="Google Shape;1599;p98"/>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0" name="Google Shape;1600;p98"/>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1" name="Google Shape;1601;p98"/>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2" name="Google Shape;1602;p98"/>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3" name="Google Shape;1603;p98"/>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4" name="Google Shape;1604;p98"/>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5" name="Google Shape;1605;p98"/>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6" name="Google Shape;1606;p98"/>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7" name="Google Shape;1607;p98"/>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8" name="Google Shape;1608;p98"/>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9" name="Google Shape;1609;p98"/>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0" name="Google Shape;1610;p98"/>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1" name="Google Shape;1611;p98"/>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2" name="Google Shape;1612;p98"/>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3" name="Google Shape;1613;p98"/>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4" name="Google Shape;1614;p98"/>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5" name="Google Shape;1615;p98"/>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6" name="Google Shape;1616;p98"/>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7" name="Google Shape;1617;p98"/>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8" name="Google Shape;1618;p98"/>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9" name="Google Shape;1619;p98"/>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0" name="Google Shape;1620;p98"/>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621" name="Google Shape;1621;p98"/>
            <p:cNvGrpSpPr/>
            <p:nvPr/>
          </p:nvGrpSpPr>
          <p:grpSpPr>
            <a:xfrm flipH="1">
              <a:off x="2865276" y="3434799"/>
              <a:ext cx="598186" cy="1340314"/>
              <a:chOff x="4210728" y="4525714"/>
              <a:chExt cx="546438" cy="1224366"/>
            </a:xfrm>
          </p:grpSpPr>
          <p:sp>
            <p:nvSpPr>
              <p:cNvPr id="1622" name="Google Shape;1622;p98"/>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3" name="Google Shape;1623;p98"/>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4" name="Google Shape;1624;p98"/>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5" name="Google Shape;1625;p98"/>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6" name="Google Shape;1626;p98"/>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7" name="Google Shape;1627;p98"/>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8" name="Google Shape;1628;p98"/>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9" name="Google Shape;1629;p98"/>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0" name="Google Shape;1630;p98"/>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1" name="Google Shape;1631;p98"/>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2" name="Google Shape;1632;p98"/>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3" name="Google Shape;1633;p98"/>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4" name="Google Shape;1634;p98"/>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635" name="Google Shape;1635;p98"/>
          <p:cNvSpPr txBox="1">
            <a:spLocks noGrp="1"/>
          </p:cNvSpPr>
          <p:nvPr>
            <p:ph type="subTitle" idx="4294967295"/>
          </p:nvPr>
        </p:nvSpPr>
        <p:spPr>
          <a:xfrm>
            <a:off x="882825" y="564675"/>
            <a:ext cx="4292400" cy="3741300"/>
          </a:xfrm>
          <a:prstGeom prst="rect">
            <a:avLst/>
          </a:prstGeom>
          <a:noFill/>
          <a:ln>
            <a:noFill/>
          </a:ln>
        </p:spPr>
        <p:txBody>
          <a:bodyPr spcFirstLastPara="1" wrap="square" lIns="0" tIns="0" rIns="0" bIns="0" anchor="t" anchorCtr="0">
            <a:noAutofit/>
          </a:bodyPr>
          <a:lstStyle/>
          <a:p>
            <a:pPr marL="457200" marR="0" lvl="0" indent="-457200" algn="l" rtl="0">
              <a:lnSpc>
                <a:spcPct val="125000"/>
              </a:lnSpc>
              <a:spcBef>
                <a:spcPts val="1100"/>
              </a:spcBef>
              <a:spcAft>
                <a:spcPts val="0"/>
              </a:spcAft>
              <a:buClr>
                <a:srgbClr val="741B47"/>
              </a:buClr>
              <a:buSzPts val="3800"/>
              <a:buFont typeface="Raleway"/>
              <a:buChar char="▶"/>
            </a:pPr>
            <a:r>
              <a:rPr lang="tr-TR" sz="3800" b="1" i="0" u="none" strike="noStrike" cap="none">
                <a:solidFill>
                  <a:srgbClr val="0B5394"/>
                </a:solidFill>
                <a:latin typeface="Raleway"/>
                <a:ea typeface="Raleway"/>
                <a:cs typeface="Raleway"/>
                <a:sym typeface="Raleway"/>
              </a:rPr>
              <a:t>KANBAN</a:t>
            </a:r>
            <a:endParaRPr sz="3800" b="1" i="0" u="none" strike="noStrike" cap="none">
              <a:solidFill>
                <a:srgbClr val="0B5394"/>
              </a:solidFill>
              <a:latin typeface="Raleway"/>
              <a:ea typeface="Raleway"/>
              <a:cs typeface="Raleway"/>
              <a:sym typeface="Raleway"/>
            </a:endParaRPr>
          </a:p>
          <a:p>
            <a:pPr marL="914400" marR="0" lvl="1" indent="-400050" algn="l" rtl="0">
              <a:lnSpc>
                <a:spcPct val="125000"/>
              </a:lnSpc>
              <a:spcBef>
                <a:spcPts val="0"/>
              </a:spcBef>
              <a:spcAft>
                <a:spcPts val="0"/>
              </a:spcAft>
              <a:buClr>
                <a:srgbClr val="741B47"/>
              </a:buClr>
              <a:buSzPts val="2700"/>
              <a:buFont typeface="Raleway"/>
              <a:buChar char="▹"/>
            </a:pPr>
            <a:r>
              <a:rPr lang="tr-TR" sz="2700" b="0" i="0" u="none" strike="noStrike" cap="none">
                <a:solidFill>
                  <a:srgbClr val="0B5394"/>
                </a:solidFill>
                <a:latin typeface="Raleway"/>
                <a:ea typeface="Raleway"/>
                <a:cs typeface="Raleway"/>
                <a:sym typeface="Raleway"/>
              </a:rPr>
              <a:t>Kanban Overview </a:t>
            </a:r>
            <a:endParaRPr sz="2700" b="0" i="0" u="none" strike="noStrike" cap="none">
              <a:solidFill>
                <a:srgbClr val="0B5394"/>
              </a:solidFill>
              <a:latin typeface="Raleway"/>
              <a:ea typeface="Raleway"/>
              <a:cs typeface="Raleway"/>
              <a:sym typeface="Raleway"/>
            </a:endParaRPr>
          </a:p>
          <a:p>
            <a:pPr marL="914400" marR="0" lvl="1" indent="-400050" algn="l" rtl="0">
              <a:lnSpc>
                <a:spcPct val="125000"/>
              </a:lnSpc>
              <a:spcBef>
                <a:spcPts val="0"/>
              </a:spcBef>
              <a:spcAft>
                <a:spcPts val="0"/>
              </a:spcAft>
              <a:buClr>
                <a:srgbClr val="741B47"/>
              </a:buClr>
              <a:buSzPts val="2700"/>
              <a:buFont typeface="Raleway"/>
              <a:buChar char="▹"/>
            </a:pPr>
            <a:r>
              <a:rPr lang="tr-TR" sz="2700" b="0" i="0" u="none" strike="noStrike" cap="none">
                <a:solidFill>
                  <a:srgbClr val="0B5394"/>
                </a:solidFill>
                <a:latin typeface="Raleway"/>
                <a:ea typeface="Raleway"/>
                <a:cs typeface="Raleway"/>
                <a:sym typeface="Raleway"/>
              </a:rPr>
              <a:t>Kanban Board</a:t>
            </a:r>
            <a:endParaRPr sz="2700" b="0" i="0" u="none" strike="noStrike" cap="none">
              <a:solidFill>
                <a:srgbClr val="0B5394"/>
              </a:solidFill>
              <a:latin typeface="Raleway"/>
              <a:ea typeface="Raleway"/>
              <a:cs typeface="Raleway"/>
              <a:sym typeface="Raleway"/>
            </a:endParaRPr>
          </a:p>
          <a:p>
            <a:pPr marL="914400" marR="0" lvl="1" indent="-400050" algn="l" rtl="0">
              <a:lnSpc>
                <a:spcPct val="125000"/>
              </a:lnSpc>
              <a:spcBef>
                <a:spcPts val="0"/>
              </a:spcBef>
              <a:spcAft>
                <a:spcPts val="0"/>
              </a:spcAft>
              <a:buClr>
                <a:srgbClr val="741B47"/>
              </a:buClr>
              <a:buSzPts val="2700"/>
              <a:buFont typeface="Raleway"/>
              <a:buChar char="▹"/>
            </a:pPr>
            <a:r>
              <a:rPr lang="tr-TR" sz="2700" b="0" i="0" u="none" strike="noStrike" cap="none">
                <a:solidFill>
                  <a:srgbClr val="0B5394"/>
                </a:solidFill>
                <a:latin typeface="Raleway"/>
                <a:ea typeface="Raleway"/>
                <a:cs typeface="Raleway"/>
                <a:sym typeface="Raleway"/>
              </a:rPr>
              <a:t>Principles of Kanban</a:t>
            </a:r>
            <a:endParaRPr sz="2700" b="0" i="0" u="none" strike="noStrike" cap="none">
              <a:solidFill>
                <a:srgbClr val="0B5394"/>
              </a:solidFill>
              <a:latin typeface="Raleway"/>
              <a:ea typeface="Raleway"/>
              <a:cs typeface="Raleway"/>
              <a:sym typeface="Raleway"/>
            </a:endParaRPr>
          </a:p>
          <a:p>
            <a:pPr marL="914400" marR="0" lvl="1" indent="-400050" algn="l" rtl="0">
              <a:lnSpc>
                <a:spcPct val="125000"/>
              </a:lnSpc>
              <a:spcBef>
                <a:spcPts val="0"/>
              </a:spcBef>
              <a:spcAft>
                <a:spcPts val="0"/>
              </a:spcAft>
              <a:buClr>
                <a:srgbClr val="741B47"/>
              </a:buClr>
              <a:buSzPts val="2700"/>
              <a:buFont typeface="Raleway"/>
              <a:buChar char="▹"/>
            </a:pPr>
            <a:r>
              <a:rPr lang="tr-TR" sz="2700" b="0" i="0" u="none" strike="noStrike" cap="none">
                <a:solidFill>
                  <a:srgbClr val="0B5394"/>
                </a:solidFill>
                <a:latin typeface="Raleway"/>
                <a:ea typeface="Raleway"/>
                <a:cs typeface="Raleway"/>
                <a:sym typeface="Raleway"/>
              </a:rPr>
              <a:t>Kanban vs Scrum</a:t>
            </a:r>
            <a:endParaRPr sz="2700" b="0" i="0" u="none" strike="noStrike" cap="none">
              <a:solidFill>
                <a:srgbClr val="0B5394"/>
              </a:solidFill>
              <a:latin typeface="Raleway"/>
              <a:ea typeface="Raleway"/>
              <a:cs typeface="Raleway"/>
              <a:sym typeface="Raleway"/>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99"/>
          <p:cNvSpPr txBox="1">
            <a:spLocks noGrp="1"/>
          </p:cNvSpPr>
          <p:nvPr>
            <p:ph type="ctrTitle"/>
          </p:nvPr>
        </p:nvSpPr>
        <p:spPr>
          <a:xfrm>
            <a:off x="972075" y="2325450"/>
            <a:ext cx="4676700" cy="8085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Kanban Overview</a:t>
            </a:r>
            <a:endParaRPr>
              <a:solidFill>
                <a:srgbClr val="741B47"/>
              </a:solidFill>
              <a:latin typeface="Raleway Medium"/>
              <a:ea typeface="Raleway Medium"/>
              <a:cs typeface="Raleway Medium"/>
              <a:sym typeface="Raleway Medium"/>
            </a:endParaRPr>
          </a:p>
        </p:txBody>
      </p:sp>
      <p:sp>
        <p:nvSpPr>
          <p:cNvPr id="1641" name="Google Shape;1641;p99"/>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i="0" u="none" strike="noStrike" cap="none">
                <a:solidFill>
                  <a:schemeClr val="lt1"/>
                </a:solidFill>
                <a:latin typeface="Barlow"/>
                <a:ea typeface="Barlow"/>
                <a:cs typeface="Barlow"/>
                <a:sym typeface="Barlow"/>
              </a:rPr>
              <a:t>1</a:t>
            </a:r>
            <a:endParaRPr sz="3600" b="1" i="0" u="none" strike="noStrike" cap="none">
              <a:solidFill>
                <a:schemeClr val="lt1"/>
              </a:solidFill>
              <a:latin typeface="Barlow"/>
              <a:ea typeface="Barlow"/>
              <a:cs typeface="Barlow"/>
              <a:sym typeface="Barlow"/>
            </a:endParaRPr>
          </a:p>
        </p:txBody>
      </p:sp>
      <p:grpSp>
        <p:nvGrpSpPr>
          <p:cNvPr id="1642" name="Google Shape;1642;p99"/>
          <p:cNvGrpSpPr/>
          <p:nvPr/>
        </p:nvGrpSpPr>
        <p:grpSpPr>
          <a:xfrm>
            <a:off x="5435079" y="912423"/>
            <a:ext cx="3239723" cy="3318665"/>
            <a:chOff x="2270525" y="117216"/>
            <a:chExt cx="4650765" cy="4762722"/>
          </a:xfrm>
        </p:grpSpPr>
        <p:sp>
          <p:nvSpPr>
            <p:cNvPr id="1643" name="Google Shape;1643;p99"/>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4" name="Google Shape;1644;p99"/>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5" name="Google Shape;1645;p99"/>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6" name="Google Shape;1646;p99"/>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7" name="Google Shape;1647;p99"/>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8" name="Google Shape;1648;p99"/>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9" name="Google Shape;1649;p99"/>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0" name="Google Shape;1650;p99"/>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1" name="Google Shape;1651;p99"/>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2" name="Google Shape;1652;p99"/>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3" name="Google Shape;1653;p99"/>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4" name="Google Shape;1654;p99"/>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5" name="Google Shape;1655;p99"/>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6" name="Google Shape;1656;p99"/>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7" name="Google Shape;1657;p99"/>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8" name="Google Shape;1658;p99"/>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9" name="Google Shape;1659;p99"/>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0" name="Google Shape;1660;p99"/>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1" name="Google Shape;1661;p99"/>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2" name="Google Shape;1662;p99"/>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3" name="Google Shape;1663;p99"/>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664" name="Google Shape;1664;p99"/>
            <p:cNvGrpSpPr/>
            <p:nvPr/>
          </p:nvGrpSpPr>
          <p:grpSpPr>
            <a:xfrm>
              <a:off x="4031993" y="117216"/>
              <a:ext cx="2889297" cy="3901793"/>
              <a:chOff x="5533368" y="1047716"/>
              <a:chExt cx="2889297" cy="3901793"/>
            </a:xfrm>
          </p:grpSpPr>
          <p:sp>
            <p:nvSpPr>
              <p:cNvPr id="1665" name="Google Shape;1665;p99"/>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6" name="Google Shape;1666;p99"/>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7" name="Google Shape;1667;p99"/>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8" name="Google Shape;1668;p99"/>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9" name="Google Shape;1669;p99"/>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0" name="Google Shape;1670;p99"/>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1" name="Google Shape;1671;p99"/>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2" name="Google Shape;1672;p99"/>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3" name="Google Shape;1673;p99"/>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4" name="Google Shape;1674;p99"/>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5" name="Google Shape;1675;p99"/>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6" name="Google Shape;1676;p99"/>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7" name="Google Shape;1677;p99"/>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8" name="Google Shape;1678;p99"/>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9" name="Google Shape;1679;p99"/>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0" name="Google Shape;1680;p99"/>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1" name="Google Shape;1681;p99"/>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2" name="Google Shape;1682;p99"/>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3" name="Google Shape;1683;p99"/>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4" name="Google Shape;1684;p99"/>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5" name="Google Shape;1685;p99"/>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6" name="Google Shape;1686;p99"/>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7" name="Google Shape;1687;p99"/>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8" name="Google Shape;1688;p99"/>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9" name="Google Shape;1689;p99"/>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0" name="Google Shape;1690;p99"/>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1" name="Google Shape;1691;p99"/>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2" name="Google Shape;1692;p99"/>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3" name="Google Shape;1693;p99"/>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4" name="Google Shape;1694;p99"/>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5" name="Google Shape;1695;p99"/>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6" name="Google Shape;1696;p99"/>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7" name="Google Shape;1697;p99"/>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8" name="Google Shape;1698;p99"/>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9" name="Google Shape;1699;p99"/>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0" name="Google Shape;1700;p99"/>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1" name="Google Shape;1701;p99"/>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2" name="Google Shape;1702;p99"/>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3" name="Google Shape;1703;p99"/>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4" name="Google Shape;1704;p99"/>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705" name="Google Shape;1705;p99"/>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6" name="Google Shape;1706;p99"/>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7" name="Google Shape;1707;p99"/>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8" name="Google Shape;1708;p99"/>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9" name="Google Shape;1709;p99"/>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0" name="Google Shape;1710;p99"/>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1" name="Google Shape;1711;p99"/>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2" name="Google Shape;1712;p99"/>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3" name="Google Shape;1713;p99"/>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4" name="Google Shape;1714;p99"/>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5" name="Google Shape;1715;p99"/>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6" name="Google Shape;1716;p99"/>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7" name="Google Shape;1717;p99"/>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8" name="Google Shape;1718;p99"/>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9" name="Google Shape;1719;p99"/>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0" name="Google Shape;1720;p99"/>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1" name="Google Shape;1721;p99"/>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2" name="Google Shape;1722;p99"/>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3" name="Google Shape;1723;p99"/>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4" name="Google Shape;1724;p99"/>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5" name="Google Shape;1725;p99"/>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6" name="Google Shape;1726;p99"/>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7" name="Google Shape;1727;p99"/>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8" name="Google Shape;1728;p99"/>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9" name="Google Shape;1729;p99"/>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0" name="Google Shape;1730;p99"/>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1" name="Google Shape;1731;p99"/>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2" name="Google Shape;1732;p99"/>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3" name="Google Shape;1733;p99"/>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734" name="Google Shape;1734;p99"/>
            <p:cNvGrpSpPr/>
            <p:nvPr/>
          </p:nvGrpSpPr>
          <p:grpSpPr>
            <a:xfrm flipH="1">
              <a:off x="2865276" y="3434799"/>
              <a:ext cx="598186" cy="1340314"/>
              <a:chOff x="4210728" y="4525714"/>
              <a:chExt cx="546438" cy="1224366"/>
            </a:xfrm>
          </p:grpSpPr>
          <p:sp>
            <p:nvSpPr>
              <p:cNvPr id="1735" name="Google Shape;1735;p99"/>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6" name="Google Shape;1736;p99"/>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7" name="Google Shape;1737;p99"/>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8" name="Google Shape;1738;p99"/>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9" name="Google Shape;1739;p99"/>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0" name="Google Shape;1740;p99"/>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1" name="Google Shape;1741;p99"/>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2" name="Google Shape;1742;p99"/>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3" name="Google Shape;1743;p99"/>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4" name="Google Shape;1744;p99"/>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5" name="Google Shape;1745;p99"/>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6" name="Google Shape;1746;p99"/>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7" name="Google Shape;1747;p99"/>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751"/>
        <p:cNvGrpSpPr/>
        <p:nvPr/>
      </p:nvGrpSpPr>
      <p:grpSpPr>
        <a:xfrm>
          <a:off x="0" y="0"/>
          <a:ext cx="0" cy="0"/>
          <a:chOff x="0" y="0"/>
          <a:chExt cx="0" cy="0"/>
        </a:xfrm>
      </p:grpSpPr>
      <p:sp>
        <p:nvSpPr>
          <p:cNvPr id="1752" name="Google Shape;1752;p100"/>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53" name="Google Shape;1753;p100"/>
          <p:cNvPicPr preferRelativeResize="0"/>
          <p:nvPr/>
        </p:nvPicPr>
        <p:blipFill rotWithShape="1">
          <a:blip r:embed="rId3">
            <a:alphaModFix/>
          </a:blip>
          <a:srcRect/>
          <a:stretch/>
        </p:blipFill>
        <p:spPr>
          <a:xfrm>
            <a:off x="2428400" y="558050"/>
            <a:ext cx="1219200" cy="1219200"/>
          </a:xfrm>
          <a:prstGeom prst="rect">
            <a:avLst/>
          </a:prstGeom>
          <a:noFill/>
          <a:ln>
            <a:noFill/>
          </a:ln>
        </p:spPr>
      </p:pic>
      <p:pic>
        <p:nvPicPr>
          <p:cNvPr id="1754" name="Google Shape;1754;p100"/>
          <p:cNvPicPr preferRelativeResize="0"/>
          <p:nvPr/>
        </p:nvPicPr>
        <p:blipFill rotWithShape="1">
          <a:blip r:embed="rId4">
            <a:alphaModFix/>
          </a:blip>
          <a:srcRect/>
          <a:stretch/>
        </p:blipFill>
        <p:spPr>
          <a:xfrm>
            <a:off x="3972025" y="1314200"/>
            <a:ext cx="4874025" cy="3416225"/>
          </a:xfrm>
          <a:prstGeom prst="rect">
            <a:avLst/>
          </a:prstGeom>
          <a:noFill/>
          <a:ln>
            <a:noFill/>
          </a:ln>
        </p:spPr>
      </p:pic>
      <p:sp>
        <p:nvSpPr>
          <p:cNvPr id="1755" name="Google Shape;1755;p100"/>
          <p:cNvSpPr txBox="1">
            <a:spLocks noGrp="1"/>
          </p:cNvSpPr>
          <p:nvPr>
            <p:ph type="title"/>
          </p:nvPr>
        </p:nvSpPr>
        <p:spPr>
          <a:xfrm>
            <a:off x="664725" y="1903750"/>
            <a:ext cx="4458000" cy="1723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Clr>
                <a:schemeClr val="dk1"/>
              </a:buClr>
              <a:buSzPts val="1100"/>
              <a:buFont typeface="Arial"/>
              <a:buNone/>
            </a:pPr>
            <a:r>
              <a:rPr lang="tr-TR" sz="3100">
                <a:solidFill>
                  <a:srgbClr val="4A86E8"/>
                </a:solidFill>
                <a:latin typeface="Proxima Nova Semibold"/>
                <a:ea typeface="Proxima Nova Semibold"/>
                <a:cs typeface="Proxima Nova Semibold"/>
                <a:sym typeface="Proxima Nova Semibold"/>
              </a:rPr>
              <a:t>The word kanban is Japanese and roughly translated means “card you can see.”</a:t>
            </a:r>
            <a:endParaRPr sz="3100">
              <a:solidFill>
                <a:srgbClr val="4A86E8"/>
              </a:solidFill>
              <a:latin typeface="Proxima Nova Semibold"/>
              <a:ea typeface="Proxima Nova Semibold"/>
              <a:cs typeface="Proxima Nova Semibold"/>
              <a:sym typeface="Proxima Nova Semibold"/>
            </a:endParaRPr>
          </a:p>
        </p:txBody>
      </p:sp>
      <p:pic>
        <p:nvPicPr>
          <p:cNvPr id="1756" name="Google Shape;1756;p100">
            <a:hlinkClick r:id="rId5"/>
          </p:cNvPr>
          <p:cNvPicPr preferRelativeResize="0"/>
          <p:nvPr/>
        </p:nvPicPr>
        <p:blipFill rotWithShape="1">
          <a:blip r:embed="rId6">
            <a:alphaModFix/>
          </a:blip>
          <a:srcRect/>
          <a:stretch/>
        </p:blipFill>
        <p:spPr>
          <a:xfrm>
            <a:off x="0" y="4429125"/>
            <a:ext cx="9144000" cy="714375"/>
          </a:xfrm>
          <a:prstGeom prst="rect">
            <a:avLst/>
          </a:prstGeom>
          <a:noFill/>
          <a:ln>
            <a:noFill/>
          </a:ln>
        </p:spPr>
      </p:pic>
      <p:sp>
        <p:nvSpPr>
          <p:cNvPr id="1757" name="Google Shape;1757;p100">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10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76</a:t>
            </a:fld>
            <a:endParaRPr/>
          </a:p>
        </p:txBody>
      </p:sp>
      <p:sp>
        <p:nvSpPr>
          <p:cNvPr id="1763" name="Google Shape;1763;p101"/>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What is Kanban?</a:t>
            </a:r>
            <a:endParaRPr sz="4000" b="0" i="0" u="none" strike="noStrike" cap="none">
              <a:solidFill>
                <a:srgbClr val="741B47"/>
              </a:solidFill>
              <a:latin typeface="Raleway Medium"/>
              <a:ea typeface="Raleway Medium"/>
              <a:cs typeface="Raleway Medium"/>
              <a:sym typeface="Raleway Medium"/>
            </a:endParaRPr>
          </a:p>
        </p:txBody>
      </p:sp>
      <p:sp>
        <p:nvSpPr>
          <p:cNvPr id="1764" name="Google Shape;1764;p101"/>
          <p:cNvSpPr/>
          <p:nvPr/>
        </p:nvSpPr>
        <p:spPr>
          <a:xfrm>
            <a:off x="366450" y="800200"/>
            <a:ext cx="8411100" cy="813900"/>
          </a:xfrm>
          <a:prstGeom prst="roundRect">
            <a:avLst>
              <a:gd name="adj" fmla="val 16667"/>
            </a:avLst>
          </a:prstGeom>
          <a:solidFill>
            <a:srgbClr val="EAD1DC">
              <a:alpha val="88627"/>
            </a:srgbClr>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144000" marR="144000" lvl="0" indent="0" algn="ctr" rtl="0">
              <a:lnSpc>
                <a:spcPct val="110000"/>
              </a:lnSpc>
              <a:spcBef>
                <a:spcPts val="600"/>
              </a:spcBef>
              <a:spcAft>
                <a:spcPts val="0"/>
              </a:spcAft>
              <a:buClr>
                <a:srgbClr val="000000"/>
              </a:buClr>
              <a:buSzPts val="2000"/>
              <a:buFont typeface="Arial"/>
              <a:buNone/>
            </a:pPr>
            <a:r>
              <a:rPr lang="tr-TR" sz="2000" b="0" i="0" u="none" strike="noStrike" cap="none">
                <a:solidFill>
                  <a:srgbClr val="002060"/>
                </a:solidFill>
                <a:latin typeface="Montserrat Medium"/>
                <a:ea typeface="Montserrat Medium"/>
                <a:cs typeface="Montserrat Medium"/>
                <a:sym typeface="Montserrat Medium"/>
              </a:rPr>
              <a:t>Kanban is a fusion word with Japanese roots. The word “kan” means visual, and the meaning of the word “ban” is card.</a:t>
            </a:r>
            <a:endParaRPr sz="2000" b="0" i="0" u="none" strike="noStrike" cap="none">
              <a:solidFill>
                <a:srgbClr val="002060"/>
              </a:solidFill>
              <a:latin typeface="Montserrat Medium"/>
              <a:ea typeface="Montserrat Medium"/>
              <a:cs typeface="Montserrat Medium"/>
              <a:sym typeface="Montserrat Medium"/>
            </a:endParaRPr>
          </a:p>
        </p:txBody>
      </p:sp>
      <p:pic>
        <p:nvPicPr>
          <p:cNvPr id="1765" name="Google Shape;1765;p101"/>
          <p:cNvPicPr preferRelativeResize="0"/>
          <p:nvPr/>
        </p:nvPicPr>
        <p:blipFill rotWithShape="1">
          <a:blip r:embed="rId3">
            <a:alphaModFix/>
          </a:blip>
          <a:srcRect/>
          <a:stretch/>
        </p:blipFill>
        <p:spPr>
          <a:xfrm>
            <a:off x="2560174" y="1614100"/>
            <a:ext cx="4023667" cy="33789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10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77</a:t>
            </a:fld>
            <a:endParaRPr/>
          </a:p>
        </p:txBody>
      </p:sp>
      <p:sp>
        <p:nvSpPr>
          <p:cNvPr id="1771" name="Google Shape;1771;p102"/>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What is Kanban?</a:t>
            </a:r>
            <a:endParaRPr sz="4000" b="0" i="0" u="none" strike="noStrike" cap="none">
              <a:solidFill>
                <a:srgbClr val="741B47"/>
              </a:solidFill>
              <a:latin typeface="Raleway Medium"/>
              <a:ea typeface="Raleway Medium"/>
              <a:cs typeface="Raleway Medium"/>
              <a:sym typeface="Raleway Medium"/>
            </a:endParaRPr>
          </a:p>
        </p:txBody>
      </p:sp>
      <p:pic>
        <p:nvPicPr>
          <p:cNvPr id="1772" name="Google Shape;1772;p102" descr="https://www.atlassian.com/agile/kanban Kanban is a work management system designed to help you visualize your work, limit work in progress (WIP), and maximize efficiency. It can often be a powerful tool for teams that want to improve transparency, communication, and alignment within their workplace.&#10;&#10;In this video, we’ll give you background on how the kanban methodology was developed, what its core principles are, and how it could benefit your team.&#10;&#10;We'll also show you how you can get started with kanban yourself.&#10;&#10;We’ll bring you step-by-step through the process of creating and managing a kanban board, a project management tool that uses cards and columns to compose a visual &quot;workflow.&quot; Then, we’ll cover how to fill that board with kanban cards, which are visual artifacts that represent different work items. Finally, we’ll show you how to set up work in progress limits to maximize your team’s efficiency.&#10;&#10;By the end of this video, you should be equipped with all of the fundamentals you’ll need to start using kanban to improve your team’s work.&#10;&#10;Want to learn more about how to unleash the potential of your team? Subscribe to Atlassian's channel.&#10;#YourAgileCoach" title="What is Kanban? - Agile Coach (2019)">
            <a:hlinkClick r:id="rId3"/>
          </p:cNvPr>
          <p:cNvPicPr preferRelativeResize="0"/>
          <p:nvPr/>
        </p:nvPicPr>
        <p:blipFill rotWithShape="1">
          <a:blip r:embed="rId4">
            <a:alphaModFix/>
          </a:blip>
          <a:srcRect/>
          <a:stretch/>
        </p:blipFill>
        <p:spPr>
          <a:xfrm>
            <a:off x="1799529" y="800200"/>
            <a:ext cx="5544946" cy="41587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p10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78</a:t>
            </a:fld>
            <a:endParaRPr/>
          </a:p>
        </p:txBody>
      </p:sp>
      <p:sp>
        <p:nvSpPr>
          <p:cNvPr id="1778" name="Google Shape;1778;p103"/>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A Brief History on Kanban</a:t>
            </a:r>
            <a:endParaRPr sz="4000" b="0" i="0" u="none" strike="noStrike" cap="none">
              <a:solidFill>
                <a:srgbClr val="741B47"/>
              </a:solidFill>
              <a:latin typeface="Raleway Medium"/>
              <a:ea typeface="Raleway Medium"/>
              <a:cs typeface="Raleway Medium"/>
              <a:sym typeface="Raleway Medium"/>
            </a:endParaRPr>
          </a:p>
        </p:txBody>
      </p:sp>
      <p:pic>
        <p:nvPicPr>
          <p:cNvPr id="1779" name="Google Shape;1779;p103"/>
          <p:cNvPicPr preferRelativeResize="0"/>
          <p:nvPr/>
        </p:nvPicPr>
        <p:blipFill rotWithShape="1">
          <a:blip r:embed="rId3">
            <a:alphaModFix/>
          </a:blip>
          <a:srcRect/>
          <a:stretch/>
        </p:blipFill>
        <p:spPr>
          <a:xfrm>
            <a:off x="343126" y="1429502"/>
            <a:ext cx="4255450" cy="2837225"/>
          </a:xfrm>
          <a:prstGeom prst="rect">
            <a:avLst/>
          </a:prstGeom>
          <a:noFill/>
          <a:ln>
            <a:noFill/>
          </a:ln>
        </p:spPr>
      </p:pic>
      <p:sp>
        <p:nvSpPr>
          <p:cNvPr id="1780" name="Google Shape;1780;p103"/>
          <p:cNvSpPr/>
          <p:nvPr/>
        </p:nvSpPr>
        <p:spPr>
          <a:xfrm>
            <a:off x="4826825" y="876400"/>
            <a:ext cx="3829500" cy="3836400"/>
          </a:xfrm>
          <a:prstGeom prst="rect">
            <a:avLst/>
          </a:prstGeom>
          <a:solidFill>
            <a:srgbClr val="EAD1DC">
              <a:alpha val="88627"/>
            </a:srgbClr>
          </a:solidFill>
          <a:ln w="9525" cap="flat" cmpd="sng">
            <a:solidFill>
              <a:srgbClr val="757B89"/>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10000"/>
              </a:lnSpc>
              <a:spcBef>
                <a:spcPts val="600"/>
              </a:spcBef>
              <a:spcAft>
                <a:spcPts val="0"/>
              </a:spcAft>
              <a:buClr>
                <a:srgbClr val="741B47"/>
              </a:buClr>
              <a:buSzPts val="1800"/>
              <a:buFont typeface="Montserrat Medium"/>
              <a:buChar char="▸"/>
            </a:pPr>
            <a:r>
              <a:rPr lang="tr-TR" sz="1800" b="0" i="0" u="none" strike="noStrike" cap="none">
                <a:solidFill>
                  <a:srgbClr val="002060"/>
                </a:solidFill>
                <a:latin typeface="Montserrat Medium"/>
                <a:ea typeface="Montserrat Medium"/>
                <a:cs typeface="Montserrat Medium"/>
                <a:sym typeface="Montserrat Medium"/>
              </a:rPr>
              <a:t>Dates back to the 1940s</a:t>
            </a:r>
            <a:endParaRPr sz="1800" b="0" i="0" u="none" strike="noStrike" cap="none">
              <a:solidFill>
                <a:srgbClr val="002060"/>
              </a:solidFill>
              <a:latin typeface="Montserrat Medium"/>
              <a:ea typeface="Montserrat Medium"/>
              <a:cs typeface="Montserrat Medium"/>
              <a:sym typeface="Montserrat Medium"/>
            </a:endParaRPr>
          </a:p>
          <a:p>
            <a:pPr marL="457200" marR="0" lvl="0" indent="-342900" algn="l" rtl="0">
              <a:lnSpc>
                <a:spcPct val="110000"/>
              </a:lnSpc>
              <a:spcBef>
                <a:spcPts val="600"/>
              </a:spcBef>
              <a:spcAft>
                <a:spcPts val="0"/>
              </a:spcAft>
              <a:buClr>
                <a:srgbClr val="741B47"/>
              </a:buClr>
              <a:buSzPts val="1800"/>
              <a:buFont typeface="Montserrat Medium"/>
              <a:buChar char="▸"/>
            </a:pPr>
            <a:r>
              <a:rPr lang="tr-TR" sz="1800" b="0" i="0" u="none" strike="noStrike" cap="none">
                <a:solidFill>
                  <a:srgbClr val="002060"/>
                </a:solidFill>
                <a:latin typeface="Montserrat Medium"/>
                <a:ea typeface="Montserrat Medium"/>
                <a:cs typeface="Montserrat Medium"/>
                <a:sym typeface="Montserrat Medium"/>
              </a:rPr>
              <a:t>Toyota updated its production method based on the model that supermarkets use to manage stocks on shelves</a:t>
            </a:r>
            <a:endParaRPr sz="1800" b="0" i="0" u="none" strike="noStrike" cap="none">
              <a:solidFill>
                <a:srgbClr val="002060"/>
              </a:solidFill>
              <a:latin typeface="Montserrat Medium"/>
              <a:ea typeface="Montserrat Medium"/>
              <a:cs typeface="Montserrat Medium"/>
              <a:sym typeface="Montserrat Medium"/>
            </a:endParaRPr>
          </a:p>
          <a:p>
            <a:pPr marL="457200" marR="0" lvl="0" indent="-342900" algn="l" rtl="0">
              <a:lnSpc>
                <a:spcPct val="110000"/>
              </a:lnSpc>
              <a:spcBef>
                <a:spcPts val="600"/>
              </a:spcBef>
              <a:spcAft>
                <a:spcPts val="0"/>
              </a:spcAft>
              <a:buClr>
                <a:srgbClr val="741B47"/>
              </a:buClr>
              <a:buSzPts val="1800"/>
              <a:buFont typeface="Montserrat Medium"/>
              <a:buChar char="▸"/>
            </a:pPr>
            <a:r>
              <a:rPr lang="tr-TR" sz="1800" b="0" i="0" u="none" strike="noStrike" cap="none">
                <a:solidFill>
                  <a:srgbClr val="002060"/>
                </a:solidFill>
                <a:latin typeface="Montserrat Medium"/>
                <a:ea typeface="Montserrat Medium"/>
                <a:cs typeface="Montserrat Medium"/>
                <a:sym typeface="Montserrat Medium"/>
              </a:rPr>
              <a:t>To monitor capacity levels in real-time, the company started using a card called "kanban" between different production teams</a:t>
            </a:r>
            <a:endParaRPr sz="1800" b="0" i="0" u="none" strike="noStrike" cap="none">
              <a:solidFill>
                <a:srgbClr val="002060"/>
              </a:solidFill>
              <a:latin typeface="Montserrat Medium"/>
              <a:ea typeface="Montserrat Medium"/>
              <a:cs typeface="Montserrat Medium"/>
              <a:sym typeface="Montserrat Medium"/>
            </a:endParaRPr>
          </a:p>
          <a:p>
            <a:pPr marL="0" marR="0" lvl="0" indent="0" algn="l" rtl="0">
              <a:lnSpc>
                <a:spcPct val="110000"/>
              </a:lnSpc>
              <a:spcBef>
                <a:spcPts val="600"/>
              </a:spcBef>
              <a:spcAft>
                <a:spcPts val="0"/>
              </a:spcAft>
              <a:buClr>
                <a:srgbClr val="000000"/>
              </a:buClr>
              <a:buSzPts val="1800"/>
              <a:buFont typeface="Arial"/>
              <a:buNone/>
            </a:pPr>
            <a:endParaRPr sz="1800" b="0" i="0" u="none" strike="noStrike" cap="none">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
        <p:nvSpPr>
          <p:cNvPr id="1785" name="Google Shape;1785;p10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79</a:t>
            </a:fld>
            <a:endParaRPr/>
          </a:p>
        </p:txBody>
      </p:sp>
      <p:sp>
        <p:nvSpPr>
          <p:cNvPr id="1786" name="Google Shape;1786;p104"/>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3600" b="0" i="0" u="none" strike="noStrike" cap="none">
                <a:solidFill>
                  <a:srgbClr val="741B47"/>
                </a:solidFill>
                <a:latin typeface="Raleway Medium"/>
                <a:ea typeface="Raleway Medium"/>
                <a:cs typeface="Raleway Medium"/>
                <a:sym typeface="Raleway Medium"/>
              </a:rPr>
              <a:t>Kanban in Software Development</a:t>
            </a:r>
            <a:endParaRPr sz="4000" b="0" i="0" u="none" strike="noStrike" cap="none">
              <a:solidFill>
                <a:srgbClr val="741B47"/>
              </a:solidFill>
              <a:latin typeface="Raleway Medium"/>
              <a:ea typeface="Raleway Medium"/>
              <a:cs typeface="Raleway Medium"/>
              <a:sym typeface="Raleway Medium"/>
            </a:endParaRPr>
          </a:p>
        </p:txBody>
      </p:sp>
      <p:pic>
        <p:nvPicPr>
          <p:cNvPr id="1787" name="Google Shape;1787;p104"/>
          <p:cNvPicPr preferRelativeResize="0"/>
          <p:nvPr/>
        </p:nvPicPr>
        <p:blipFill rotWithShape="1">
          <a:blip r:embed="rId3">
            <a:alphaModFix/>
          </a:blip>
          <a:srcRect l="12288"/>
          <a:stretch/>
        </p:blipFill>
        <p:spPr>
          <a:xfrm>
            <a:off x="372850" y="1315638"/>
            <a:ext cx="3362299" cy="2957926"/>
          </a:xfrm>
          <a:prstGeom prst="rect">
            <a:avLst/>
          </a:prstGeom>
          <a:noFill/>
          <a:ln>
            <a:noFill/>
          </a:ln>
        </p:spPr>
      </p:pic>
      <p:sp>
        <p:nvSpPr>
          <p:cNvPr id="1788" name="Google Shape;1788;p104"/>
          <p:cNvSpPr/>
          <p:nvPr/>
        </p:nvSpPr>
        <p:spPr>
          <a:xfrm>
            <a:off x="3735150" y="876400"/>
            <a:ext cx="4921200" cy="3836400"/>
          </a:xfrm>
          <a:prstGeom prst="rect">
            <a:avLst/>
          </a:prstGeom>
          <a:solidFill>
            <a:srgbClr val="EAD1DC">
              <a:alpha val="88627"/>
            </a:srgbClr>
          </a:solidFill>
          <a:ln w="9525" cap="flat" cmpd="sng">
            <a:solidFill>
              <a:srgbClr val="757B89"/>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10000"/>
              </a:lnSpc>
              <a:spcBef>
                <a:spcPts val="600"/>
              </a:spcBef>
              <a:spcAft>
                <a:spcPts val="0"/>
              </a:spcAft>
              <a:buClr>
                <a:srgbClr val="741B47"/>
              </a:buClr>
              <a:buSzPts val="1800"/>
              <a:buFont typeface="Montserrat Medium"/>
              <a:buChar char="▸"/>
            </a:pPr>
            <a:r>
              <a:rPr lang="tr-TR" sz="1800" b="0" i="0" u="none" strike="noStrike" cap="none">
                <a:solidFill>
                  <a:srgbClr val="002060"/>
                </a:solidFill>
                <a:latin typeface="Montserrat Medium"/>
                <a:ea typeface="Montserrat Medium"/>
                <a:cs typeface="Montserrat Medium"/>
                <a:sym typeface="Montserrat Medium"/>
              </a:rPr>
              <a:t>In 2004, David J. Anderson introduced the idea of using the kanban concept for software development</a:t>
            </a:r>
            <a:endParaRPr sz="1800" b="0" i="0" u="none" strike="noStrike" cap="none">
              <a:solidFill>
                <a:srgbClr val="002060"/>
              </a:solidFill>
              <a:latin typeface="Montserrat Medium"/>
              <a:ea typeface="Montserrat Medium"/>
              <a:cs typeface="Montserrat Medium"/>
              <a:sym typeface="Montserrat Medium"/>
            </a:endParaRPr>
          </a:p>
          <a:p>
            <a:pPr marL="457200" marR="0" lvl="0" indent="-342900" algn="l" rtl="0">
              <a:lnSpc>
                <a:spcPct val="110000"/>
              </a:lnSpc>
              <a:spcBef>
                <a:spcPts val="600"/>
              </a:spcBef>
              <a:spcAft>
                <a:spcPts val="0"/>
              </a:spcAft>
              <a:buClr>
                <a:srgbClr val="741B47"/>
              </a:buClr>
              <a:buSzPts val="1800"/>
              <a:buFont typeface="Montserrat Medium"/>
              <a:buChar char="▸"/>
            </a:pPr>
            <a:r>
              <a:rPr lang="tr-TR" sz="1800" b="0" i="0" u="none" strike="noStrike" cap="none">
                <a:solidFill>
                  <a:srgbClr val="002060"/>
                </a:solidFill>
                <a:latin typeface="Montserrat Medium"/>
                <a:ea typeface="Montserrat Medium"/>
                <a:cs typeface="Montserrat Medium"/>
                <a:sym typeface="Montserrat Medium"/>
              </a:rPr>
              <a:t>In 2010 he wrote a book named "Kanban: Successfully Evolutionary Change for your Technology Business ”</a:t>
            </a:r>
            <a:endParaRPr sz="1800" b="0" i="0" u="none" strike="noStrike" cap="none">
              <a:solidFill>
                <a:srgbClr val="002060"/>
              </a:solidFill>
              <a:latin typeface="Montserrat Medium"/>
              <a:ea typeface="Montserrat Medium"/>
              <a:cs typeface="Montserrat Medium"/>
              <a:sym typeface="Montserrat Medium"/>
            </a:endParaRPr>
          </a:p>
          <a:p>
            <a:pPr marL="457200" marR="0" lvl="0" indent="-342900" algn="l" rtl="0">
              <a:lnSpc>
                <a:spcPct val="110000"/>
              </a:lnSpc>
              <a:spcBef>
                <a:spcPts val="600"/>
              </a:spcBef>
              <a:spcAft>
                <a:spcPts val="0"/>
              </a:spcAft>
              <a:buClr>
                <a:srgbClr val="741B47"/>
              </a:buClr>
              <a:buSzPts val="1800"/>
              <a:buFont typeface="Montserrat Medium"/>
              <a:buChar char="▸"/>
            </a:pPr>
            <a:r>
              <a:rPr lang="tr-TR" sz="1800" b="0" i="0" u="none" strike="noStrike" cap="none">
                <a:solidFill>
                  <a:srgbClr val="002060"/>
                </a:solidFill>
                <a:latin typeface="Montserrat Medium"/>
                <a:ea typeface="Montserrat Medium"/>
                <a:cs typeface="Montserrat Medium"/>
                <a:sym typeface="Montserrat Medium"/>
              </a:rPr>
              <a:t>Kanban's use in software development begins after these attempts by David J. Anderson.</a:t>
            </a:r>
            <a:endParaRPr sz="1800" b="0" i="0" u="none" strike="noStrike" cap="none">
              <a:solidFill>
                <a:srgbClr val="002060"/>
              </a:solidFill>
              <a:latin typeface="Montserrat Medium"/>
              <a:ea typeface="Montserrat Medium"/>
              <a:cs typeface="Montserrat Medium"/>
              <a:sym typeface="Montserrat Medium"/>
            </a:endParaRPr>
          </a:p>
          <a:p>
            <a:pPr marL="0" marR="0" lvl="0" indent="0" algn="l" rtl="0">
              <a:lnSpc>
                <a:spcPct val="110000"/>
              </a:lnSpc>
              <a:spcBef>
                <a:spcPts val="600"/>
              </a:spcBef>
              <a:spcAft>
                <a:spcPts val="0"/>
              </a:spcAft>
              <a:buClr>
                <a:srgbClr val="000000"/>
              </a:buClr>
              <a:buSzPts val="1800"/>
              <a:buFont typeface="Arial"/>
              <a:buNone/>
            </a:pPr>
            <a:endParaRPr sz="1800" b="0" i="0" u="none" strike="noStrike" cap="none">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2"/>
          <p:cNvSpPr txBox="1">
            <a:spLocks noGrp="1"/>
          </p:cNvSpPr>
          <p:nvPr>
            <p:ph type="ctrTitle"/>
          </p:nvPr>
        </p:nvSpPr>
        <p:spPr>
          <a:xfrm>
            <a:off x="203200" y="173800"/>
            <a:ext cx="81102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Agile Vs Traditional SDLC Models</a:t>
            </a:r>
            <a:endParaRPr b="1">
              <a:solidFill>
                <a:srgbClr val="3F98CC"/>
              </a:solidFill>
              <a:latin typeface="Raleway"/>
              <a:ea typeface="Raleway"/>
              <a:cs typeface="Raleway"/>
              <a:sym typeface="Raleway"/>
            </a:endParaRPr>
          </a:p>
        </p:txBody>
      </p:sp>
      <p:pic>
        <p:nvPicPr>
          <p:cNvPr id="171" name="Google Shape;171;p32"/>
          <p:cNvPicPr preferRelativeResize="0"/>
          <p:nvPr/>
        </p:nvPicPr>
        <p:blipFill rotWithShape="1">
          <a:blip r:embed="rId3">
            <a:alphaModFix/>
          </a:blip>
          <a:srcRect/>
          <a:stretch/>
        </p:blipFill>
        <p:spPr>
          <a:xfrm>
            <a:off x="1530400" y="933775"/>
            <a:ext cx="6388003" cy="40385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10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80</a:t>
            </a:fld>
            <a:endParaRPr/>
          </a:p>
        </p:txBody>
      </p:sp>
      <p:sp>
        <p:nvSpPr>
          <p:cNvPr id="1794" name="Google Shape;1794;p105"/>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Kanban </a:t>
            </a:r>
            <a:endParaRPr sz="4000" b="0" i="0" u="none" strike="noStrike" cap="none">
              <a:solidFill>
                <a:srgbClr val="741B47"/>
              </a:solidFill>
              <a:latin typeface="Raleway Medium"/>
              <a:ea typeface="Raleway Medium"/>
              <a:cs typeface="Raleway Medium"/>
              <a:sym typeface="Raleway Medium"/>
            </a:endParaRPr>
          </a:p>
        </p:txBody>
      </p:sp>
      <p:sp>
        <p:nvSpPr>
          <p:cNvPr id="1795" name="Google Shape;1795;p105"/>
          <p:cNvSpPr txBox="1"/>
          <p:nvPr/>
        </p:nvSpPr>
        <p:spPr>
          <a:xfrm>
            <a:off x="923200" y="1040425"/>
            <a:ext cx="7092600" cy="3516600"/>
          </a:xfrm>
          <a:prstGeom prst="rect">
            <a:avLst/>
          </a:prstGeom>
          <a:noFill/>
          <a:ln>
            <a:noFill/>
          </a:ln>
        </p:spPr>
        <p:txBody>
          <a:bodyPr spcFirstLastPara="1" wrap="square" lIns="91425" tIns="91425" rIns="91425" bIns="91425" anchor="t" anchorCtr="0">
            <a:spAutoFit/>
          </a:bodyPr>
          <a:lstStyle/>
          <a:p>
            <a:pPr marL="457200" marR="0" lvl="0" indent="-352425" algn="l" rtl="0">
              <a:lnSpc>
                <a:spcPct val="115000"/>
              </a:lnSpc>
              <a:spcBef>
                <a:spcPts val="0"/>
              </a:spcBef>
              <a:spcAft>
                <a:spcPts val="0"/>
              </a:spcAft>
              <a:buClr>
                <a:srgbClr val="212529"/>
              </a:buClr>
              <a:buSzPts val="1950"/>
              <a:buFont typeface="Arial"/>
              <a:buChar char="●"/>
            </a:pPr>
            <a:r>
              <a:rPr lang="tr-TR" sz="1950" b="0" i="0" u="none" strike="noStrike" cap="none">
                <a:solidFill>
                  <a:srgbClr val="212529"/>
                </a:solidFill>
                <a:highlight>
                  <a:srgbClr val="FFFFFF"/>
                </a:highlight>
                <a:latin typeface="Arial"/>
                <a:ea typeface="Arial"/>
                <a:cs typeface="Arial"/>
                <a:sym typeface="Arial"/>
              </a:rPr>
              <a:t>No certain time limits in kanban </a:t>
            </a:r>
            <a:endParaRPr sz="1950" b="0" i="0" u="none" strike="noStrike" cap="none">
              <a:solidFill>
                <a:srgbClr val="212529"/>
              </a:solidFill>
              <a:highlight>
                <a:srgbClr val="FFFFFF"/>
              </a:highlight>
              <a:latin typeface="Arial"/>
              <a:ea typeface="Arial"/>
              <a:cs typeface="Arial"/>
              <a:sym typeface="Arial"/>
            </a:endParaRPr>
          </a:p>
          <a:p>
            <a:pPr marL="457200" marR="0" lvl="0" indent="0" algn="l" rtl="0">
              <a:lnSpc>
                <a:spcPct val="115000"/>
              </a:lnSpc>
              <a:spcBef>
                <a:spcPts val="1200"/>
              </a:spcBef>
              <a:spcAft>
                <a:spcPts val="0"/>
              </a:spcAft>
              <a:buClr>
                <a:srgbClr val="000000"/>
              </a:buClr>
              <a:buSzPts val="1950"/>
              <a:buFont typeface="Arial"/>
              <a:buNone/>
            </a:pPr>
            <a:endParaRPr sz="1950" b="0" i="0" u="none" strike="noStrike" cap="none">
              <a:solidFill>
                <a:srgbClr val="212529"/>
              </a:solidFill>
              <a:highlight>
                <a:srgbClr val="FFFFFF"/>
              </a:highlight>
              <a:latin typeface="Arial"/>
              <a:ea typeface="Arial"/>
              <a:cs typeface="Arial"/>
              <a:sym typeface="Arial"/>
            </a:endParaRPr>
          </a:p>
          <a:p>
            <a:pPr marL="457200" marR="0" lvl="0" indent="-352425" algn="l" rtl="0">
              <a:lnSpc>
                <a:spcPct val="115000"/>
              </a:lnSpc>
              <a:spcBef>
                <a:spcPts val="1200"/>
              </a:spcBef>
              <a:spcAft>
                <a:spcPts val="0"/>
              </a:spcAft>
              <a:buClr>
                <a:srgbClr val="212529"/>
              </a:buClr>
              <a:buSzPts val="1950"/>
              <a:buFont typeface="Arial"/>
              <a:buChar char="●"/>
            </a:pPr>
            <a:r>
              <a:rPr lang="tr-TR" sz="1950" b="0" i="0" u="none" strike="noStrike" cap="none">
                <a:solidFill>
                  <a:srgbClr val="212529"/>
                </a:solidFill>
                <a:highlight>
                  <a:srgbClr val="FFFFFF"/>
                </a:highlight>
                <a:latin typeface="Arial"/>
                <a:ea typeface="Arial"/>
                <a:cs typeface="Arial"/>
                <a:sym typeface="Arial"/>
              </a:rPr>
              <a:t>Flexible in deadlines for the tasks</a:t>
            </a:r>
            <a:endParaRPr sz="1950" b="0" i="0" u="none" strike="noStrike" cap="none">
              <a:solidFill>
                <a:srgbClr val="212529"/>
              </a:solidFill>
              <a:highlight>
                <a:srgbClr val="FFFFFF"/>
              </a:highlight>
              <a:latin typeface="Arial"/>
              <a:ea typeface="Arial"/>
              <a:cs typeface="Arial"/>
              <a:sym typeface="Arial"/>
            </a:endParaRPr>
          </a:p>
          <a:p>
            <a:pPr marL="457200" marR="0" lvl="0" indent="0" algn="l" rtl="0">
              <a:lnSpc>
                <a:spcPct val="115000"/>
              </a:lnSpc>
              <a:spcBef>
                <a:spcPts val="1200"/>
              </a:spcBef>
              <a:spcAft>
                <a:spcPts val="0"/>
              </a:spcAft>
              <a:buClr>
                <a:srgbClr val="000000"/>
              </a:buClr>
              <a:buSzPts val="1950"/>
              <a:buFont typeface="Arial"/>
              <a:buNone/>
            </a:pPr>
            <a:endParaRPr sz="1950" b="0" i="0" u="none" strike="noStrike" cap="none">
              <a:solidFill>
                <a:srgbClr val="212529"/>
              </a:solidFill>
              <a:highlight>
                <a:srgbClr val="FFFFFF"/>
              </a:highlight>
              <a:latin typeface="Arial"/>
              <a:ea typeface="Arial"/>
              <a:cs typeface="Arial"/>
              <a:sym typeface="Arial"/>
            </a:endParaRPr>
          </a:p>
          <a:p>
            <a:pPr marL="457200" marR="0" lvl="0" indent="-352425" algn="l" rtl="0">
              <a:lnSpc>
                <a:spcPct val="115000"/>
              </a:lnSpc>
              <a:spcBef>
                <a:spcPts val="1200"/>
              </a:spcBef>
              <a:spcAft>
                <a:spcPts val="0"/>
              </a:spcAft>
              <a:buClr>
                <a:srgbClr val="212529"/>
              </a:buClr>
              <a:buSzPts val="1950"/>
              <a:buFont typeface="Arial"/>
              <a:buChar char="●"/>
            </a:pPr>
            <a:r>
              <a:rPr lang="tr-TR" sz="1950" b="0" i="0" u="none" strike="noStrike" cap="none">
                <a:solidFill>
                  <a:srgbClr val="212529"/>
                </a:solidFill>
                <a:highlight>
                  <a:srgbClr val="FFFFFF"/>
                </a:highlight>
                <a:latin typeface="Arial"/>
                <a:ea typeface="Arial"/>
                <a:cs typeface="Arial"/>
                <a:sym typeface="Arial"/>
              </a:rPr>
              <a:t>No certain roles like:</a:t>
            </a:r>
            <a:endParaRPr sz="1950" b="0" i="0" u="none" strike="noStrike" cap="none">
              <a:solidFill>
                <a:srgbClr val="212529"/>
              </a:solidFill>
              <a:highlight>
                <a:srgbClr val="FFFFFF"/>
              </a:highlight>
              <a:latin typeface="Arial"/>
              <a:ea typeface="Arial"/>
              <a:cs typeface="Arial"/>
              <a:sym typeface="Arial"/>
            </a:endParaRPr>
          </a:p>
          <a:p>
            <a:pPr marL="914400" marR="0" lvl="1" indent="-352425" algn="l" rtl="0">
              <a:lnSpc>
                <a:spcPct val="115000"/>
              </a:lnSpc>
              <a:spcBef>
                <a:spcPts val="0"/>
              </a:spcBef>
              <a:spcAft>
                <a:spcPts val="0"/>
              </a:spcAft>
              <a:buClr>
                <a:srgbClr val="000000"/>
              </a:buClr>
              <a:buSzPts val="1950"/>
              <a:buFont typeface="Arial"/>
              <a:buAutoNum type="alphaLcPeriod"/>
            </a:pPr>
            <a:r>
              <a:rPr lang="tr-TR" sz="1950" b="0" i="0" u="none" strike="noStrike" cap="none">
                <a:solidFill>
                  <a:srgbClr val="212529"/>
                </a:solidFill>
                <a:highlight>
                  <a:srgbClr val="FFFFFF"/>
                </a:highlight>
                <a:latin typeface="Arial"/>
                <a:ea typeface="Arial"/>
                <a:cs typeface="Arial"/>
                <a:sym typeface="Arial"/>
              </a:rPr>
              <a:t>product owner, </a:t>
            </a:r>
            <a:endParaRPr sz="1950" b="0" i="0" u="none" strike="noStrike" cap="none">
              <a:solidFill>
                <a:srgbClr val="212529"/>
              </a:solidFill>
              <a:highlight>
                <a:srgbClr val="FFFFFF"/>
              </a:highlight>
              <a:latin typeface="Arial"/>
              <a:ea typeface="Arial"/>
              <a:cs typeface="Arial"/>
              <a:sym typeface="Arial"/>
            </a:endParaRPr>
          </a:p>
          <a:p>
            <a:pPr marL="914400" marR="0" lvl="1" indent="-352425" algn="l" rtl="0">
              <a:lnSpc>
                <a:spcPct val="115000"/>
              </a:lnSpc>
              <a:spcBef>
                <a:spcPts val="0"/>
              </a:spcBef>
              <a:spcAft>
                <a:spcPts val="0"/>
              </a:spcAft>
              <a:buClr>
                <a:srgbClr val="000000"/>
              </a:buClr>
              <a:buSzPts val="1950"/>
              <a:buFont typeface="Arial"/>
              <a:buAutoNum type="alphaLcPeriod"/>
            </a:pPr>
            <a:r>
              <a:rPr lang="tr-TR" sz="1950" b="0" i="0" u="none" strike="noStrike" cap="none">
                <a:solidFill>
                  <a:srgbClr val="212529"/>
                </a:solidFill>
                <a:highlight>
                  <a:srgbClr val="FFFFFF"/>
                </a:highlight>
                <a:latin typeface="Arial"/>
                <a:ea typeface="Arial"/>
                <a:cs typeface="Arial"/>
                <a:sym typeface="Arial"/>
              </a:rPr>
              <a:t>scrum master</a:t>
            </a:r>
            <a:endParaRPr sz="1950" b="0" i="0" u="none" strike="noStrike" cap="none">
              <a:solidFill>
                <a:srgbClr val="212529"/>
              </a:solidFill>
              <a:highlight>
                <a:srgbClr val="FFFFFF"/>
              </a:highlight>
              <a:latin typeface="Arial"/>
              <a:ea typeface="Arial"/>
              <a:cs typeface="Arial"/>
              <a:sym typeface="Arial"/>
            </a:endParaRPr>
          </a:p>
          <a:p>
            <a:pPr marL="914400" marR="0" lvl="1" indent="-352425" algn="l" rtl="0">
              <a:lnSpc>
                <a:spcPct val="115000"/>
              </a:lnSpc>
              <a:spcBef>
                <a:spcPts val="0"/>
              </a:spcBef>
              <a:spcAft>
                <a:spcPts val="0"/>
              </a:spcAft>
              <a:buClr>
                <a:srgbClr val="000000"/>
              </a:buClr>
              <a:buSzPts val="1950"/>
              <a:buFont typeface="Arial"/>
              <a:buAutoNum type="alphaLcPeriod"/>
            </a:pPr>
            <a:r>
              <a:rPr lang="tr-TR" sz="1950" b="0" i="0" u="none" strike="noStrike" cap="none">
                <a:solidFill>
                  <a:srgbClr val="212529"/>
                </a:solidFill>
                <a:highlight>
                  <a:srgbClr val="FFFFFF"/>
                </a:highlight>
                <a:latin typeface="Arial"/>
                <a:ea typeface="Arial"/>
                <a:cs typeface="Arial"/>
                <a:sym typeface="Arial"/>
              </a:rPr>
              <a:t>development team</a:t>
            </a:r>
            <a:endParaRPr sz="1950" b="0" i="0" u="none" strike="noStrike" cap="none">
              <a:solidFill>
                <a:srgbClr val="212529"/>
              </a:solidFill>
              <a:highlight>
                <a:srgbClr val="FFFFFF"/>
              </a:highlight>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p106"/>
          <p:cNvSpPr txBox="1">
            <a:spLocks noGrp="1"/>
          </p:cNvSpPr>
          <p:nvPr>
            <p:ph type="ctrTitle"/>
          </p:nvPr>
        </p:nvSpPr>
        <p:spPr>
          <a:xfrm>
            <a:off x="972075" y="2096850"/>
            <a:ext cx="4676700" cy="8085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Kanban Board</a:t>
            </a:r>
            <a:endParaRPr>
              <a:solidFill>
                <a:srgbClr val="741B47"/>
              </a:solidFill>
              <a:latin typeface="Raleway Medium"/>
              <a:ea typeface="Raleway Medium"/>
              <a:cs typeface="Raleway Medium"/>
              <a:sym typeface="Raleway Medium"/>
            </a:endParaRPr>
          </a:p>
        </p:txBody>
      </p:sp>
      <p:sp>
        <p:nvSpPr>
          <p:cNvPr id="1801" name="Google Shape;1801;p10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i="0" u="none" strike="noStrike" cap="none">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grpSp>
        <p:nvGrpSpPr>
          <p:cNvPr id="1802" name="Google Shape;1802;p106"/>
          <p:cNvGrpSpPr/>
          <p:nvPr/>
        </p:nvGrpSpPr>
        <p:grpSpPr>
          <a:xfrm>
            <a:off x="5435079" y="912423"/>
            <a:ext cx="3239723" cy="3318665"/>
            <a:chOff x="2270525" y="117216"/>
            <a:chExt cx="4650765" cy="4762722"/>
          </a:xfrm>
        </p:grpSpPr>
        <p:sp>
          <p:nvSpPr>
            <p:cNvPr id="1803" name="Google Shape;1803;p106"/>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4" name="Google Shape;1804;p106"/>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5" name="Google Shape;1805;p106"/>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6" name="Google Shape;1806;p106"/>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7" name="Google Shape;1807;p106"/>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8" name="Google Shape;1808;p106"/>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9" name="Google Shape;1809;p106"/>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0" name="Google Shape;1810;p106"/>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1" name="Google Shape;1811;p106"/>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2" name="Google Shape;1812;p106"/>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3" name="Google Shape;1813;p106"/>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4" name="Google Shape;1814;p106"/>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5" name="Google Shape;1815;p106"/>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6" name="Google Shape;1816;p106"/>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7" name="Google Shape;1817;p106"/>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8" name="Google Shape;1818;p106"/>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9" name="Google Shape;1819;p106"/>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0" name="Google Shape;1820;p106"/>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1" name="Google Shape;1821;p106"/>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2" name="Google Shape;1822;p106"/>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3" name="Google Shape;1823;p106"/>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824" name="Google Shape;1824;p106"/>
            <p:cNvGrpSpPr/>
            <p:nvPr/>
          </p:nvGrpSpPr>
          <p:grpSpPr>
            <a:xfrm>
              <a:off x="4031993" y="117216"/>
              <a:ext cx="2889297" cy="3901793"/>
              <a:chOff x="5533368" y="1047716"/>
              <a:chExt cx="2889297" cy="3901793"/>
            </a:xfrm>
          </p:grpSpPr>
          <p:sp>
            <p:nvSpPr>
              <p:cNvPr id="1825" name="Google Shape;1825;p106"/>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6" name="Google Shape;1826;p106"/>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7" name="Google Shape;1827;p106"/>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8" name="Google Shape;1828;p106"/>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9" name="Google Shape;1829;p106"/>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0" name="Google Shape;1830;p106"/>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1" name="Google Shape;1831;p106"/>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2" name="Google Shape;1832;p106"/>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3" name="Google Shape;1833;p106"/>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4" name="Google Shape;1834;p106"/>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5" name="Google Shape;1835;p106"/>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6" name="Google Shape;1836;p106"/>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7" name="Google Shape;1837;p106"/>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8" name="Google Shape;1838;p106"/>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9" name="Google Shape;1839;p106"/>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0" name="Google Shape;1840;p106"/>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1" name="Google Shape;1841;p106"/>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2" name="Google Shape;1842;p106"/>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3" name="Google Shape;1843;p106"/>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4" name="Google Shape;1844;p106"/>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5" name="Google Shape;1845;p106"/>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6" name="Google Shape;1846;p106"/>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7" name="Google Shape;1847;p106"/>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8" name="Google Shape;1848;p106"/>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9" name="Google Shape;1849;p106"/>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0" name="Google Shape;1850;p106"/>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1" name="Google Shape;1851;p106"/>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2" name="Google Shape;1852;p106"/>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3" name="Google Shape;1853;p106"/>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4" name="Google Shape;1854;p106"/>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5" name="Google Shape;1855;p106"/>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6" name="Google Shape;1856;p106"/>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7" name="Google Shape;1857;p106"/>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8" name="Google Shape;1858;p106"/>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9" name="Google Shape;1859;p106"/>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0" name="Google Shape;1860;p106"/>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1" name="Google Shape;1861;p106"/>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2" name="Google Shape;1862;p106"/>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3" name="Google Shape;1863;p106"/>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4" name="Google Shape;1864;p106"/>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865" name="Google Shape;1865;p106"/>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6" name="Google Shape;1866;p106"/>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7" name="Google Shape;1867;p106"/>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8" name="Google Shape;1868;p106"/>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9" name="Google Shape;1869;p106"/>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0" name="Google Shape;1870;p106"/>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1" name="Google Shape;1871;p106"/>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2" name="Google Shape;1872;p106"/>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3" name="Google Shape;1873;p106"/>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4" name="Google Shape;1874;p106"/>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5" name="Google Shape;1875;p106"/>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6" name="Google Shape;1876;p106"/>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7" name="Google Shape;1877;p106"/>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8" name="Google Shape;1878;p106"/>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9" name="Google Shape;1879;p106"/>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0" name="Google Shape;1880;p106"/>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1" name="Google Shape;1881;p106"/>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2" name="Google Shape;1882;p106"/>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3" name="Google Shape;1883;p106"/>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4" name="Google Shape;1884;p106"/>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5" name="Google Shape;1885;p106"/>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6" name="Google Shape;1886;p106"/>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7" name="Google Shape;1887;p106"/>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8" name="Google Shape;1888;p106"/>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9" name="Google Shape;1889;p106"/>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0" name="Google Shape;1890;p106"/>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1" name="Google Shape;1891;p106"/>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2" name="Google Shape;1892;p106"/>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3" name="Google Shape;1893;p106"/>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894" name="Google Shape;1894;p106"/>
            <p:cNvGrpSpPr/>
            <p:nvPr/>
          </p:nvGrpSpPr>
          <p:grpSpPr>
            <a:xfrm flipH="1">
              <a:off x="2865276" y="3434799"/>
              <a:ext cx="598186" cy="1340314"/>
              <a:chOff x="4210728" y="4525714"/>
              <a:chExt cx="546438" cy="1224366"/>
            </a:xfrm>
          </p:grpSpPr>
          <p:sp>
            <p:nvSpPr>
              <p:cNvPr id="1895" name="Google Shape;1895;p106"/>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6" name="Google Shape;1896;p106"/>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7" name="Google Shape;1897;p106"/>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8" name="Google Shape;1898;p106"/>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9" name="Google Shape;1899;p106"/>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0" name="Google Shape;1900;p106"/>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1" name="Google Shape;1901;p106"/>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2" name="Google Shape;1902;p106"/>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3" name="Google Shape;1903;p106"/>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4" name="Google Shape;1904;p106"/>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5" name="Google Shape;1905;p106"/>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6" name="Google Shape;1906;p106"/>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7" name="Google Shape;1907;p106"/>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10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82</a:t>
            </a:fld>
            <a:endParaRPr/>
          </a:p>
        </p:txBody>
      </p:sp>
      <p:sp>
        <p:nvSpPr>
          <p:cNvPr id="1913" name="Google Shape;1913;p107"/>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Kanban Board</a:t>
            </a:r>
            <a:endParaRPr sz="4000" b="0" i="0" u="none" strike="noStrike" cap="none">
              <a:solidFill>
                <a:srgbClr val="741B47"/>
              </a:solidFill>
              <a:latin typeface="Raleway Medium"/>
              <a:ea typeface="Raleway Medium"/>
              <a:cs typeface="Raleway Medium"/>
              <a:sym typeface="Raleway Medium"/>
            </a:endParaRPr>
          </a:p>
        </p:txBody>
      </p:sp>
      <p:cxnSp>
        <p:nvCxnSpPr>
          <p:cNvPr id="1914" name="Google Shape;1914;p107"/>
          <p:cNvCxnSpPr/>
          <p:nvPr/>
        </p:nvCxnSpPr>
        <p:spPr>
          <a:xfrm>
            <a:off x="246175" y="1610275"/>
            <a:ext cx="8538000" cy="25800"/>
          </a:xfrm>
          <a:prstGeom prst="straightConnector1">
            <a:avLst/>
          </a:prstGeom>
          <a:noFill/>
          <a:ln w="38100" cap="flat" cmpd="sng">
            <a:solidFill>
              <a:srgbClr val="0000FF"/>
            </a:solidFill>
            <a:prstDash val="solid"/>
            <a:round/>
            <a:headEnd type="none" w="sm" len="sm"/>
            <a:tailEnd type="none" w="sm" len="sm"/>
          </a:ln>
        </p:spPr>
      </p:cxnSp>
      <p:cxnSp>
        <p:nvCxnSpPr>
          <p:cNvPr id="1915" name="Google Shape;1915;p107"/>
          <p:cNvCxnSpPr/>
          <p:nvPr/>
        </p:nvCxnSpPr>
        <p:spPr>
          <a:xfrm rot="10800000">
            <a:off x="2320125" y="871725"/>
            <a:ext cx="17400" cy="3864000"/>
          </a:xfrm>
          <a:prstGeom prst="straightConnector1">
            <a:avLst/>
          </a:prstGeom>
          <a:noFill/>
          <a:ln w="38100" cap="flat" cmpd="sng">
            <a:solidFill>
              <a:srgbClr val="0000FF"/>
            </a:solidFill>
            <a:prstDash val="solid"/>
            <a:round/>
            <a:headEnd type="none" w="sm" len="sm"/>
            <a:tailEnd type="none" w="sm" len="sm"/>
          </a:ln>
        </p:spPr>
      </p:cxnSp>
      <p:cxnSp>
        <p:nvCxnSpPr>
          <p:cNvPr id="1916" name="Google Shape;1916;p107"/>
          <p:cNvCxnSpPr/>
          <p:nvPr/>
        </p:nvCxnSpPr>
        <p:spPr>
          <a:xfrm rot="10800000">
            <a:off x="6730225" y="871725"/>
            <a:ext cx="17400" cy="3864000"/>
          </a:xfrm>
          <a:prstGeom prst="straightConnector1">
            <a:avLst/>
          </a:prstGeom>
          <a:noFill/>
          <a:ln w="38100" cap="flat" cmpd="sng">
            <a:solidFill>
              <a:srgbClr val="0000FF"/>
            </a:solidFill>
            <a:prstDash val="solid"/>
            <a:round/>
            <a:headEnd type="none" w="sm" len="sm"/>
            <a:tailEnd type="none" w="sm" len="sm"/>
          </a:ln>
        </p:spPr>
      </p:cxnSp>
      <p:sp>
        <p:nvSpPr>
          <p:cNvPr id="1917" name="Google Shape;1917;p107"/>
          <p:cNvSpPr txBox="1"/>
          <p:nvPr/>
        </p:nvSpPr>
        <p:spPr>
          <a:xfrm>
            <a:off x="254725" y="800200"/>
            <a:ext cx="1619400" cy="38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Montserrat"/>
                <a:ea typeface="Montserrat"/>
                <a:cs typeface="Montserrat"/>
                <a:sym typeface="Montserrat"/>
              </a:rPr>
              <a:t>To Do</a:t>
            </a:r>
            <a:endParaRPr sz="2200" b="1" i="0" u="none" strike="noStrike" cap="none">
              <a:solidFill>
                <a:srgbClr val="000000"/>
              </a:solidFill>
              <a:latin typeface="Montserrat"/>
              <a:ea typeface="Montserrat"/>
              <a:cs typeface="Montserrat"/>
              <a:sym typeface="Montserrat"/>
            </a:endParaRPr>
          </a:p>
        </p:txBody>
      </p:sp>
      <p:sp>
        <p:nvSpPr>
          <p:cNvPr id="1918" name="Google Shape;1918;p107"/>
          <p:cNvSpPr txBox="1"/>
          <p:nvPr/>
        </p:nvSpPr>
        <p:spPr>
          <a:xfrm>
            <a:off x="2641650" y="800200"/>
            <a:ext cx="1619400" cy="38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Montserrat"/>
                <a:ea typeface="Montserrat"/>
                <a:cs typeface="Montserrat"/>
                <a:sym typeface="Montserrat"/>
              </a:rPr>
              <a:t>Ongoing</a:t>
            </a:r>
            <a:endParaRPr sz="2200" b="1" i="0" u="none" strike="noStrike" cap="none">
              <a:solidFill>
                <a:srgbClr val="000000"/>
              </a:solidFill>
              <a:latin typeface="Montserrat"/>
              <a:ea typeface="Montserrat"/>
              <a:cs typeface="Montserrat"/>
              <a:sym typeface="Montserrat"/>
            </a:endParaRPr>
          </a:p>
        </p:txBody>
      </p:sp>
      <p:sp>
        <p:nvSpPr>
          <p:cNvPr id="1919" name="Google Shape;1919;p107"/>
          <p:cNvSpPr txBox="1"/>
          <p:nvPr/>
        </p:nvSpPr>
        <p:spPr>
          <a:xfrm>
            <a:off x="6810225" y="800200"/>
            <a:ext cx="1619400" cy="38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Montserrat"/>
                <a:ea typeface="Montserrat"/>
                <a:cs typeface="Montserrat"/>
                <a:sym typeface="Montserrat"/>
              </a:rPr>
              <a:t>Done</a:t>
            </a:r>
            <a:endParaRPr sz="2200" b="1" i="0" u="none" strike="noStrike" cap="none">
              <a:solidFill>
                <a:srgbClr val="000000"/>
              </a:solidFill>
              <a:latin typeface="Montserrat"/>
              <a:ea typeface="Montserrat"/>
              <a:cs typeface="Montserrat"/>
              <a:sym typeface="Montserrat"/>
            </a:endParaRPr>
          </a:p>
        </p:txBody>
      </p:sp>
      <p:cxnSp>
        <p:nvCxnSpPr>
          <p:cNvPr id="1920" name="Google Shape;1920;p107"/>
          <p:cNvCxnSpPr/>
          <p:nvPr/>
        </p:nvCxnSpPr>
        <p:spPr>
          <a:xfrm rot="10800000">
            <a:off x="4565175" y="871725"/>
            <a:ext cx="17400" cy="3864000"/>
          </a:xfrm>
          <a:prstGeom prst="straightConnector1">
            <a:avLst/>
          </a:prstGeom>
          <a:noFill/>
          <a:ln w="38100" cap="flat" cmpd="sng">
            <a:solidFill>
              <a:srgbClr val="0000FF"/>
            </a:solidFill>
            <a:prstDash val="solid"/>
            <a:round/>
            <a:headEnd type="none" w="sm" len="sm"/>
            <a:tailEnd type="none" w="sm" len="sm"/>
          </a:ln>
        </p:spPr>
      </p:cxnSp>
      <p:sp>
        <p:nvSpPr>
          <p:cNvPr id="1921" name="Google Shape;1921;p107"/>
          <p:cNvSpPr txBox="1"/>
          <p:nvPr/>
        </p:nvSpPr>
        <p:spPr>
          <a:xfrm>
            <a:off x="4846700" y="800200"/>
            <a:ext cx="1619400" cy="38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Montserrat"/>
                <a:ea typeface="Montserrat"/>
                <a:cs typeface="Montserrat"/>
                <a:sym typeface="Montserrat"/>
              </a:rPr>
              <a:t>Review</a:t>
            </a:r>
            <a:endParaRPr sz="2200" b="1"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10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83</a:t>
            </a:fld>
            <a:endParaRPr/>
          </a:p>
        </p:txBody>
      </p:sp>
      <p:sp>
        <p:nvSpPr>
          <p:cNvPr id="1927" name="Google Shape;1927;p108"/>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Kanban Board</a:t>
            </a:r>
            <a:endParaRPr sz="4000" b="0" i="0" u="none" strike="noStrike" cap="none">
              <a:solidFill>
                <a:srgbClr val="741B47"/>
              </a:solidFill>
              <a:latin typeface="Raleway Medium"/>
              <a:ea typeface="Raleway Medium"/>
              <a:cs typeface="Raleway Medium"/>
              <a:sym typeface="Raleway Medium"/>
            </a:endParaRPr>
          </a:p>
        </p:txBody>
      </p:sp>
      <p:cxnSp>
        <p:nvCxnSpPr>
          <p:cNvPr id="1928" name="Google Shape;1928;p108"/>
          <p:cNvCxnSpPr/>
          <p:nvPr/>
        </p:nvCxnSpPr>
        <p:spPr>
          <a:xfrm>
            <a:off x="246175" y="1610275"/>
            <a:ext cx="8538000" cy="25800"/>
          </a:xfrm>
          <a:prstGeom prst="straightConnector1">
            <a:avLst/>
          </a:prstGeom>
          <a:noFill/>
          <a:ln w="38100" cap="flat" cmpd="sng">
            <a:solidFill>
              <a:srgbClr val="0000FF"/>
            </a:solidFill>
            <a:prstDash val="solid"/>
            <a:round/>
            <a:headEnd type="none" w="sm" len="sm"/>
            <a:tailEnd type="none" w="sm" len="sm"/>
          </a:ln>
        </p:spPr>
      </p:cxnSp>
      <p:cxnSp>
        <p:nvCxnSpPr>
          <p:cNvPr id="1929" name="Google Shape;1929;p108"/>
          <p:cNvCxnSpPr/>
          <p:nvPr/>
        </p:nvCxnSpPr>
        <p:spPr>
          <a:xfrm rot="10800000">
            <a:off x="2320125" y="871725"/>
            <a:ext cx="17400" cy="3864000"/>
          </a:xfrm>
          <a:prstGeom prst="straightConnector1">
            <a:avLst/>
          </a:prstGeom>
          <a:noFill/>
          <a:ln w="38100" cap="flat" cmpd="sng">
            <a:solidFill>
              <a:srgbClr val="0000FF"/>
            </a:solidFill>
            <a:prstDash val="solid"/>
            <a:round/>
            <a:headEnd type="none" w="sm" len="sm"/>
            <a:tailEnd type="none" w="sm" len="sm"/>
          </a:ln>
        </p:spPr>
      </p:cxnSp>
      <p:cxnSp>
        <p:nvCxnSpPr>
          <p:cNvPr id="1930" name="Google Shape;1930;p108"/>
          <p:cNvCxnSpPr/>
          <p:nvPr/>
        </p:nvCxnSpPr>
        <p:spPr>
          <a:xfrm rot="10800000">
            <a:off x="6730225" y="871725"/>
            <a:ext cx="17400" cy="3864000"/>
          </a:xfrm>
          <a:prstGeom prst="straightConnector1">
            <a:avLst/>
          </a:prstGeom>
          <a:noFill/>
          <a:ln w="38100" cap="flat" cmpd="sng">
            <a:solidFill>
              <a:srgbClr val="0000FF"/>
            </a:solidFill>
            <a:prstDash val="solid"/>
            <a:round/>
            <a:headEnd type="none" w="sm" len="sm"/>
            <a:tailEnd type="none" w="sm" len="sm"/>
          </a:ln>
        </p:spPr>
      </p:cxnSp>
      <p:sp>
        <p:nvSpPr>
          <p:cNvPr id="1931" name="Google Shape;1931;p108"/>
          <p:cNvSpPr txBox="1"/>
          <p:nvPr/>
        </p:nvSpPr>
        <p:spPr>
          <a:xfrm>
            <a:off x="254725" y="800200"/>
            <a:ext cx="1619400" cy="38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Montserrat"/>
                <a:ea typeface="Montserrat"/>
                <a:cs typeface="Montserrat"/>
                <a:sym typeface="Montserrat"/>
              </a:rPr>
              <a:t>To Do</a:t>
            </a:r>
            <a:endParaRPr sz="2200" b="1" i="0" u="none" strike="noStrike" cap="none">
              <a:solidFill>
                <a:srgbClr val="000000"/>
              </a:solidFill>
              <a:latin typeface="Montserrat"/>
              <a:ea typeface="Montserrat"/>
              <a:cs typeface="Montserrat"/>
              <a:sym typeface="Montserrat"/>
            </a:endParaRPr>
          </a:p>
        </p:txBody>
      </p:sp>
      <p:sp>
        <p:nvSpPr>
          <p:cNvPr id="1932" name="Google Shape;1932;p108"/>
          <p:cNvSpPr txBox="1"/>
          <p:nvPr/>
        </p:nvSpPr>
        <p:spPr>
          <a:xfrm>
            <a:off x="2641650" y="800200"/>
            <a:ext cx="1619400" cy="38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Montserrat"/>
                <a:ea typeface="Montserrat"/>
                <a:cs typeface="Montserrat"/>
                <a:sym typeface="Montserrat"/>
              </a:rPr>
              <a:t>Ongoing</a:t>
            </a:r>
            <a:endParaRPr sz="2200" b="1" i="0" u="none" strike="noStrike" cap="none">
              <a:solidFill>
                <a:srgbClr val="000000"/>
              </a:solidFill>
              <a:latin typeface="Montserrat"/>
              <a:ea typeface="Montserrat"/>
              <a:cs typeface="Montserrat"/>
              <a:sym typeface="Montserrat"/>
            </a:endParaRPr>
          </a:p>
        </p:txBody>
      </p:sp>
      <p:sp>
        <p:nvSpPr>
          <p:cNvPr id="1933" name="Google Shape;1933;p108"/>
          <p:cNvSpPr txBox="1"/>
          <p:nvPr/>
        </p:nvSpPr>
        <p:spPr>
          <a:xfrm>
            <a:off x="6810225" y="800200"/>
            <a:ext cx="1619400" cy="38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Montserrat"/>
                <a:ea typeface="Montserrat"/>
                <a:cs typeface="Montserrat"/>
                <a:sym typeface="Montserrat"/>
              </a:rPr>
              <a:t>Done</a:t>
            </a:r>
            <a:endParaRPr sz="2200" b="1" i="0" u="none" strike="noStrike" cap="none">
              <a:solidFill>
                <a:srgbClr val="000000"/>
              </a:solidFill>
              <a:latin typeface="Montserrat"/>
              <a:ea typeface="Montserrat"/>
              <a:cs typeface="Montserrat"/>
              <a:sym typeface="Montserrat"/>
            </a:endParaRPr>
          </a:p>
        </p:txBody>
      </p:sp>
      <p:cxnSp>
        <p:nvCxnSpPr>
          <p:cNvPr id="1934" name="Google Shape;1934;p108"/>
          <p:cNvCxnSpPr/>
          <p:nvPr/>
        </p:nvCxnSpPr>
        <p:spPr>
          <a:xfrm rot="10800000">
            <a:off x="4565175" y="871725"/>
            <a:ext cx="17400" cy="3864000"/>
          </a:xfrm>
          <a:prstGeom prst="straightConnector1">
            <a:avLst/>
          </a:prstGeom>
          <a:noFill/>
          <a:ln w="38100" cap="flat" cmpd="sng">
            <a:solidFill>
              <a:srgbClr val="0000FF"/>
            </a:solidFill>
            <a:prstDash val="solid"/>
            <a:round/>
            <a:headEnd type="none" w="sm" len="sm"/>
            <a:tailEnd type="none" w="sm" len="sm"/>
          </a:ln>
        </p:spPr>
      </p:cxnSp>
      <p:sp>
        <p:nvSpPr>
          <p:cNvPr id="1935" name="Google Shape;1935;p108"/>
          <p:cNvSpPr txBox="1"/>
          <p:nvPr/>
        </p:nvSpPr>
        <p:spPr>
          <a:xfrm>
            <a:off x="4846700" y="800200"/>
            <a:ext cx="1619400" cy="38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Montserrat"/>
                <a:ea typeface="Montserrat"/>
                <a:cs typeface="Montserrat"/>
                <a:sym typeface="Montserrat"/>
              </a:rPr>
              <a:t>Review</a:t>
            </a:r>
            <a:endParaRPr sz="2200" b="1" i="0" u="none" strike="noStrike" cap="none">
              <a:solidFill>
                <a:srgbClr val="000000"/>
              </a:solidFill>
              <a:latin typeface="Montserrat"/>
              <a:ea typeface="Montserrat"/>
              <a:cs typeface="Montserrat"/>
              <a:sym typeface="Montserrat"/>
            </a:endParaRPr>
          </a:p>
        </p:txBody>
      </p:sp>
      <p:sp>
        <p:nvSpPr>
          <p:cNvPr id="1936" name="Google Shape;1936;p108"/>
          <p:cNvSpPr/>
          <p:nvPr/>
        </p:nvSpPr>
        <p:spPr>
          <a:xfrm>
            <a:off x="7048025" y="1787925"/>
            <a:ext cx="1321500" cy="1140100"/>
          </a:xfrm>
          <a:prstGeom prst="flowChartPunchedCar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Scrum Overview</a:t>
            </a:r>
            <a:endParaRPr sz="1600" b="0" i="0" u="none" strike="noStrike" cap="none">
              <a:solidFill>
                <a:srgbClr val="000000"/>
              </a:solidFill>
              <a:latin typeface="Montserrat SemiBold"/>
              <a:ea typeface="Montserrat SemiBold"/>
              <a:cs typeface="Montserrat SemiBold"/>
              <a:sym typeface="Montserrat SemiBold"/>
            </a:endParaRPr>
          </a:p>
        </p:txBody>
      </p:sp>
      <p:sp>
        <p:nvSpPr>
          <p:cNvPr id="1937" name="Google Shape;1937;p108"/>
          <p:cNvSpPr/>
          <p:nvPr/>
        </p:nvSpPr>
        <p:spPr>
          <a:xfrm>
            <a:off x="4995650" y="1787925"/>
            <a:ext cx="1321500" cy="1140100"/>
          </a:xfrm>
          <a:prstGeom prst="flowChartPunchedCar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Kanban</a:t>
            </a:r>
            <a:endParaRPr sz="1600" b="0" i="0" u="none" strike="noStrike" cap="none">
              <a:solidFill>
                <a:srgbClr val="000000"/>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Overview</a:t>
            </a:r>
            <a:endParaRPr sz="1600" b="0" i="0" u="none" strike="noStrike" cap="none">
              <a:solidFill>
                <a:srgbClr val="000000"/>
              </a:solidFill>
              <a:latin typeface="Montserrat SemiBold"/>
              <a:ea typeface="Montserrat SemiBold"/>
              <a:cs typeface="Montserrat SemiBold"/>
              <a:sym typeface="Montserrat SemiBold"/>
            </a:endParaRPr>
          </a:p>
        </p:txBody>
      </p:sp>
      <p:sp>
        <p:nvSpPr>
          <p:cNvPr id="1938" name="Google Shape;1938;p108"/>
          <p:cNvSpPr/>
          <p:nvPr/>
        </p:nvSpPr>
        <p:spPr>
          <a:xfrm>
            <a:off x="2790600" y="1787925"/>
            <a:ext cx="1321500" cy="1140100"/>
          </a:xfrm>
          <a:prstGeom prst="flowChartPunchedCard">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Kanban Board</a:t>
            </a:r>
            <a:endParaRPr sz="1600" b="0" i="0" u="none" strike="noStrike" cap="none">
              <a:solidFill>
                <a:srgbClr val="000000"/>
              </a:solidFill>
              <a:latin typeface="Montserrat SemiBold"/>
              <a:ea typeface="Montserrat SemiBold"/>
              <a:cs typeface="Montserrat SemiBold"/>
              <a:sym typeface="Montserrat SemiBold"/>
            </a:endParaRPr>
          </a:p>
        </p:txBody>
      </p:sp>
      <p:sp>
        <p:nvSpPr>
          <p:cNvPr id="1939" name="Google Shape;1939;p108"/>
          <p:cNvSpPr/>
          <p:nvPr/>
        </p:nvSpPr>
        <p:spPr>
          <a:xfrm>
            <a:off x="545550" y="3356650"/>
            <a:ext cx="1321500" cy="1140100"/>
          </a:xfrm>
          <a:prstGeom prst="flowChartPunchedCard">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Kahoot</a:t>
            </a:r>
            <a:endParaRPr sz="1600" b="0" i="0" u="none" strike="noStrike" cap="none">
              <a:solidFill>
                <a:srgbClr val="000000"/>
              </a:solidFill>
              <a:latin typeface="Montserrat SemiBold"/>
              <a:ea typeface="Montserrat SemiBold"/>
              <a:cs typeface="Montserrat SemiBold"/>
              <a:sym typeface="Montserrat SemiBold"/>
            </a:endParaRPr>
          </a:p>
        </p:txBody>
      </p:sp>
      <p:sp>
        <p:nvSpPr>
          <p:cNvPr id="1940" name="Google Shape;1940;p108"/>
          <p:cNvSpPr/>
          <p:nvPr/>
        </p:nvSpPr>
        <p:spPr>
          <a:xfrm>
            <a:off x="545550" y="1873875"/>
            <a:ext cx="1321500" cy="1140100"/>
          </a:xfrm>
          <a:prstGeom prst="flowChartPunchedCard">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Kanban vs Scrum</a:t>
            </a:r>
            <a:endParaRPr sz="1600" b="0" i="0" u="none" strike="noStrike" cap="non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44"/>
        <p:cNvGrpSpPr/>
        <p:nvPr/>
      </p:nvGrpSpPr>
      <p:grpSpPr>
        <a:xfrm>
          <a:off x="0" y="0"/>
          <a:ext cx="0" cy="0"/>
          <a:chOff x="0" y="0"/>
          <a:chExt cx="0" cy="0"/>
        </a:xfrm>
      </p:grpSpPr>
      <p:sp>
        <p:nvSpPr>
          <p:cNvPr id="1945" name="Google Shape;1945;p10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84</a:t>
            </a:fld>
            <a:endParaRPr sz="1200" b="1" i="0" u="none" strike="noStrike" cap="none">
              <a:solidFill>
                <a:srgbClr val="FFFFFF"/>
              </a:solidFill>
              <a:latin typeface="Barlow Light"/>
              <a:ea typeface="Barlow Light"/>
              <a:cs typeface="Barlow Light"/>
              <a:sym typeface="Barlow Light"/>
            </a:endParaRPr>
          </a:p>
        </p:txBody>
      </p:sp>
      <p:sp>
        <p:nvSpPr>
          <p:cNvPr id="1946" name="Google Shape;1946;p109"/>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7BB9"/>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Kanban Board</a:t>
            </a:r>
            <a:endParaRPr sz="4000" b="0" i="0" u="none" strike="noStrike" cap="none">
              <a:solidFill>
                <a:srgbClr val="741B47"/>
              </a:solidFill>
              <a:latin typeface="Raleway Medium"/>
              <a:ea typeface="Raleway Medium"/>
              <a:cs typeface="Raleway Medium"/>
              <a:sym typeface="Raleway Medium"/>
            </a:endParaRPr>
          </a:p>
        </p:txBody>
      </p:sp>
      <p:cxnSp>
        <p:nvCxnSpPr>
          <p:cNvPr id="1947" name="Google Shape;1947;p109"/>
          <p:cNvCxnSpPr/>
          <p:nvPr/>
        </p:nvCxnSpPr>
        <p:spPr>
          <a:xfrm>
            <a:off x="246175" y="1610275"/>
            <a:ext cx="8538000" cy="25800"/>
          </a:xfrm>
          <a:prstGeom prst="straightConnector1">
            <a:avLst/>
          </a:prstGeom>
          <a:noFill/>
          <a:ln w="38100" cap="flat" cmpd="sng">
            <a:solidFill>
              <a:srgbClr val="0000FF"/>
            </a:solidFill>
            <a:prstDash val="solid"/>
            <a:round/>
            <a:headEnd type="none" w="sm" len="sm"/>
            <a:tailEnd type="none" w="sm" len="sm"/>
          </a:ln>
        </p:spPr>
      </p:cxnSp>
      <p:cxnSp>
        <p:nvCxnSpPr>
          <p:cNvPr id="1948" name="Google Shape;1948;p109"/>
          <p:cNvCxnSpPr/>
          <p:nvPr/>
        </p:nvCxnSpPr>
        <p:spPr>
          <a:xfrm rot="10800000">
            <a:off x="2320125" y="871725"/>
            <a:ext cx="17400" cy="3864000"/>
          </a:xfrm>
          <a:prstGeom prst="straightConnector1">
            <a:avLst/>
          </a:prstGeom>
          <a:noFill/>
          <a:ln w="38100" cap="flat" cmpd="sng">
            <a:solidFill>
              <a:srgbClr val="0000FF"/>
            </a:solidFill>
            <a:prstDash val="solid"/>
            <a:round/>
            <a:headEnd type="none" w="sm" len="sm"/>
            <a:tailEnd type="none" w="sm" len="sm"/>
          </a:ln>
        </p:spPr>
      </p:cxnSp>
      <p:cxnSp>
        <p:nvCxnSpPr>
          <p:cNvPr id="1949" name="Google Shape;1949;p109"/>
          <p:cNvCxnSpPr/>
          <p:nvPr/>
        </p:nvCxnSpPr>
        <p:spPr>
          <a:xfrm rot="10800000">
            <a:off x="6730225" y="871725"/>
            <a:ext cx="17400" cy="3864000"/>
          </a:xfrm>
          <a:prstGeom prst="straightConnector1">
            <a:avLst/>
          </a:prstGeom>
          <a:noFill/>
          <a:ln w="38100" cap="flat" cmpd="sng">
            <a:solidFill>
              <a:srgbClr val="0000FF"/>
            </a:solidFill>
            <a:prstDash val="solid"/>
            <a:round/>
            <a:headEnd type="none" w="sm" len="sm"/>
            <a:tailEnd type="none" w="sm" len="sm"/>
          </a:ln>
        </p:spPr>
      </p:cxnSp>
      <p:sp>
        <p:nvSpPr>
          <p:cNvPr id="1950" name="Google Shape;1950;p109"/>
          <p:cNvSpPr txBox="1"/>
          <p:nvPr/>
        </p:nvSpPr>
        <p:spPr>
          <a:xfrm>
            <a:off x="254725" y="800200"/>
            <a:ext cx="1619400" cy="38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Montserrat"/>
                <a:ea typeface="Montserrat"/>
                <a:cs typeface="Montserrat"/>
                <a:sym typeface="Montserrat"/>
              </a:rPr>
              <a:t>To Do</a:t>
            </a:r>
            <a:endParaRPr sz="2200" b="1" i="0" u="none" strike="noStrike" cap="none">
              <a:solidFill>
                <a:srgbClr val="000000"/>
              </a:solidFill>
              <a:latin typeface="Montserrat"/>
              <a:ea typeface="Montserrat"/>
              <a:cs typeface="Montserrat"/>
              <a:sym typeface="Montserrat"/>
            </a:endParaRPr>
          </a:p>
        </p:txBody>
      </p:sp>
      <p:sp>
        <p:nvSpPr>
          <p:cNvPr id="1951" name="Google Shape;1951;p109"/>
          <p:cNvSpPr txBox="1"/>
          <p:nvPr/>
        </p:nvSpPr>
        <p:spPr>
          <a:xfrm>
            <a:off x="2641650" y="800200"/>
            <a:ext cx="1619400" cy="38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Montserrat"/>
                <a:ea typeface="Montserrat"/>
                <a:cs typeface="Montserrat"/>
                <a:sym typeface="Montserrat"/>
              </a:rPr>
              <a:t>Ongoing</a:t>
            </a:r>
            <a:endParaRPr sz="2200" b="1" i="0" u="none" strike="noStrike" cap="none">
              <a:solidFill>
                <a:srgbClr val="000000"/>
              </a:solidFill>
              <a:latin typeface="Montserrat"/>
              <a:ea typeface="Montserrat"/>
              <a:cs typeface="Montserrat"/>
              <a:sym typeface="Montserrat"/>
            </a:endParaRPr>
          </a:p>
        </p:txBody>
      </p:sp>
      <p:sp>
        <p:nvSpPr>
          <p:cNvPr id="1952" name="Google Shape;1952;p109"/>
          <p:cNvSpPr txBox="1"/>
          <p:nvPr/>
        </p:nvSpPr>
        <p:spPr>
          <a:xfrm>
            <a:off x="6810225" y="800200"/>
            <a:ext cx="1619400" cy="38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Montserrat"/>
                <a:ea typeface="Montserrat"/>
                <a:cs typeface="Montserrat"/>
                <a:sym typeface="Montserrat"/>
              </a:rPr>
              <a:t>Done</a:t>
            </a:r>
            <a:endParaRPr sz="2200" b="1" i="0" u="none" strike="noStrike" cap="none">
              <a:solidFill>
                <a:srgbClr val="000000"/>
              </a:solidFill>
              <a:latin typeface="Montserrat"/>
              <a:ea typeface="Montserrat"/>
              <a:cs typeface="Montserrat"/>
              <a:sym typeface="Montserrat"/>
            </a:endParaRPr>
          </a:p>
        </p:txBody>
      </p:sp>
      <p:cxnSp>
        <p:nvCxnSpPr>
          <p:cNvPr id="1953" name="Google Shape;1953;p109"/>
          <p:cNvCxnSpPr/>
          <p:nvPr/>
        </p:nvCxnSpPr>
        <p:spPr>
          <a:xfrm rot="10800000">
            <a:off x="4565175" y="871725"/>
            <a:ext cx="17400" cy="3864000"/>
          </a:xfrm>
          <a:prstGeom prst="straightConnector1">
            <a:avLst/>
          </a:prstGeom>
          <a:noFill/>
          <a:ln w="38100" cap="flat" cmpd="sng">
            <a:solidFill>
              <a:srgbClr val="0000FF"/>
            </a:solidFill>
            <a:prstDash val="solid"/>
            <a:round/>
            <a:headEnd type="none" w="sm" len="sm"/>
            <a:tailEnd type="none" w="sm" len="sm"/>
          </a:ln>
        </p:spPr>
      </p:cxnSp>
      <p:sp>
        <p:nvSpPr>
          <p:cNvPr id="1954" name="Google Shape;1954;p109"/>
          <p:cNvSpPr txBox="1"/>
          <p:nvPr/>
        </p:nvSpPr>
        <p:spPr>
          <a:xfrm>
            <a:off x="4846700" y="800200"/>
            <a:ext cx="1619400" cy="38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Montserrat"/>
                <a:ea typeface="Montserrat"/>
                <a:cs typeface="Montserrat"/>
                <a:sym typeface="Montserrat"/>
              </a:rPr>
              <a:t>Review</a:t>
            </a:r>
            <a:endParaRPr sz="2200" b="1" i="0" u="none" strike="noStrike" cap="none">
              <a:solidFill>
                <a:srgbClr val="000000"/>
              </a:solidFill>
              <a:latin typeface="Montserrat"/>
              <a:ea typeface="Montserrat"/>
              <a:cs typeface="Montserrat"/>
              <a:sym typeface="Montserrat"/>
            </a:endParaRPr>
          </a:p>
        </p:txBody>
      </p:sp>
      <p:sp>
        <p:nvSpPr>
          <p:cNvPr id="1955" name="Google Shape;1955;p109"/>
          <p:cNvSpPr/>
          <p:nvPr/>
        </p:nvSpPr>
        <p:spPr>
          <a:xfrm>
            <a:off x="7048025" y="1787925"/>
            <a:ext cx="1321500" cy="1140100"/>
          </a:xfrm>
          <a:prstGeom prst="flowChartPunchedCar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Scrum Overview</a:t>
            </a:r>
            <a:endParaRPr sz="1600" b="0" i="0" u="none" strike="noStrike" cap="none">
              <a:solidFill>
                <a:srgbClr val="000000"/>
              </a:solidFill>
              <a:latin typeface="Montserrat SemiBold"/>
              <a:ea typeface="Montserrat SemiBold"/>
              <a:cs typeface="Montserrat SemiBold"/>
              <a:sym typeface="Montserrat SemiBold"/>
            </a:endParaRPr>
          </a:p>
        </p:txBody>
      </p:sp>
      <p:sp>
        <p:nvSpPr>
          <p:cNvPr id="1956" name="Google Shape;1956;p109"/>
          <p:cNvSpPr/>
          <p:nvPr/>
        </p:nvSpPr>
        <p:spPr>
          <a:xfrm>
            <a:off x="4995650" y="1787925"/>
            <a:ext cx="1321500" cy="1140100"/>
          </a:xfrm>
          <a:prstGeom prst="flowChartPunchedCar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Kanban</a:t>
            </a:r>
            <a:endParaRPr sz="1600" b="0" i="0" u="none" strike="noStrike" cap="none">
              <a:solidFill>
                <a:srgbClr val="000000"/>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Overview</a:t>
            </a:r>
            <a:endParaRPr sz="1600" b="0" i="0" u="none" strike="noStrike" cap="none">
              <a:solidFill>
                <a:srgbClr val="000000"/>
              </a:solidFill>
              <a:latin typeface="Montserrat SemiBold"/>
              <a:ea typeface="Montserrat SemiBold"/>
              <a:cs typeface="Montserrat SemiBold"/>
              <a:sym typeface="Montserrat SemiBold"/>
            </a:endParaRPr>
          </a:p>
        </p:txBody>
      </p:sp>
      <p:sp>
        <p:nvSpPr>
          <p:cNvPr id="1957" name="Google Shape;1957;p109"/>
          <p:cNvSpPr/>
          <p:nvPr/>
        </p:nvSpPr>
        <p:spPr>
          <a:xfrm>
            <a:off x="2790600" y="1787925"/>
            <a:ext cx="1321500" cy="1140100"/>
          </a:xfrm>
          <a:prstGeom prst="flowChartPunchedCard">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Kanban Board</a:t>
            </a:r>
            <a:endParaRPr sz="1600" b="0" i="0" u="none" strike="noStrike" cap="none">
              <a:solidFill>
                <a:srgbClr val="000000"/>
              </a:solidFill>
              <a:latin typeface="Montserrat SemiBold"/>
              <a:ea typeface="Montserrat SemiBold"/>
              <a:cs typeface="Montserrat SemiBold"/>
              <a:sym typeface="Montserrat SemiBold"/>
            </a:endParaRPr>
          </a:p>
        </p:txBody>
      </p:sp>
      <p:sp>
        <p:nvSpPr>
          <p:cNvPr id="1958" name="Google Shape;1958;p109"/>
          <p:cNvSpPr/>
          <p:nvPr/>
        </p:nvSpPr>
        <p:spPr>
          <a:xfrm>
            <a:off x="4565175" y="103650"/>
            <a:ext cx="2923500" cy="5571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Montserrat SemiBold"/>
                <a:ea typeface="Montserrat SemiBold"/>
                <a:cs typeface="Montserrat SemiBold"/>
                <a:sym typeface="Montserrat SemiBold"/>
              </a:rPr>
              <a:t>PULL SYSTEM</a:t>
            </a:r>
            <a:endParaRPr sz="1800" b="0" i="0" u="none" strike="noStrike" cap="none">
              <a:solidFill>
                <a:srgbClr val="FFFFFF"/>
              </a:solidFill>
              <a:latin typeface="Montserrat SemiBold"/>
              <a:ea typeface="Montserrat SemiBold"/>
              <a:cs typeface="Montserrat SemiBold"/>
              <a:sym typeface="Montserrat SemiBold"/>
            </a:endParaRPr>
          </a:p>
        </p:txBody>
      </p:sp>
      <p:sp>
        <p:nvSpPr>
          <p:cNvPr id="1959" name="Google Shape;1959;p109"/>
          <p:cNvSpPr/>
          <p:nvPr/>
        </p:nvSpPr>
        <p:spPr>
          <a:xfrm>
            <a:off x="545550" y="3356650"/>
            <a:ext cx="1321500" cy="1140100"/>
          </a:xfrm>
          <a:prstGeom prst="flowChartPunchedCard">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Kahoot</a:t>
            </a:r>
            <a:endParaRPr sz="1600" b="0" i="0" u="none" strike="noStrike" cap="none">
              <a:solidFill>
                <a:srgbClr val="000000"/>
              </a:solidFill>
              <a:latin typeface="Montserrat SemiBold"/>
              <a:ea typeface="Montserrat SemiBold"/>
              <a:cs typeface="Montserrat SemiBold"/>
              <a:sym typeface="Montserrat SemiBold"/>
            </a:endParaRPr>
          </a:p>
        </p:txBody>
      </p:sp>
      <p:sp>
        <p:nvSpPr>
          <p:cNvPr id="1960" name="Google Shape;1960;p109"/>
          <p:cNvSpPr/>
          <p:nvPr/>
        </p:nvSpPr>
        <p:spPr>
          <a:xfrm>
            <a:off x="545550" y="1873875"/>
            <a:ext cx="1321500" cy="1140100"/>
          </a:xfrm>
          <a:prstGeom prst="flowChartPunchedCard">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Kanban vs Scrum</a:t>
            </a:r>
            <a:endParaRPr sz="1600" b="0" i="0" u="none" strike="noStrike" cap="non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p11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85</a:t>
            </a:fld>
            <a:endParaRPr sz="1200" b="1" i="0" u="none" strike="noStrike" cap="none">
              <a:solidFill>
                <a:srgbClr val="FFFFFF"/>
              </a:solidFill>
              <a:latin typeface="Barlow Light"/>
              <a:ea typeface="Barlow Light"/>
              <a:cs typeface="Barlow Light"/>
              <a:sym typeface="Barlow Light"/>
            </a:endParaRPr>
          </a:p>
        </p:txBody>
      </p:sp>
      <p:sp>
        <p:nvSpPr>
          <p:cNvPr id="1966" name="Google Shape;1966;p110"/>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7BB9"/>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Kanban Board</a:t>
            </a:r>
            <a:endParaRPr sz="4000" b="0" i="0" u="none" strike="noStrike" cap="none">
              <a:solidFill>
                <a:srgbClr val="741B47"/>
              </a:solidFill>
              <a:latin typeface="Raleway Medium"/>
              <a:ea typeface="Raleway Medium"/>
              <a:cs typeface="Raleway Medium"/>
              <a:sym typeface="Raleway Medium"/>
            </a:endParaRPr>
          </a:p>
        </p:txBody>
      </p:sp>
      <p:cxnSp>
        <p:nvCxnSpPr>
          <p:cNvPr id="1967" name="Google Shape;1967;p110"/>
          <p:cNvCxnSpPr/>
          <p:nvPr/>
        </p:nvCxnSpPr>
        <p:spPr>
          <a:xfrm>
            <a:off x="246175" y="1610275"/>
            <a:ext cx="8538000" cy="25800"/>
          </a:xfrm>
          <a:prstGeom prst="straightConnector1">
            <a:avLst/>
          </a:prstGeom>
          <a:noFill/>
          <a:ln w="38100" cap="flat" cmpd="sng">
            <a:solidFill>
              <a:srgbClr val="0000FF"/>
            </a:solidFill>
            <a:prstDash val="solid"/>
            <a:round/>
            <a:headEnd type="none" w="sm" len="sm"/>
            <a:tailEnd type="none" w="sm" len="sm"/>
          </a:ln>
        </p:spPr>
      </p:cxnSp>
      <p:cxnSp>
        <p:nvCxnSpPr>
          <p:cNvPr id="1968" name="Google Shape;1968;p110"/>
          <p:cNvCxnSpPr/>
          <p:nvPr/>
        </p:nvCxnSpPr>
        <p:spPr>
          <a:xfrm rot="10800000">
            <a:off x="2320125" y="871725"/>
            <a:ext cx="17400" cy="3864000"/>
          </a:xfrm>
          <a:prstGeom prst="straightConnector1">
            <a:avLst/>
          </a:prstGeom>
          <a:noFill/>
          <a:ln w="38100" cap="flat" cmpd="sng">
            <a:solidFill>
              <a:srgbClr val="0000FF"/>
            </a:solidFill>
            <a:prstDash val="solid"/>
            <a:round/>
            <a:headEnd type="none" w="sm" len="sm"/>
            <a:tailEnd type="none" w="sm" len="sm"/>
          </a:ln>
        </p:spPr>
      </p:cxnSp>
      <p:cxnSp>
        <p:nvCxnSpPr>
          <p:cNvPr id="1969" name="Google Shape;1969;p110"/>
          <p:cNvCxnSpPr/>
          <p:nvPr/>
        </p:nvCxnSpPr>
        <p:spPr>
          <a:xfrm rot="10800000">
            <a:off x="6730225" y="871725"/>
            <a:ext cx="17400" cy="3864000"/>
          </a:xfrm>
          <a:prstGeom prst="straightConnector1">
            <a:avLst/>
          </a:prstGeom>
          <a:noFill/>
          <a:ln w="38100" cap="flat" cmpd="sng">
            <a:solidFill>
              <a:srgbClr val="0000FF"/>
            </a:solidFill>
            <a:prstDash val="solid"/>
            <a:round/>
            <a:headEnd type="none" w="sm" len="sm"/>
            <a:tailEnd type="none" w="sm" len="sm"/>
          </a:ln>
        </p:spPr>
      </p:cxnSp>
      <p:sp>
        <p:nvSpPr>
          <p:cNvPr id="1970" name="Google Shape;1970;p110"/>
          <p:cNvSpPr txBox="1"/>
          <p:nvPr/>
        </p:nvSpPr>
        <p:spPr>
          <a:xfrm>
            <a:off x="254725" y="800200"/>
            <a:ext cx="1619400" cy="38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Montserrat"/>
                <a:ea typeface="Montserrat"/>
                <a:cs typeface="Montserrat"/>
                <a:sym typeface="Montserrat"/>
              </a:rPr>
              <a:t>To Do</a:t>
            </a:r>
            <a:endParaRPr sz="2200" b="1" i="0" u="none" strike="noStrike" cap="none">
              <a:solidFill>
                <a:srgbClr val="000000"/>
              </a:solidFill>
              <a:latin typeface="Montserrat"/>
              <a:ea typeface="Montserrat"/>
              <a:cs typeface="Montserrat"/>
              <a:sym typeface="Montserrat"/>
            </a:endParaRPr>
          </a:p>
        </p:txBody>
      </p:sp>
      <p:sp>
        <p:nvSpPr>
          <p:cNvPr id="1971" name="Google Shape;1971;p110"/>
          <p:cNvSpPr txBox="1"/>
          <p:nvPr/>
        </p:nvSpPr>
        <p:spPr>
          <a:xfrm>
            <a:off x="2641650" y="800200"/>
            <a:ext cx="1619400" cy="38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Montserrat"/>
                <a:ea typeface="Montserrat"/>
                <a:cs typeface="Montserrat"/>
                <a:sym typeface="Montserrat"/>
              </a:rPr>
              <a:t>Ongoing</a:t>
            </a:r>
            <a:endParaRPr sz="2200" b="1" i="0" u="none" strike="noStrike" cap="none">
              <a:solidFill>
                <a:srgbClr val="000000"/>
              </a:solidFill>
              <a:latin typeface="Montserrat"/>
              <a:ea typeface="Montserrat"/>
              <a:cs typeface="Montserrat"/>
              <a:sym typeface="Montserrat"/>
            </a:endParaRPr>
          </a:p>
        </p:txBody>
      </p:sp>
      <p:sp>
        <p:nvSpPr>
          <p:cNvPr id="1972" name="Google Shape;1972;p110"/>
          <p:cNvSpPr txBox="1"/>
          <p:nvPr/>
        </p:nvSpPr>
        <p:spPr>
          <a:xfrm>
            <a:off x="6810225" y="800200"/>
            <a:ext cx="1619400" cy="38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Montserrat"/>
                <a:ea typeface="Montserrat"/>
                <a:cs typeface="Montserrat"/>
                <a:sym typeface="Montserrat"/>
              </a:rPr>
              <a:t>Done</a:t>
            </a:r>
            <a:endParaRPr sz="2200" b="1" i="0" u="none" strike="noStrike" cap="none">
              <a:solidFill>
                <a:srgbClr val="000000"/>
              </a:solidFill>
              <a:latin typeface="Montserrat"/>
              <a:ea typeface="Montserrat"/>
              <a:cs typeface="Montserrat"/>
              <a:sym typeface="Montserrat"/>
            </a:endParaRPr>
          </a:p>
        </p:txBody>
      </p:sp>
      <p:cxnSp>
        <p:nvCxnSpPr>
          <p:cNvPr id="1973" name="Google Shape;1973;p110"/>
          <p:cNvCxnSpPr/>
          <p:nvPr/>
        </p:nvCxnSpPr>
        <p:spPr>
          <a:xfrm rot="10800000">
            <a:off x="4565175" y="871725"/>
            <a:ext cx="17400" cy="3864000"/>
          </a:xfrm>
          <a:prstGeom prst="straightConnector1">
            <a:avLst/>
          </a:prstGeom>
          <a:noFill/>
          <a:ln w="38100" cap="flat" cmpd="sng">
            <a:solidFill>
              <a:srgbClr val="0000FF"/>
            </a:solidFill>
            <a:prstDash val="solid"/>
            <a:round/>
            <a:headEnd type="none" w="sm" len="sm"/>
            <a:tailEnd type="none" w="sm" len="sm"/>
          </a:ln>
        </p:spPr>
      </p:cxnSp>
      <p:sp>
        <p:nvSpPr>
          <p:cNvPr id="1974" name="Google Shape;1974;p110"/>
          <p:cNvSpPr txBox="1"/>
          <p:nvPr/>
        </p:nvSpPr>
        <p:spPr>
          <a:xfrm>
            <a:off x="4846700" y="800200"/>
            <a:ext cx="1619400" cy="38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Montserrat"/>
                <a:ea typeface="Montserrat"/>
                <a:cs typeface="Montserrat"/>
                <a:sym typeface="Montserrat"/>
              </a:rPr>
              <a:t>Review</a:t>
            </a:r>
            <a:endParaRPr sz="2200" b="1" i="0" u="none" strike="noStrike" cap="none">
              <a:solidFill>
                <a:srgbClr val="000000"/>
              </a:solidFill>
              <a:latin typeface="Montserrat"/>
              <a:ea typeface="Montserrat"/>
              <a:cs typeface="Montserrat"/>
              <a:sym typeface="Montserrat"/>
            </a:endParaRPr>
          </a:p>
        </p:txBody>
      </p:sp>
      <p:sp>
        <p:nvSpPr>
          <p:cNvPr id="1975" name="Google Shape;1975;p110"/>
          <p:cNvSpPr/>
          <p:nvPr/>
        </p:nvSpPr>
        <p:spPr>
          <a:xfrm>
            <a:off x="7048025" y="1787925"/>
            <a:ext cx="1321500" cy="1140100"/>
          </a:xfrm>
          <a:prstGeom prst="flowChartPunchedCar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Scrum Overview</a:t>
            </a:r>
            <a:endParaRPr sz="1600" b="0" i="0" u="none" strike="noStrike" cap="none">
              <a:solidFill>
                <a:srgbClr val="000000"/>
              </a:solidFill>
              <a:latin typeface="Montserrat SemiBold"/>
              <a:ea typeface="Montserrat SemiBold"/>
              <a:cs typeface="Montserrat SemiBold"/>
              <a:sym typeface="Montserrat SemiBold"/>
            </a:endParaRPr>
          </a:p>
        </p:txBody>
      </p:sp>
      <p:sp>
        <p:nvSpPr>
          <p:cNvPr id="1976" name="Google Shape;1976;p110"/>
          <p:cNvSpPr/>
          <p:nvPr/>
        </p:nvSpPr>
        <p:spPr>
          <a:xfrm>
            <a:off x="4995650" y="1787925"/>
            <a:ext cx="1321500" cy="1140100"/>
          </a:xfrm>
          <a:prstGeom prst="flowChartPunchedCar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Kanban</a:t>
            </a:r>
            <a:endParaRPr sz="1600" b="0" i="0" u="none" strike="noStrike" cap="none">
              <a:solidFill>
                <a:srgbClr val="000000"/>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Overview</a:t>
            </a:r>
            <a:endParaRPr sz="1600" b="0" i="0" u="none" strike="noStrike" cap="none">
              <a:solidFill>
                <a:srgbClr val="000000"/>
              </a:solidFill>
              <a:latin typeface="Montserrat SemiBold"/>
              <a:ea typeface="Montserrat SemiBold"/>
              <a:cs typeface="Montserrat SemiBold"/>
              <a:sym typeface="Montserrat SemiBold"/>
            </a:endParaRPr>
          </a:p>
        </p:txBody>
      </p:sp>
      <p:sp>
        <p:nvSpPr>
          <p:cNvPr id="1977" name="Google Shape;1977;p110"/>
          <p:cNvSpPr/>
          <p:nvPr/>
        </p:nvSpPr>
        <p:spPr>
          <a:xfrm>
            <a:off x="2790600" y="3313650"/>
            <a:ext cx="1321500" cy="1140100"/>
          </a:xfrm>
          <a:prstGeom prst="flowChartPunchedCard">
            <a:avLst/>
          </a:prstGeom>
          <a:solidFill>
            <a:srgbClr val="FF00FF">
              <a:alpha val="3921"/>
            </a:srgbClr>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F3F3F3"/>
                </a:solidFill>
                <a:latin typeface="Montserrat SemiBold"/>
                <a:ea typeface="Montserrat SemiBold"/>
                <a:cs typeface="Montserrat SemiBold"/>
                <a:sym typeface="Montserrat SemiBold"/>
              </a:rPr>
              <a:t>Kanban Board</a:t>
            </a:r>
            <a:endParaRPr sz="1600" b="0" i="0" u="none" strike="noStrike" cap="none">
              <a:solidFill>
                <a:srgbClr val="F3F3F3"/>
              </a:solidFill>
              <a:latin typeface="Montserrat SemiBold"/>
              <a:ea typeface="Montserrat SemiBold"/>
              <a:cs typeface="Montserrat SemiBold"/>
              <a:sym typeface="Montserrat SemiBold"/>
            </a:endParaRPr>
          </a:p>
        </p:txBody>
      </p:sp>
      <p:sp>
        <p:nvSpPr>
          <p:cNvPr id="1978" name="Google Shape;1978;p110"/>
          <p:cNvSpPr/>
          <p:nvPr/>
        </p:nvSpPr>
        <p:spPr>
          <a:xfrm>
            <a:off x="4305425" y="3689300"/>
            <a:ext cx="456900" cy="388800"/>
          </a:xfrm>
          <a:prstGeom prst="rightArrow">
            <a:avLst>
              <a:gd name="adj1" fmla="val 50000"/>
              <a:gd name="adj2" fmla="val 50000"/>
            </a:avLst>
          </a:prstGeom>
          <a:solidFill>
            <a:schemeClr val="lt2"/>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110"/>
          <p:cNvSpPr/>
          <p:nvPr/>
        </p:nvSpPr>
        <p:spPr>
          <a:xfrm>
            <a:off x="4995650" y="3313650"/>
            <a:ext cx="1321500" cy="1140100"/>
          </a:xfrm>
          <a:prstGeom prst="flowChartPunchedCard">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Kanban Board</a:t>
            </a:r>
            <a:endParaRPr sz="1600" b="0" i="0" u="none" strike="noStrike" cap="none">
              <a:solidFill>
                <a:srgbClr val="000000"/>
              </a:solidFill>
              <a:latin typeface="Montserrat SemiBold"/>
              <a:ea typeface="Montserrat SemiBold"/>
              <a:cs typeface="Montserrat SemiBold"/>
              <a:sym typeface="Montserrat SemiBold"/>
            </a:endParaRPr>
          </a:p>
        </p:txBody>
      </p:sp>
      <p:sp>
        <p:nvSpPr>
          <p:cNvPr id="1980" name="Google Shape;1980;p110"/>
          <p:cNvSpPr/>
          <p:nvPr/>
        </p:nvSpPr>
        <p:spPr>
          <a:xfrm>
            <a:off x="4565175" y="103650"/>
            <a:ext cx="2923500" cy="5571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Montserrat SemiBold"/>
                <a:ea typeface="Montserrat SemiBold"/>
                <a:cs typeface="Montserrat SemiBold"/>
                <a:sym typeface="Montserrat SemiBold"/>
              </a:rPr>
              <a:t>PULL SYSTEM</a:t>
            </a:r>
            <a:endParaRPr sz="1800" b="0" i="0" u="none" strike="noStrike" cap="none">
              <a:solidFill>
                <a:srgbClr val="FFFFFF"/>
              </a:solidFill>
              <a:latin typeface="Montserrat SemiBold"/>
              <a:ea typeface="Montserrat SemiBold"/>
              <a:cs typeface="Montserrat SemiBold"/>
              <a:sym typeface="Montserrat SemiBold"/>
            </a:endParaRPr>
          </a:p>
        </p:txBody>
      </p:sp>
      <p:sp>
        <p:nvSpPr>
          <p:cNvPr id="1981" name="Google Shape;1981;p110"/>
          <p:cNvSpPr/>
          <p:nvPr/>
        </p:nvSpPr>
        <p:spPr>
          <a:xfrm>
            <a:off x="545550" y="3356650"/>
            <a:ext cx="1321500" cy="1140100"/>
          </a:xfrm>
          <a:prstGeom prst="flowChartPunchedCard">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Kahoot</a:t>
            </a:r>
            <a:endParaRPr sz="1600" b="0" i="0" u="none" strike="noStrike" cap="none">
              <a:solidFill>
                <a:srgbClr val="000000"/>
              </a:solidFill>
              <a:latin typeface="Montserrat SemiBold"/>
              <a:ea typeface="Montserrat SemiBold"/>
              <a:cs typeface="Montserrat SemiBold"/>
              <a:sym typeface="Montserrat SemiBold"/>
            </a:endParaRPr>
          </a:p>
        </p:txBody>
      </p:sp>
      <p:sp>
        <p:nvSpPr>
          <p:cNvPr id="1982" name="Google Shape;1982;p110"/>
          <p:cNvSpPr/>
          <p:nvPr/>
        </p:nvSpPr>
        <p:spPr>
          <a:xfrm>
            <a:off x="545550" y="1873875"/>
            <a:ext cx="1321500" cy="1140100"/>
          </a:xfrm>
          <a:prstGeom prst="flowChartPunchedCard">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Kanban vs Scrum</a:t>
            </a:r>
            <a:endParaRPr sz="1600" b="0" i="0" u="none" strike="noStrike" cap="non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11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86</a:t>
            </a:fld>
            <a:endParaRPr sz="1200" b="1" i="0" u="none" strike="noStrike" cap="none">
              <a:solidFill>
                <a:srgbClr val="FFFFFF"/>
              </a:solidFill>
              <a:latin typeface="Barlow Light"/>
              <a:ea typeface="Barlow Light"/>
              <a:cs typeface="Barlow Light"/>
              <a:sym typeface="Barlow Light"/>
            </a:endParaRPr>
          </a:p>
        </p:txBody>
      </p:sp>
      <p:sp>
        <p:nvSpPr>
          <p:cNvPr id="1988" name="Google Shape;1988;p111"/>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7BB9"/>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Kanban Board</a:t>
            </a:r>
            <a:endParaRPr sz="4000" b="0" i="0" u="none" strike="noStrike" cap="none">
              <a:solidFill>
                <a:srgbClr val="741B47"/>
              </a:solidFill>
              <a:latin typeface="Raleway Medium"/>
              <a:ea typeface="Raleway Medium"/>
              <a:cs typeface="Raleway Medium"/>
              <a:sym typeface="Raleway Medium"/>
            </a:endParaRPr>
          </a:p>
        </p:txBody>
      </p:sp>
      <p:cxnSp>
        <p:nvCxnSpPr>
          <p:cNvPr id="1989" name="Google Shape;1989;p111"/>
          <p:cNvCxnSpPr/>
          <p:nvPr/>
        </p:nvCxnSpPr>
        <p:spPr>
          <a:xfrm>
            <a:off x="246175" y="1610275"/>
            <a:ext cx="8538000" cy="25800"/>
          </a:xfrm>
          <a:prstGeom prst="straightConnector1">
            <a:avLst/>
          </a:prstGeom>
          <a:noFill/>
          <a:ln w="38100" cap="flat" cmpd="sng">
            <a:solidFill>
              <a:srgbClr val="0000FF"/>
            </a:solidFill>
            <a:prstDash val="solid"/>
            <a:round/>
            <a:headEnd type="none" w="sm" len="sm"/>
            <a:tailEnd type="none" w="sm" len="sm"/>
          </a:ln>
        </p:spPr>
      </p:cxnSp>
      <p:cxnSp>
        <p:nvCxnSpPr>
          <p:cNvPr id="1990" name="Google Shape;1990;p111"/>
          <p:cNvCxnSpPr/>
          <p:nvPr/>
        </p:nvCxnSpPr>
        <p:spPr>
          <a:xfrm rot="10800000">
            <a:off x="2320125" y="871725"/>
            <a:ext cx="17400" cy="3864000"/>
          </a:xfrm>
          <a:prstGeom prst="straightConnector1">
            <a:avLst/>
          </a:prstGeom>
          <a:noFill/>
          <a:ln w="38100" cap="flat" cmpd="sng">
            <a:solidFill>
              <a:srgbClr val="0000FF"/>
            </a:solidFill>
            <a:prstDash val="solid"/>
            <a:round/>
            <a:headEnd type="none" w="sm" len="sm"/>
            <a:tailEnd type="none" w="sm" len="sm"/>
          </a:ln>
        </p:spPr>
      </p:cxnSp>
      <p:cxnSp>
        <p:nvCxnSpPr>
          <p:cNvPr id="1991" name="Google Shape;1991;p111"/>
          <p:cNvCxnSpPr/>
          <p:nvPr/>
        </p:nvCxnSpPr>
        <p:spPr>
          <a:xfrm rot="10800000">
            <a:off x="6730225" y="871725"/>
            <a:ext cx="17400" cy="3864000"/>
          </a:xfrm>
          <a:prstGeom prst="straightConnector1">
            <a:avLst/>
          </a:prstGeom>
          <a:noFill/>
          <a:ln w="38100" cap="flat" cmpd="sng">
            <a:solidFill>
              <a:srgbClr val="0000FF"/>
            </a:solidFill>
            <a:prstDash val="solid"/>
            <a:round/>
            <a:headEnd type="none" w="sm" len="sm"/>
            <a:tailEnd type="none" w="sm" len="sm"/>
          </a:ln>
        </p:spPr>
      </p:cxnSp>
      <p:sp>
        <p:nvSpPr>
          <p:cNvPr id="1992" name="Google Shape;1992;p111"/>
          <p:cNvSpPr txBox="1"/>
          <p:nvPr/>
        </p:nvSpPr>
        <p:spPr>
          <a:xfrm>
            <a:off x="254725" y="800200"/>
            <a:ext cx="1619400" cy="38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Montserrat"/>
                <a:ea typeface="Montserrat"/>
                <a:cs typeface="Montserrat"/>
                <a:sym typeface="Montserrat"/>
              </a:rPr>
              <a:t>To Do</a:t>
            </a:r>
            <a:endParaRPr sz="2200" b="1" i="0" u="none" strike="noStrike" cap="none">
              <a:solidFill>
                <a:srgbClr val="000000"/>
              </a:solidFill>
              <a:latin typeface="Montserrat"/>
              <a:ea typeface="Montserrat"/>
              <a:cs typeface="Montserrat"/>
              <a:sym typeface="Montserrat"/>
            </a:endParaRPr>
          </a:p>
        </p:txBody>
      </p:sp>
      <p:sp>
        <p:nvSpPr>
          <p:cNvPr id="1993" name="Google Shape;1993;p111"/>
          <p:cNvSpPr txBox="1"/>
          <p:nvPr/>
        </p:nvSpPr>
        <p:spPr>
          <a:xfrm>
            <a:off x="2641650" y="800200"/>
            <a:ext cx="1619400" cy="38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Montserrat"/>
                <a:ea typeface="Montserrat"/>
                <a:cs typeface="Montserrat"/>
                <a:sym typeface="Montserrat"/>
              </a:rPr>
              <a:t>Ongoing</a:t>
            </a:r>
            <a:endParaRPr sz="2200" b="1" i="0" u="none" strike="noStrike" cap="none">
              <a:solidFill>
                <a:srgbClr val="000000"/>
              </a:solidFill>
              <a:latin typeface="Montserrat"/>
              <a:ea typeface="Montserrat"/>
              <a:cs typeface="Montserrat"/>
              <a:sym typeface="Montserrat"/>
            </a:endParaRPr>
          </a:p>
        </p:txBody>
      </p:sp>
      <p:sp>
        <p:nvSpPr>
          <p:cNvPr id="1994" name="Google Shape;1994;p111"/>
          <p:cNvSpPr txBox="1"/>
          <p:nvPr/>
        </p:nvSpPr>
        <p:spPr>
          <a:xfrm>
            <a:off x="6810225" y="800200"/>
            <a:ext cx="1619400" cy="38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Montserrat"/>
                <a:ea typeface="Montserrat"/>
                <a:cs typeface="Montserrat"/>
                <a:sym typeface="Montserrat"/>
              </a:rPr>
              <a:t>Done</a:t>
            </a:r>
            <a:endParaRPr sz="2200" b="1" i="0" u="none" strike="noStrike" cap="none">
              <a:solidFill>
                <a:srgbClr val="000000"/>
              </a:solidFill>
              <a:latin typeface="Montserrat"/>
              <a:ea typeface="Montserrat"/>
              <a:cs typeface="Montserrat"/>
              <a:sym typeface="Montserrat"/>
            </a:endParaRPr>
          </a:p>
        </p:txBody>
      </p:sp>
      <p:cxnSp>
        <p:nvCxnSpPr>
          <p:cNvPr id="1995" name="Google Shape;1995;p111"/>
          <p:cNvCxnSpPr/>
          <p:nvPr/>
        </p:nvCxnSpPr>
        <p:spPr>
          <a:xfrm rot="10800000">
            <a:off x="4565175" y="871725"/>
            <a:ext cx="17400" cy="3864000"/>
          </a:xfrm>
          <a:prstGeom prst="straightConnector1">
            <a:avLst/>
          </a:prstGeom>
          <a:noFill/>
          <a:ln w="38100" cap="flat" cmpd="sng">
            <a:solidFill>
              <a:srgbClr val="0000FF"/>
            </a:solidFill>
            <a:prstDash val="solid"/>
            <a:round/>
            <a:headEnd type="none" w="sm" len="sm"/>
            <a:tailEnd type="none" w="sm" len="sm"/>
          </a:ln>
        </p:spPr>
      </p:cxnSp>
      <p:sp>
        <p:nvSpPr>
          <p:cNvPr id="1996" name="Google Shape;1996;p111"/>
          <p:cNvSpPr txBox="1"/>
          <p:nvPr/>
        </p:nvSpPr>
        <p:spPr>
          <a:xfrm>
            <a:off x="4846700" y="800200"/>
            <a:ext cx="1619400" cy="38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tr-TR" sz="2200" b="1" i="0" u="none" strike="noStrike" cap="none">
                <a:solidFill>
                  <a:srgbClr val="000000"/>
                </a:solidFill>
                <a:latin typeface="Montserrat"/>
                <a:ea typeface="Montserrat"/>
                <a:cs typeface="Montserrat"/>
                <a:sym typeface="Montserrat"/>
              </a:rPr>
              <a:t>Review</a:t>
            </a:r>
            <a:endParaRPr sz="2200" b="1" i="0" u="none" strike="noStrike" cap="none">
              <a:solidFill>
                <a:srgbClr val="000000"/>
              </a:solidFill>
              <a:latin typeface="Montserrat"/>
              <a:ea typeface="Montserrat"/>
              <a:cs typeface="Montserrat"/>
              <a:sym typeface="Montserrat"/>
            </a:endParaRPr>
          </a:p>
        </p:txBody>
      </p:sp>
      <p:sp>
        <p:nvSpPr>
          <p:cNvPr id="1997" name="Google Shape;1997;p111"/>
          <p:cNvSpPr/>
          <p:nvPr/>
        </p:nvSpPr>
        <p:spPr>
          <a:xfrm>
            <a:off x="7048025" y="1787925"/>
            <a:ext cx="1321500" cy="1140100"/>
          </a:xfrm>
          <a:prstGeom prst="flowChartPunchedCar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Scrum Overview</a:t>
            </a:r>
            <a:endParaRPr sz="1600" b="0" i="0" u="none" strike="noStrike" cap="none">
              <a:solidFill>
                <a:srgbClr val="000000"/>
              </a:solidFill>
              <a:latin typeface="Montserrat SemiBold"/>
              <a:ea typeface="Montserrat SemiBold"/>
              <a:cs typeface="Montserrat SemiBold"/>
              <a:sym typeface="Montserrat SemiBold"/>
            </a:endParaRPr>
          </a:p>
        </p:txBody>
      </p:sp>
      <p:sp>
        <p:nvSpPr>
          <p:cNvPr id="1998" name="Google Shape;1998;p111"/>
          <p:cNvSpPr/>
          <p:nvPr/>
        </p:nvSpPr>
        <p:spPr>
          <a:xfrm>
            <a:off x="7048025" y="3313650"/>
            <a:ext cx="1321500" cy="1140100"/>
          </a:xfrm>
          <a:prstGeom prst="flowChartPunchedCar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Kanban</a:t>
            </a:r>
            <a:endParaRPr sz="1600" b="0" i="0" u="none" strike="noStrike" cap="none">
              <a:solidFill>
                <a:srgbClr val="000000"/>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Overview</a:t>
            </a:r>
            <a:endParaRPr sz="1600" b="0" i="0" u="none" strike="noStrike" cap="none">
              <a:solidFill>
                <a:srgbClr val="000000"/>
              </a:solidFill>
              <a:latin typeface="Montserrat SemiBold"/>
              <a:ea typeface="Montserrat SemiBold"/>
              <a:cs typeface="Montserrat SemiBold"/>
              <a:sym typeface="Montserrat SemiBold"/>
            </a:endParaRPr>
          </a:p>
        </p:txBody>
      </p:sp>
      <p:sp>
        <p:nvSpPr>
          <p:cNvPr id="1999" name="Google Shape;1999;p111"/>
          <p:cNvSpPr/>
          <p:nvPr/>
        </p:nvSpPr>
        <p:spPr>
          <a:xfrm>
            <a:off x="4995650" y="3313650"/>
            <a:ext cx="1321500" cy="1140100"/>
          </a:xfrm>
          <a:prstGeom prst="flowChartPunchedCard">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Kanban Board</a:t>
            </a:r>
            <a:endParaRPr sz="1600" b="0" i="0" u="none" strike="noStrike" cap="none">
              <a:solidFill>
                <a:srgbClr val="000000"/>
              </a:solidFill>
              <a:latin typeface="Montserrat SemiBold"/>
              <a:ea typeface="Montserrat SemiBold"/>
              <a:cs typeface="Montserrat SemiBold"/>
              <a:sym typeface="Montserrat SemiBold"/>
            </a:endParaRPr>
          </a:p>
        </p:txBody>
      </p:sp>
      <p:sp>
        <p:nvSpPr>
          <p:cNvPr id="2000" name="Google Shape;2000;p111"/>
          <p:cNvSpPr/>
          <p:nvPr/>
        </p:nvSpPr>
        <p:spPr>
          <a:xfrm>
            <a:off x="4565175" y="103650"/>
            <a:ext cx="2923500" cy="557100"/>
          </a:xfrm>
          <a:prstGeom prst="roundRect">
            <a:avLst>
              <a:gd name="adj" fmla="val 16667"/>
            </a:avLst>
          </a:prstGeom>
          <a:solidFill>
            <a:srgbClr val="674E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Montserrat SemiBold"/>
                <a:ea typeface="Montserrat SemiBold"/>
                <a:cs typeface="Montserrat SemiBold"/>
                <a:sym typeface="Montserrat SemiBold"/>
              </a:rPr>
              <a:t>WORKFLOW</a:t>
            </a:r>
            <a:endParaRPr sz="1800" b="0" i="0" u="none" strike="noStrike" cap="none">
              <a:solidFill>
                <a:srgbClr val="FFFFFF"/>
              </a:solidFill>
              <a:latin typeface="Montserrat SemiBold"/>
              <a:ea typeface="Montserrat SemiBold"/>
              <a:cs typeface="Montserrat SemiBold"/>
              <a:sym typeface="Montserrat SemiBold"/>
            </a:endParaRPr>
          </a:p>
        </p:txBody>
      </p:sp>
      <p:sp>
        <p:nvSpPr>
          <p:cNvPr id="2001" name="Google Shape;2001;p111"/>
          <p:cNvSpPr/>
          <p:nvPr/>
        </p:nvSpPr>
        <p:spPr>
          <a:xfrm>
            <a:off x="2635050" y="800200"/>
            <a:ext cx="1632600" cy="557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111"/>
          <p:cNvSpPr/>
          <p:nvPr/>
        </p:nvSpPr>
        <p:spPr>
          <a:xfrm>
            <a:off x="4840100" y="800200"/>
            <a:ext cx="1632600" cy="557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111"/>
          <p:cNvSpPr/>
          <p:nvPr/>
        </p:nvSpPr>
        <p:spPr>
          <a:xfrm>
            <a:off x="6892475" y="800200"/>
            <a:ext cx="1632600" cy="557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111"/>
          <p:cNvSpPr/>
          <p:nvPr/>
        </p:nvSpPr>
        <p:spPr>
          <a:xfrm>
            <a:off x="241525" y="800200"/>
            <a:ext cx="1632600" cy="557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111"/>
          <p:cNvSpPr/>
          <p:nvPr/>
        </p:nvSpPr>
        <p:spPr>
          <a:xfrm>
            <a:off x="2100375" y="2163575"/>
            <a:ext cx="456900" cy="388800"/>
          </a:xfrm>
          <a:prstGeom prst="rightArrow">
            <a:avLst>
              <a:gd name="adj1" fmla="val 50000"/>
              <a:gd name="adj2" fmla="val 50000"/>
            </a:avLst>
          </a:prstGeom>
          <a:solidFill>
            <a:schemeClr val="lt2"/>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111"/>
          <p:cNvSpPr/>
          <p:nvPr/>
        </p:nvSpPr>
        <p:spPr>
          <a:xfrm>
            <a:off x="6510475" y="2928025"/>
            <a:ext cx="456900" cy="388800"/>
          </a:xfrm>
          <a:prstGeom prst="rightArrow">
            <a:avLst>
              <a:gd name="adj1" fmla="val 50000"/>
              <a:gd name="adj2" fmla="val 50000"/>
            </a:avLst>
          </a:prstGeom>
          <a:solidFill>
            <a:schemeClr val="lt2"/>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111"/>
          <p:cNvSpPr/>
          <p:nvPr/>
        </p:nvSpPr>
        <p:spPr>
          <a:xfrm>
            <a:off x="545550" y="3356650"/>
            <a:ext cx="1321500" cy="1140100"/>
          </a:xfrm>
          <a:prstGeom prst="flowChartPunchedCard">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Kahoot</a:t>
            </a:r>
            <a:endParaRPr sz="1600" b="0" i="0" u="none" strike="noStrike" cap="none">
              <a:solidFill>
                <a:srgbClr val="000000"/>
              </a:solidFill>
              <a:latin typeface="Montserrat SemiBold"/>
              <a:ea typeface="Montserrat SemiBold"/>
              <a:cs typeface="Montserrat SemiBold"/>
              <a:sym typeface="Montserrat SemiBold"/>
            </a:endParaRPr>
          </a:p>
        </p:txBody>
      </p:sp>
      <p:sp>
        <p:nvSpPr>
          <p:cNvPr id="2008" name="Google Shape;2008;p111"/>
          <p:cNvSpPr/>
          <p:nvPr/>
        </p:nvSpPr>
        <p:spPr>
          <a:xfrm>
            <a:off x="2790600" y="1889050"/>
            <a:ext cx="1321500" cy="1140100"/>
          </a:xfrm>
          <a:prstGeom prst="flowChartPunchedCard">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SemiBold"/>
                <a:ea typeface="Montserrat SemiBold"/>
                <a:cs typeface="Montserrat SemiBold"/>
                <a:sym typeface="Montserrat SemiBold"/>
              </a:rPr>
              <a:t>Kanban vs Scrum</a:t>
            </a:r>
            <a:endParaRPr sz="1600" b="0" i="0" u="none" strike="noStrike" cap="non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3" name="Google Shape;2013;p11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87</a:t>
            </a:fld>
            <a:endParaRPr/>
          </a:p>
        </p:txBody>
      </p:sp>
      <p:sp>
        <p:nvSpPr>
          <p:cNvPr id="2014" name="Google Shape;2014;p112"/>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Kanban Board</a:t>
            </a:r>
            <a:endParaRPr sz="4000" b="0" i="0" u="none" strike="noStrike" cap="none">
              <a:solidFill>
                <a:srgbClr val="741B47"/>
              </a:solidFill>
              <a:latin typeface="Raleway Medium"/>
              <a:ea typeface="Raleway Medium"/>
              <a:cs typeface="Raleway Medium"/>
              <a:sym typeface="Raleway Medium"/>
            </a:endParaRPr>
          </a:p>
        </p:txBody>
      </p:sp>
      <p:pic>
        <p:nvPicPr>
          <p:cNvPr id="2015" name="Google Shape;2015;p112"/>
          <p:cNvPicPr preferRelativeResize="0"/>
          <p:nvPr/>
        </p:nvPicPr>
        <p:blipFill rotWithShape="1">
          <a:blip r:embed="rId3">
            <a:alphaModFix/>
          </a:blip>
          <a:srcRect/>
          <a:stretch/>
        </p:blipFill>
        <p:spPr>
          <a:xfrm>
            <a:off x="366450" y="800189"/>
            <a:ext cx="8411100" cy="4127684"/>
          </a:xfrm>
          <a:prstGeom prst="rect">
            <a:avLst/>
          </a:prstGeom>
          <a:noFill/>
          <a:ln>
            <a:noFill/>
          </a:ln>
        </p:spPr>
      </p:pic>
      <p:sp>
        <p:nvSpPr>
          <p:cNvPr id="2016" name="Google Shape;2016;p112"/>
          <p:cNvSpPr/>
          <p:nvPr/>
        </p:nvSpPr>
        <p:spPr>
          <a:xfrm>
            <a:off x="4565175" y="103650"/>
            <a:ext cx="2923500" cy="557100"/>
          </a:xfrm>
          <a:prstGeom prst="roundRect">
            <a:avLst>
              <a:gd name="adj" fmla="val 16667"/>
            </a:avLst>
          </a:prstGeom>
          <a:solidFill>
            <a:srgbClr val="674E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Montserrat SemiBold"/>
                <a:ea typeface="Montserrat SemiBold"/>
                <a:cs typeface="Montserrat SemiBold"/>
                <a:sym typeface="Montserrat SemiBold"/>
              </a:rPr>
              <a:t>CARDS</a:t>
            </a:r>
            <a:endParaRPr sz="1800" b="0" i="0" u="none" strike="noStrike" cap="none">
              <a:solidFill>
                <a:srgbClr val="FFFFFF"/>
              </a:solidFill>
              <a:latin typeface="Montserrat SemiBold"/>
              <a:ea typeface="Montserrat SemiBold"/>
              <a:cs typeface="Montserrat SemiBold"/>
              <a:sym typeface="Montserrat SemiBo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p113"/>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22" name="Google Shape;2022;p113"/>
          <p:cNvPicPr preferRelativeResize="0"/>
          <p:nvPr/>
        </p:nvPicPr>
        <p:blipFill rotWithShape="1">
          <a:blip r:embed="rId3">
            <a:alphaModFix/>
          </a:blip>
          <a:srcRect/>
          <a:stretch/>
        </p:blipFill>
        <p:spPr>
          <a:xfrm>
            <a:off x="2442850" y="847000"/>
            <a:ext cx="1219200" cy="1219200"/>
          </a:xfrm>
          <a:prstGeom prst="rect">
            <a:avLst/>
          </a:prstGeom>
          <a:noFill/>
          <a:ln>
            <a:noFill/>
          </a:ln>
        </p:spPr>
      </p:pic>
      <p:pic>
        <p:nvPicPr>
          <p:cNvPr id="2023" name="Google Shape;2023;p113"/>
          <p:cNvPicPr preferRelativeResize="0"/>
          <p:nvPr/>
        </p:nvPicPr>
        <p:blipFill rotWithShape="1">
          <a:blip r:embed="rId4">
            <a:alphaModFix/>
          </a:blip>
          <a:srcRect/>
          <a:stretch/>
        </p:blipFill>
        <p:spPr>
          <a:xfrm>
            <a:off x="3972025" y="1314200"/>
            <a:ext cx="4874025" cy="3416225"/>
          </a:xfrm>
          <a:prstGeom prst="rect">
            <a:avLst/>
          </a:prstGeom>
          <a:noFill/>
          <a:ln>
            <a:noFill/>
          </a:ln>
        </p:spPr>
      </p:pic>
      <p:sp>
        <p:nvSpPr>
          <p:cNvPr id="2024" name="Google Shape;2024;p113"/>
          <p:cNvSpPr txBox="1">
            <a:spLocks noGrp="1"/>
          </p:cNvSpPr>
          <p:nvPr>
            <p:ph type="title"/>
          </p:nvPr>
        </p:nvSpPr>
        <p:spPr>
          <a:xfrm>
            <a:off x="664725" y="2132350"/>
            <a:ext cx="5915100" cy="1723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Clr>
                <a:schemeClr val="dk1"/>
              </a:buClr>
              <a:buSzPts val="1100"/>
              <a:buFont typeface="Arial"/>
              <a:buNone/>
            </a:pPr>
            <a:r>
              <a:rPr lang="tr-TR" sz="3100">
                <a:solidFill>
                  <a:srgbClr val="4A86E8"/>
                </a:solidFill>
                <a:latin typeface="Proxima Nova Semibold"/>
                <a:ea typeface="Proxima Nova Semibold"/>
                <a:cs typeface="Proxima Nova Semibold"/>
                <a:sym typeface="Proxima Nova Semibold"/>
              </a:rPr>
              <a:t>It is the period between creating a task in your workflow and its final departure from the kanban board.</a:t>
            </a:r>
            <a:endParaRPr sz="3100">
              <a:solidFill>
                <a:srgbClr val="4A86E8"/>
              </a:solidFill>
              <a:latin typeface="Proxima Nova Semibold"/>
              <a:ea typeface="Proxima Nova Semibold"/>
              <a:cs typeface="Proxima Nova Semibold"/>
              <a:sym typeface="Proxima Nova Semibold"/>
            </a:endParaRPr>
          </a:p>
        </p:txBody>
      </p:sp>
      <p:pic>
        <p:nvPicPr>
          <p:cNvPr id="2025" name="Google Shape;2025;p113">
            <a:hlinkClick r:id="rId5"/>
          </p:cNvPr>
          <p:cNvPicPr preferRelativeResize="0"/>
          <p:nvPr/>
        </p:nvPicPr>
        <p:blipFill rotWithShape="1">
          <a:blip r:embed="rId6">
            <a:alphaModFix/>
          </a:blip>
          <a:srcRect/>
          <a:stretch/>
        </p:blipFill>
        <p:spPr>
          <a:xfrm>
            <a:off x="0" y="4429125"/>
            <a:ext cx="9144000" cy="714375"/>
          </a:xfrm>
          <a:prstGeom prst="rect">
            <a:avLst/>
          </a:prstGeom>
          <a:noFill/>
          <a:ln>
            <a:noFill/>
          </a:ln>
        </p:spPr>
      </p:pic>
      <p:sp>
        <p:nvSpPr>
          <p:cNvPr id="2026" name="Google Shape;2026;p113">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sp>
        <p:nvSpPr>
          <p:cNvPr id="2031" name="Google Shape;2031;p114"/>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89</a:t>
            </a:fld>
            <a:endParaRPr/>
          </a:p>
        </p:txBody>
      </p:sp>
      <p:sp>
        <p:nvSpPr>
          <p:cNvPr id="2032" name="Google Shape;2032;p114"/>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Lead Time</a:t>
            </a:r>
            <a:endParaRPr sz="4000" b="0" i="0" u="none" strike="noStrike" cap="none">
              <a:solidFill>
                <a:srgbClr val="741B47"/>
              </a:solidFill>
              <a:latin typeface="Raleway Medium"/>
              <a:ea typeface="Raleway Medium"/>
              <a:cs typeface="Raleway Medium"/>
              <a:sym typeface="Raleway Medium"/>
            </a:endParaRPr>
          </a:p>
        </p:txBody>
      </p:sp>
      <p:pic>
        <p:nvPicPr>
          <p:cNvPr id="2033" name="Google Shape;2033;p114"/>
          <p:cNvPicPr preferRelativeResize="0"/>
          <p:nvPr/>
        </p:nvPicPr>
        <p:blipFill rotWithShape="1">
          <a:blip r:embed="rId3">
            <a:alphaModFix/>
          </a:blip>
          <a:srcRect/>
          <a:stretch/>
        </p:blipFill>
        <p:spPr>
          <a:xfrm>
            <a:off x="26129" y="831113"/>
            <a:ext cx="7761675" cy="4046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3"/>
          <p:cNvSpPr txBox="1">
            <a:spLocks noGrp="1"/>
          </p:cNvSpPr>
          <p:nvPr>
            <p:ph type="ctrTitle"/>
          </p:nvPr>
        </p:nvSpPr>
        <p:spPr>
          <a:xfrm>
            <a:off x="1076700" y="2016749"/>
            <a:ext cx="4676700" cy="11211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Agile Methods</a:t>
            </a:r>
            <a:endParaRPr/>
          </a:p>
        </p:txBody>
      </p:sp>
      <p:sp>
        <p:nvSpPr>
          <p:cNvPr id="177" name="Google Shape;177;p3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Barlow"/>
              <a:ea typeface="Barlow"/>
              <a:cs typeface="Barlow"/>
              <a:sym typeface="Barlow"/>
            </a:endParaRPr>
          </a:p>
        </p:txBody>
      </p:sp>
      <p:grpSp>
        <p:nvGrpSpPr>
          <p:cNvPr id="178" name="Google Shape;178;p33"/>
          <p:cNvGrpSpPr/>
          <p:nvPr/>
        </p:nvGrpSpPr>
        <p:grpSpPr>
          <a:xfrm>
            <a:off x="5435079" y="912423"/>
            <a:ext cx="3239723" cy="3318665"/>
            <a:chOff x="2270525" y="117216"/>
            <a:chExt cx="4650765" cy="4762722"/>
          </a:xfrm>
        </p:grpSpPr>
        <p:sp>
          <p:nvSpPr>
            <p:cNvPr id="179" name="Google Shape;179;p33"/>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33"/>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33"/>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33"/>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33"/>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33"/>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33"/>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33"/>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33"/>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33"/>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33"/>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33"/>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33"/>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33"/>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33"/>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33"/>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33"/>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33"/>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33"/>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33"/>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33"/>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00" name="Google Shape;200;p33"/>
            <p:cNvGrpSpPr/>
            <p:nvPr/>
          </p:nvGrpSpPr>
          <p:grpSpPr>
            <a:xfrm>
              <a:off x="4031993" y="117216"/>
              <a:ext cx="2889297" cy="3901793"/>
              <a:chOff x="5533368" y="1047716"/>
              <a:chExt cx="2889297" cy="3901793"/>
            </a:xfrm>
          </p:grpSpPr>
          <p:sp>
            <p:nvSpPr>
              <p:cNvPr id="201" name="Google Shape;201;p33"/>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33"/>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33"/>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33"/>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33"/>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33"/>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33"/>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33"/>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33"/>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33"/>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33"/>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33"/>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33"/>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33"/>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33"/>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33"/>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33"/>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33"/>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33"/>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33"/>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33"/>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33"/>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33"/>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33"/>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33"/>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33"/>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33"/>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33"/>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33"/>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33"/>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33"/>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33"/>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33"/>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33"/>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33"/>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 name="Google Shape;236;p33"/>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 name="Google Shape;237;p33"/>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33"/>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33"/>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33"/>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41" name="Google Shape;241;p33"/>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33"/>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33"/>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33"/>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33"/>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33"/>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33"/>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33"/>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33"/>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33"/>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33"/>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33"/>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33"/>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p33"/>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255;p33"/>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33"/>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33"/>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33"/>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33"/>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33"/>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33"/>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33"/>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33"/>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33"/>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33"/>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33"/>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33"/>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33"/>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33"/>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70" name="Google Shape;270;p33"/>
            <p:cNvGrpSpPr/>
            <p:nvPr/>
          </p:nvGrpSpPr>
          <p:grpSpPr>
            <a:xfrm flipH="1">
              <a:off x="2865276" y="3434799"/>
              <a:ext cx="598186" cy="1340314"/>
              <a:chOff x="4210728" y="4525714"/>
              <a:chExt cx="546438" cy="1224366"/>
            </a:xfrm>
          </p:grpSpPr>
          <p:sp>
            <p:nvSpPr>
              <p:cNvPr id="271" name="Google Shape;271;p33"/>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33"/>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33"/>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33"/>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33"/>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33"/>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33"/>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33"/>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33"/>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33"/>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33"/>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33"/>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33"/>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115"/>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90</a:t>
            </a:fld>
            <a:endParaRPr/>
          </a:p>
        </p:txBody>
      </p:sp>
      <p:sp>
        <p:nvSpPr>
          <p:cNvPr id="2039" name="Google Shape;2039;p115"/>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Cycle Time</a:t>
            </a:r>
            <a:endParaRPr sz="4000" b="0" i="0" u="none" strike="noStrike" cap="none">
              <a:solidFill>
                <a:srgbClr val="741B47"/>
              </a:solidFill>
              <a:latin typeface="Raleway Medium"/>
              <a:ea typeface="Raleway Medium"/>
              <a:cs typeface="Raleway Medium"/>
              <a:sym typeface="Raleway Medium"/>
            </a:endParaRPr>
          </a:p>
        </p:txBody>
      </p:sp>
      <p:pic>
        <p:nvPicPr>
          <p:cNvPr id="2040" name="Google Shape;2040;p115"/>
          <p:cNvPicPr preferRelativeResize="0"/>
          <p:nvPr/>
        </p:nvPicPr>
        <p:blipFill rotWithShape="1">
          <a:blip r:embed="rId3">
            <a:alphaModFix/>
          </a:blip>
          <a:srcRect/>
          <a:stretch/>
        </p:blipFill>
        <p:spPr>
          <a:xfrm>
            <a:off x="698763" y="800200"/>
            <a:ext cx="7746484" cy="40385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sp>
        <p:nvSpPr>
          <p:cNvPr id="2045" name="Google Shape;2045;p116"/>
          <p:cNvSpPr/>
          <p:nvPr/>
        </p:nvSpPr>
        <p:spPr>
          <a:xfrm>
            <a:off x="220050" y="609599"/>
            <a:ext cx="8330850" cy="4120825"/>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116"/>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True</a:t>
            </a:r>
            <a:endParaRPr sz="6000" b="0" i="0" u="none" strike="noStrike" cap="none">
              <a:solidFill>
                <a:srgbClr val="FFFFFF"/>
              </a:solidFill>
              <a:latin typeface="Proxima Nova Semibold"/>
              <a:ea typeface="Proxima Nova Semibold"/>
              <a:cs typeface="Proxima Nova Semibold"/>
              <a:sym typeface="Proxima Nova Semibold"/>
            </a:endParaRPr>
          </a:p>
        </p:txBody>
      </p:sp>
      <p:sp>
        <p:nvSpPr>
          <p:cNvPr id="2047" name="Google Shape;2047;p116"/>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False</a:t>
            </a:r>
            <a:endParaRPr sz="6000" b="0" i="0" u="none" strike="noStrike" cap="none">
              <a:solidFill>
                <a:srgbClr val="FFFFFF"/>
              </a:solidFill>
              <a:latin typeface="Proxima Nova Semibold"/>
              <a:ea typeface="Proxima Nova Semibold"/>
              <a:cs typeface="Proxima Nova Semibold"/>
              <a:sym typeface="Proxima Nova Semibold"/>
            </a:endParaRPr>
          </a:p>
        </p:txBody>
      </p:sp>
      <p:sp>
        <p:nvSpPr>
          <p:cNvPr id="2048" name="Google Shape;2048;p116"/>
          <p:cNvSpPr/>
          <p:nvPr/>
        </p:nvSpPr>
        <p:spPr>
          <a:xfrm>
            <a:off x="593100" y="3289875"/>
            <a:ext cx="7957800" cy="10809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116"/>
          <p:cNvSpPr txBox="1">
            <a:spLocks noGrp="1"/>
          </p:cNvSpPr>
          <p:nvPr>
            <p:ph type="title"/>
          </p:nvPr>
        </p:nvSpPr>
        <p:spPr>
          <a:xfrm>
            <a:off x="821550" y="3559950"/>
            <a:ext cx="7422000" cy="620400"/>
          </a:xfrm>
          <a:prstGeom prst="rect">
            <a:avLst/>
          </a:prstGeom>
          <a:noFill/>
          <a:ln>
            <a:noFill/>
          </a:ln>
        </p:spPr>
        <p:txBody>
          <a:bodyPr spcFirstLastPara="1" wrap="square" lIns="0" tIns="0" rIns="0" bIns="0" anchor="ctr" anchorCtr="0">
            <a:noAutofit/>
          </a:bodyPr>
          <a:lstStyle/>
          <a:p>
            <a:pPr marL="0" lvl="0" indent="0" algn="ctr" rtl="0">
              <a:lnSpc>
                <a:spcPct val="80000"/>
              </a:lnSpc>
              <a:spcBef>
                <a:spcPts val="0"/>
              </a:spcBef>
              <a:spcAft>
                <a:spcPts val="0"/>
              </a:spcAft>
              <a:buClr>
                <a:schemeClr val="dk1"/>
              </a:buClr>
              <a:buSzPts val="1100"/>
              <a:buFont typeface="Arial"/>
              <a:buNone/>
            </a:pPr>
            <a:r>
              <a:rPr lang="tr-TR" sz="3200">
                <a:solidFill>
                  <a:srgbClr val="0A3534"/>
                </a:solidFill>
                <a:latin typeface="Proxima Nova Semibold"/>
                <a:ea typeface="Proxima Nova Semibold"/>
                <a:cs typeface="Proxima Nova Semibold"/>
                <a:sym typeface="Proxima Nova Semibold"/>
              </a:rPr>
              <a:t>Kanban has 4 principles and </a:t>
            </a:r>
            <a:endParaRPr sz="3200">
              <a:solidFill>
                <a:srgbClr val="0A3534"/>
              </a:solidFill>
              <a:latin typeface="Proxima Nova Semibold"/>
              <a:ea typeface="Proxima Nova Semibold"/>
              <a:cs typeface="Proxima Nova Semibold"/>
              <a:sym typeface="Proxima Nova Semibold"/>
            </a:endParaRPr>
          </a:p>
          <a:p>
            <a:pPr marL="0" lvl="0" indent="0" algn="ctr" rtl="0">
              <a:lnSpc>
                <a:spcPct val="80000"/>
              </a:lnSpc>
              <a:spcBef>
                <a:spcPts val="0"/>
              </a:spcBef>
              <a:spcAft>
                <a:spcPts val="0"/>
              </a:spcAft>
              <a:buClr>
                <a:schemeClr val="dk1"/>
              </a:buClr>
              <a:buSzPts val="1100"/>
              <a:buFont typeface="Arial"/>
              <a:buNone/>
            </a:pPr>
            <a:r>
              <a:rPr lang="tr-TR" sz="3200">
                <a:solidFill>
                  <a:srgbClr val="0A3534"/>
                </a:solidFill>
                <a:latin typeface="Proxima Nova Semibold"/>
                <a:ea typeface="Proxima Nova Semibold"/>
                <a:cs typeface="Proxima Nova Semibold"/>
                <a:sym typeface="Proxima Nova Semibold"/>
              </a:rPr>
              <a:t>6 core practices.</a:t>
            </a:r>
            <a:endParaRPr sz="3200">
              <a:solidFill>
                <a:srgbClr val="0A3534"/>
              </a:solidFill>
              <a:latin typeface="Proxima Nova Semibold"/>
              <a:ea typeface="Proxima Nova Semibold"/>
              <a:cs typeface="Proxima Nova Semibold"/>
              <a:sym typeface="Proxima Nova Semibold"/>
            </a:endParaRPr>
          </a:p>
        </p:txBody>
      </p:sp>
      <p:pic>
        <p:nvPicPr>
          <p:cNvPr id="2050" name="Google Shape;2050;p116"/>
          <p:cNvPicPr preferRelativeResize="0"/>
          <p:nvPr/>
        </p:nvPicPr>
        <p:blipFill rotWithShape="1">
          <a:blip r:embed="rId3">
            <a:alphaModFix/>
          </a:blip>
          <a:srcRect/>
          <a:stretch/>
        </p:blipFill>
        <p:spPr>
          <a:xfrm>
            <a:off x="2117925" y="399000"/>
            <a:ext cx="5027750" cy="2832524"/>
          </a:xfrm>
          <a:prstGeom prst="rect">
            <a:avLst/>
          </a:prstGeom>
          <a:noFill/>
          <a:ln>
            <a:noFill/>
          </a:ln>
        </p:spPr>
      </p:pic>
      <p:pic>
        <p:nvPicPr>
          <p:cNvPr id="2051" name="Google Shape;2051;p116">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2052" name="Google Shape;2052;p116">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sp>
        <p:nvSpPr>
          <p:cNvPr id="2057" name="Google Shape;2057;p117"/>
          <p:cNvSpPr txBox="1">
            <a:spLocks noGrp="1"/>
          </p:cNvSpPr>
          <p:nvPr>
            <p:ph type="ctrTitle"/>
          </p:nvPr>
        </p:nvSpPr>
        <p:spPr>
          <a:xfrm>
            <a:off x="972075" y="2325450"/>
            <a:ext cx="4676700" cy="8085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Principles of Kanban</a:t>
            </a:r>
            <a:endParaRPr>
              <a:solidFill>
                <a:srgbClr val="741B47"/>
              </a:solidFill>
              <a:latin typeface="Raleway Medium"/>
              <a:ea typeface="Raleway Medium"/>
              <a:cs typeface="Raleway Medium"/>
              <a:sym typeface="Raleway Medium"/>
            </a:endParaRPr>
          </a:p>
        </p:txBody>
      </p:sp>
      <p:sp>
        <p:nvSpPr>
          <p:cNvPr id="2058" name="Google Shape;2058;p11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i="0" u="none" strike="noStrike" cap="none">
                <a:solidFill>
                  <a:schemeClr val="lt1"/>
                </a:solidFill>
                <a:latin typeface="Barlow"/>
                <a:ea typeface="Barlow"/>
                <a:cs typeface="Barlow"/>
                <a:sym typeface="Barlow"/>
              </a:rPr>
              <a:t>3</a:t>
            </a:r>
            <a:endParaRPr sz="3600" b="1" i="0" u="none" strike="noStrike" cap="none">
              <a:solidFill>
                <a:schemeClr val="lt1"/>
              </a:solidFill>
              <a:latin typeface="Barlow"/>
              <a:ea typeface="Barlow"/>
              <a:cs typeface="Barlow"/>
              <a:sym typeface="Barlow"/>
            </a:endParaRPr>
          </a:p>
        </p:txBody>
      </p:sp>
      <p:grpSp>
        <p:nvGrpSpPr>
          <p:cNvPr id="2059" name="Google Shape;2059;p117"/>
          <p:cNvGrpSpPr/>
          <p:nvPr/>
        </p:nvGrpSpPr>
        <p:grpSpPr>
          <a:xfrm>
            <a:off x="5435079" y="912423"/>
            <a:ext cx="3239723" cy="3318665"/>
            <a:chOff x="2270525" y="117216"/>
            <a:chExt cx="4650765" cy="4762722"/>
          </a:xfrm>
        </p:grpSpPr>
        <p:sp>
          <p:nvSpPr>
            <p:cNvPr id="2060" name="Google Shape;2060;p117"/>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1" name="Google Shape;2061;p117"/>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2" name="Google Shape;2062;p117"/>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3" name="Google Shape;2063;p117"/>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4" name="Google Shape;2064;p117"/>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5" name="Google Shape;2065;p117"/>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6" name="Google Shape;2066;p117"/>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7" name="Google Shape;2067;p117"/>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8" name="Google Shape;2068;p117"/>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9" name="Google Shape;2069;p117"/>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0" name="Google Shape;2070;p117"/>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1" name="Google Shape;2071;p117"/>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2" name="Google Shape;2072;p117"/>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3" name="Google Shape;2073;p117"/>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4" name="Google Shape;2074;p117"/>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5" name="Google Shape;2075;p117"/>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6" name="Google Shape;2076;p117"/>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7" name="Google Shape;2077;p117"/>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8" name="Google Shape;2078;p117"/>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9" name="Google Shape;2079;p117"/>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0" name="Google Shape;2080;p117"/>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081" name="Google Shape;2081;p117"/>
            <p:cNvGrpSpPr/>
            <p:nvPr/>
          </p:nvGrpSpPr>
          <p:grpSpPr>
            <a:xfrm>
              <a:off x="4031993" y="117216"/>
              <a:ext cx="2889297" cy="3901793"/>
              <a:chOff x="5533368" y="1047716"/>
              <a:chExt cx="2889297" cy="3901793"/>
            </a:xfrm>
          </p:grpSpPr>
          <p:sp>
            <p:nvSpPr>
              <p:cNvPr id="2082" name="Google Shape;2082;p117"/>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3" name="Google Shape;2083;p117"/>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4" name="Google Shape;2084;p117"/>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5" name="Google Shape;2085;p117"/>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6" name="Google Shape;2086;p117"/>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7" name="Google Shape;2087;p117"/>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8" name="Google Shape;2088;p117"/>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9" name="Google Shape;2089;p117"/>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0" name="Google Shape;2090;p117"/>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1" name="Google Shape;2091;p117"/>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2" name="Google Shape;2092;p117"/>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3" name="Google Shape;2093;p117"/>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4" name="Google Shape;2094;p117"/>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5" name="Google Shape;2095;p117"/>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6" name="Google Shape;2096;p117"/>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7" name="Google Shape;2097;p117"/>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8" name="Google Shape;2098;p117"/>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9" name="Google Shape;2099;p117"/>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0" name="Google Shape;2100;p117"/>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1" name="Google Shape;2101;p117"/>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2" name="Google Shape;2102;p117"/>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3" name="Google Shape;2103;p117"/>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4" name="Google Shape;2104;p117"/>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5" name="Google Shape;2105;p117"/>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6" name="Google Shape;2106;p117"/>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7" name="Google Shape;2107;p117"/>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8" name="Google Shape;2108;p117"/>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9" name="Google Shape;2109;p117"/>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0" name="Google Shape;2110;p117"/>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1" name="Google Shape;2111;p117"/>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2" name="Google Shape;2112;p117"/>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3" name="Google Shape;2113;p117"/>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4" name="Google Shape;2114;p117"/>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5" name="Google Shape;2115;p117"/>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6" name="Google Shape;2116;p117"/>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7" name="Google Shape;2117;p117"/>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8" name="Google Shape;2118;p117"/>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9" name="Google Shape;2119;p117"/>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0" name="Google Shape;2120;p117"/>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1" name="Google Shape;2121;p117"/>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122" name="Google Shape;2122;p117"/>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3" name="Google Shape;2123;p117"/>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4" name="Google Shape;2124;p117"/>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5" name="Google Shape;2125;p117"/>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6" name="Google Shape;2126;p117"/>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7" name="Google Shape;2127;p117"/>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8" name="Google Shape;2128;p117"/>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9" name="Google Shape;2129;p117"/>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0" name="Google Shape;2130;p117"/>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1" name="Google Shape;2131;p117"/>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2" name="Google Shape;2132;p117"/>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3" name="Google Shape;2133;p117"/>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4" name="Google Shape;2134;p117"/>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5" name="Google Shape;2135;p117"/>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6" name="Google Shape;2136;p117"/>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7" name="Google Shape;2137;p117"/>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8" name="Google Shape;2138;p117"/>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9" name="Google Shape;2139;p117"/>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0" name="Google Shape;2140;p117"/>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1" name="Google Shape;2141;p117"/>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2" name="Google Shape;2142;p117"/>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3" name="Google Shape;2143;p117"/>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4" name="Google Shape;2144;p117"/>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5" name="Google Shape;2145;p117"/>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6" name="Google Shape;2146;p117"/>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7" name="Google Shape;2147;p117"/>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8" name="Google Shape;2148;p117"/>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9" name="Google Shape;2149;p117"/>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0" name="Google Shape;2150;p117"/>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151" name="Google Shape;2151;p117"/>
            <p:cNvGrpSpPr/>
            <p:nvPr/>
          </p:nvGrpSpPr>
          <p:grpSpPr>
            <a:xfrm flipH="1">
              <a:off x="2865276" y="3434799"/>
              <a:ext cx="598186" cy="1340314"/>
              <a:chOff x="4210728" y="4525714"/>
              <a:chExt cx="546438" cy="1224366"/>
            </a:xfrm>
          </p:grpSpPr>
          <p:sp>
            <p:nvSpPr>
              <p:cNvPr id="2152" name="Google Shape;2152;p117"/>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3" name="Google Shape;2153;p117"/>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4" name="Google Shape;2154;p117"/>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5" name="Google Shape;2155;p117"/>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6" name="Google Shape;2156;p117"/>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7" name="Google Shape;2157;p117"/>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8" name="Google Shape;2158;p117"/>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9" name="Google Shape;2159;p117"/>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0" name="Google Shape;2160;p117"/>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1" name="Google Shape;2161;p117"/>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2" name="Google Shape;2162;p117"/>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3" name="Google Shape;2163;p117"/>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4" name="Google Shape;2164;p117"/>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11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93</a:t>
            </a:fld>
            <a:endParaRPr/>
          </a:p>
        </p:txBody>
      </p:sp>
      <p:sp>
        <p:nvSpPr>
          <p:cNvPr id="2170" name="Google Shape;2170;p118"/>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Principles of Kanban</a:t>
            </a:r>
            <a:endParaRPr sz="4000" b="0" i="0" u="none" strike="noStrike" cap="none">
              <a:solidFill>
                <a:srgbClr val="741B47"/>
              </a:solidFill>
              <a:latin typeface="Raleway Medium"/>
              <a:ea typeface="Raleway Medium"/>
              <a:cs typeface="Raleway Medium"/>
              <a:sym typeface="Raleway Medium"/>
            </a:endParaRPr>
          </a:p>
        </p:txBody>
      </p:sp>
      <p:pic>
        <p:nvPicPr>
          <p:cNvPr id="2171" name="Google Shape;2171;p118"/>
          <p:cNvPicPr preferRelativeResize="0"/>
          <p:nvPr/>
        </p:nvPicPr>
        <p:blipFill rotWithShape="1">
          <a:blip r:embed="rId3">
            <a:alphaModFix/>
          </a:blip>
          <a:srcRect/>
          <a:stretch/>
        </p:blipFill>
        <p:spPr>
          <a:xfrm>
            <a:off x="2458250" y="800200"/>
            <a:ext cx="4227500" cy="4093450"/>
          </a:xfrm>
          <a:prstGeom prst="rect">
            <a:avLst/>
          </a:prstGeom>
          <a:noFill/>
          <a:ln>
            <a:noFill/>
          </a:ln>
        </p:spPr>
      </p:pic>
      <p:pic>
        <p:nvPicPr>
          <p:cNvPr id="2172" name="Google Shape;2172;p118"/>
          <p:cNvPicPr preferRelativeResize="0"/>
          <p:nvPr/>
        </p:nvPicPr>
        <p:blipFill rotWithShape="1">
          <a:blip r:embed="rId4">
            <a:alphaModFix/>
          </a:blip>
          <a:srcRect/>
          <a:stretch/>
        </p:blipFill>
        <p:spPr>
          <a:xfrm>
            <a:off x="663713" y="1426938"/>
            <a:ext cx="1251663" cy="1251663"/>
          </a:xfrm>
          <a:prstGeom prst="rect">
            <a:avLst/>
          </a:prstGeom>
          <a:noFill/>
          <a:ln>
            <a:noFill/>
          </a:ln>
        </p:spPr>
      </p:pic>
      <p:pic>
        <p:nvPicPr>
          <p:cNvPr id="2173" name="Google Shape;2173;p118"/>
          <p:cNvPicPr preferRelativeResize="0"/>
          <p:nvPr/>
        </p:nvPicPr>
        <p:blipFill rotWithShape="1">
          <a:blip r:embed="rId5">
            <a:alphaModFix/>
          </a:blip>
          <a:srcRect/>
          <a:stretch/>
        </p:blipFill>
        <p:spPr>
          <a:xfrm>
            <a:off x="575175" y="3305350"/>
            <a:ext cx="1428749" cy="1428749"/>
          </a:xfrm>
          <a:prstGeom prst="rect">
            <a:avLst/>
          </a:prstGeom>
          <a:noFill/>
          <a:ln>
            <a:noFill/>
          </a:ln>
        </p:spPr>
      </p:pic>
      <p:pic>
        <p:nvPicPr>
          <p:cNvPr id="2174" name="Google Shape;2174;p118"/>
          <p:cNvPicPr preferRelativeResize="0"/>
          <p:nvPr/>
        </p:nvPicPr>
        <p:blipFill rotWithShape="1">
          <a:blip r:embed="rId6">
            <a:alphaModFix/>
          </a:blip>
          <a:srcRect/>
          <a:stretch/>
        </p:blipFill>
        <p:spPr>
          <a:xfrm>
            <a:off x="7140725" y="1249850"/>
            <a:ext cx="1428750" cy="1428750"/>
          </a:xfrm>
          <a:prstGeom prst="rect">
            <a:avLst/>
          </a:prstGeom>
          <a:noFill/>
          <a:ln>
            <a:noFill/>
          </a:ln>
        </p:spPr>
      </p:pic>
      <p:pic>
        <p:nvPicPr>
          <p:cNvPr id="2175" name="Google Shape;2175;p118"/>
          <p:cNvPicPr preferRelativeResize="0"/>
          <p:nvPr/>
        </p:nvPicPr>
        <p:blipFill rotWithShape="1">
          <a:blip r:embed="rId7">
            <a:alphaModFix/>
          </a:blip>
          <a:srcRect/>
          <a:stretch/>
        </p:blipFill>
        <p:spPr>
          <a:xfrm>
            <a:off x="7140725" y="3225800"/>
            <a:ext cx="1508300" cy="15083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11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94</a:t>
            </a:fld>
            <a:endParaRPr/>
          </a:p>
        </p:txBody>
      </p:sp>
      <p:sp>
        <p:nvSpPr>
          <p:cNvPr id="2181" name="Google Shape;2181;p119"/>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3600" b="0" i="0" u="none" strike="noStrike" cap="none">
                <a:solidFill>
                  <a:srgbClr val="741B47"/>
                </a:solidFill>
                <a:highlight>
                  <a:srgbClr val="FFFFFF"/>
                </a:highlight>
                <a:latin typeface="Arial"/>
                <a:ea typeface="Arial"/>
                <a:cs typeface="Arial"/>
                <a:sym typeface="Arial"/>
              </a:rPr>
              <a:t>Start With What You Are Doing Now</a:t>
            </a:r>
            <a:endParaRPr sz="3600" b="0" i="0" u="none" strike="noStrike" cap="none">
              <a:solidFill>
                <a:srgbClr val="741B47"/>
              </a:solidFill>
              <a:latin typeface="Raleway Medium"/>
              <a:ea typeface="Raleway Medium"/>
              <a:cs typeface="Raleway Medium"/>
              <a:sym typeface="Raleway Medium"/>
            </a:endParaRPr>
          </a:p>
        </p:txBody>
      </p:sp>
      <p:sp>
        <p:nvSpPr>
          <p:cNvPr id="2182" name="Google Shape;2182;p119"/>
          <p:cNvSpPr txBox="1"/>
          <p:nvPr/>
        </p:nvSpPr>
        <p:spPr>
          <a:xfrm>
            <a:off x="6270725" y="757375"/>
            <a:ext cx="1947000" cy="938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accent2"/>
              </a:buClr>
              <a:buSzPts val="2400"/>
              <a:buFont typeface="Arial"/>
              <a:buChar char="●"/>
            </a:pPr>
            <a:r>
              <a:rPr lang="tr-TR" sz="2400" b="1" i="0" u="none" strike="noStrike" cap="none">
                <a:solidFill>
                  <a:schemeClr val="accent2"/>
                </a:solidFill>
                <a:highlight>
                  <a:srgbClr val="FFFFFF"/>
                </a:highlight>
                <a:latin typeface="Arial"/>
                <a:ea typeface="Arial"/>
                <a:cs typeface="Arial"/>
                <a:sym typeface="Arial"/>
              </a:rPr>
              <a:t>First Principle</a:t>
            </a:r>
            <a:endParaRPr sz="2400" b="1" i="0" u="none" strike="noStrike" cap="none">
              <a:solidFill>
                <a:schemeClr val="accent2"/>
              </a:solidFill>
              <a:highlight>
                <a:srgbClr val="FFFFFF"/>
              </a:highlight>
              <a:latin typeface="Arial"/>
              <a:ea typeface="Arial"/>
              <a:cs typeface="Arial"/>
              <a:sym typeface="Arial"/>
            </a:endParaRPr>
          </a:p>
        </p:txBody>
      </p:sp>
      <p:sp>
        <p:nvSpPr>
          <p:cNvPr id="2183" name="Google Shape;2183;p119"/>
          <p:cNvSpPr txBox="1"/>
          <p:nvPr/>
        </p:nvSpPr>
        <p:spPr>
          <a:xfrm>
            <a:off x="514325" y="3257325"/>
            <a:ext cx="8336700" cy="1704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accent2"/>
              </a:buClr>
              <a:buSzPts val="1800"/>
              <a:buFont typeface="Arial"/>
              <a:buChar char="●"/>
            </a:pPr>
            <a:r>
              <a:rPr lang="tr-TR" sz="1800" b="0" i="0" u="none" strike="noStrike" cap="none">
                <a:solidFill>
                  <a:schemeClr val="accent2"/>
                </a:solidFill>
                <a:highlight>
                  <a:srgbClr val="FFFFFF"/>
                </a:highlight>
                <a:latin typeface="Arial"/>
                <a:ea typeface="Arial"/>
                <a:cs typeface="Arial"/>
                <a:sym typeface="Arial"/>
              </a:rPr>
              <a:t>Do not make instant changes to the existing setup or process</a:t>
            </a:r>
            <a:endParaRPr sz="1800" b="0" i="0" u="none" strike="noStrike" cap="none">
              <a:solidFill>
                <a:schemeClr val="accent2"/>
              </a:solidFill>
              <a:highlight>
                <a:srgbClr val="FFFFFF"/>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accent2"/>
              </a:solidFill>
              <a:highlight>
                <a:srgbClr val="FFFFFF"/>
              </a:highlight>
              <a:latin typeface="Arial"/>
              <a:ea typeface="Arial"/>
              <a:cs typeface="Arial"/>
              <a:sym typeface="Arial"/>
            </a:endParaRPr>
          </a:p>
          <a:p>
            <a:pPr marL="457200" marR="0" lvl="0" indent="-342900" algn="l" rtl="0">
              <a:lnSpc>
                <a:spcPct val="100000"/>
              </a:lnSpc>
              <a:spcBef>
                <a:spcPts val="0"/>
              </a:spcBef>
              <a:spcAft>
                <a:spcPts val="0"/>
              </a:spcAft>
              <a:buClr>
                <a:schemeClr val="accent2"/>
              </a:buClr>
              <a:buSzPts val="1800"/>
              <a:buFont typeface="Arial"/>
              <a:buChar char="●"/>
            </a:pPr>
            <a:r>
              <a:rPr lang="tr-TR" sz="1800" b="0" i="0" u="none" strike="noStrike" cap="none">
                <a:solidFill>
                  <a:schemeClr val="accent2"/>
                </a:solidFill>
                <a:highlight>
                  <a:srgbClr val="FFFFFF"/>
                </a:highlight>
                <a:latin typeface="Arial"/>
                <a:ea typeface="Arial"/>
                <a:cs typeface="Arial"/>
                <a:sym typeface="Arial"/>
              </a:rPr>
              <a:t>Kanban must be directly applied to the existing workflow</a:t>
            </a:r>
            <a:endParaRPr sz="1800" b="0" i="0" u="none" strike="noStrike" cap="none">
              <a:solidFill>
                <a:schemeClr val="accent2"/>
              </a:solidFill>
              <a:highlight>
                <a:srgbClr val="FFFFFF"/>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accent2"/>
              </a:solidFill>
              <a:highlight>
                <a:srgbClr val="FFFFFF"/>
              </a:highlight>
              <a:latin typeface="Arial"/>
              <a:ea typeface="Arial"/>
              <a:cs typeface="Arial"/>
              <a:sym typeface="Arial"/>
            </a:endParaRPr>
          </a:p>
          <a:p>
            <a:pPr marL="457200" marR="0" lvl="0" indent="-342900" algn="l" rtl="0">
              <a:lnSpc>
                <a:spcPct val="100000"/>
              </a:lnSpc>
              <a:spcBef>
                <a:spcPts val="0"/>
              </a:spcBef>
              <a:spcAft>
                <a:spcPts val="0"/>
              </a:spcAft>
              <a:buClr>
                <a:schemeClr val="accent2"/>
              </a:buClr>
              <a:buSzPts val="1800"/>
              <a:buFont typeface="Arial"/>
              <a:buChar char="●"/>
            </a:pPr>
            <a:r>
              <a:rPr lang="tr-TR" sz="1800" b="0" i="0" u="none" strike="noStrike" cap="none">
                <a:solidFill>
                  <a:schemeClr val="accent2"/>
                </a:solidFill>
                <a:highlight>
                  <a:srgbClr val="FFFFFF"/>
                </a:highlight>
                <a:latin typeface="Arial"/>
                <a:ea typeface="Arial"/>
                <a:cs typeface="Arial"/>
                <a:sym typeface="Arial"/>
              </a:rPr>
              <a:t>Necessary changes should be made slowly and gradually</a:t>
            </a:r>
            <a:endParaRPr sz="1800" b="0" i="0" u="none" strike="noStrike" cap="none">
              <a:solidFill>
                <a:schemeClr val="accent2"/>
              </a:solidFill>
              <a:latin typeface="Arial"/>
              <a:ea typeface="Arial"/>
              <a:cs typeface="Arial"/>
              <a:sym typeface="Arial"/>
            </a:endParaRPr>
          </a:p>
        </p:txBody>
      </p:sp>
      <p:pic>
        <p:nvPicPr>
          <p:cNvPr id="2184" name="Google Shape;2184;p119"/>
          <p:cNvPicPr preferRelativeResize="0"/>
          <p:nvPr/>
        </p:nvPicPr>
        <p:blipFill rotWithShape="1">
          <a:blip r:embed="rId3">
            <a:alphaModFix/>
          </a:blip>
          <a:srcRect/>
          <a:stretch/>
        </p:blipFill>
        <p:spPr>
          <a:xfrm>
            <a:off x="2757050" y="685900"/>
            <a:ext cx="2484650" cy="25180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sp>
        <p:nvSpPr>
          <p:cNvPr id="2189" name="Google Shape;2189;p12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95</a:t>
            </a:fld>
            <a:endParaRPr/>
          </a:p>
        </p:txBody>
      </p:sp>
      <p:sp>
        <p:nvSpPr>
          <p:cNvPr id="2190" name="Google Shape;2190;p120"/>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highlight>
                  <a:srgbClr val="FFFFFF"/>
                </a:highlight>
                <a:latin typeface="Arial"/>
                <a:ea typeface="Arial"/>
                <a:cs typeface="Arial"/>
                <a:sym typeface="Arial"/>
              </a:rPr>
              <a:t>Agree to Pursue Incremental</a:t>
            </a:r>
            <a:endParaRPr sz="4000" b="0" i="0" u="none" strike="noStrike" cap="none">
              <a:solidFill>
                <a:srgbClr val="741B47"/>
              </a:solidFill>
              <a:latin typeface="Raleway Medium"/>
              <a:ea typeface="Raleway Medium"/>
              <a:cs typeface="Raleway Medium"/>
              <a:sym typeface="Raleway Medium"/>
            </a:endParaRPr>
          </a:p>
        </p:txBody>
      </p:sp>
      <p:sp>
        <p:nvSpPr>
          <p:cNvPr id="2191" name="Google Shape;2191;p120"/>
          <p:cNvSpPr txBox="1"/>
          <p:nvPr/>
        </p:nvSpPr>
        <p:spPr>
          <a:xfrm>
            <a:off x="6270725" y="757375"/>
            <a:ext cx="1947000" cy="938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accent2"/>
              </a:buClr>
              <a:buSzPts val="2400"/>
              <a:buFont typeface="Arial"/>
              <a:buChar char="●"/>
            </a:pPr>
            <a:r>
              <a:rPr lang="tr-TR" sz="2400" b="1" i="0" u="none" strike="noStrike" cap="none">
                <a:solidFill>
                  <a:schemeClr val="accent2"/>
                </a:solidFill>
                <a:highlight>
                  <a:srgbClr val="FFFFFF"/>
                </a:highlight>
                <a:latin typeface="Arial"/>
                <a:ea typeface="Arial"/>
                <a:cs typeface="Arial"/>
                <a:sym typeface="Arial"/>
              </a:rPr>
              <a:t>Second Principle</a:t>
            </a:r>
            <a:endParaRPr sz="2400" b="1" i="0" u="none" strike="noStrike" cap="none">
              <a:solidFill>
                <a:schemeClr val="accent2"/>
              </a:solidFill>
              <a:highlight>
                <a:srgbClr val="FFFFFF"/>
              </a:highlight>
              <a:latin typeface="Arial"/>
              <a:ea typeface="Arial"/>
              <a:cs typeface="Arial"/>
              <a:sym typeface="Arial"/>
            </a:endParaRPr>
          </a:p>
        </p:txBody>
      </p:sp>
      <p:sp>
        <p:nvSpPr>
          <p:cNvPr id="2192" name="Google Shape;2192;p120"/>
          <p:cNvSpPr txBox="1"/>
          <p:nvPr/>
        </p:nvSpPr>
        <p:spPr>
          <a:xfrm>
            <a:off x="726650" y="3538900"/>
            <a:ext cx="7447500" cy="1165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accent2"/>
              </a:buClr>
              <a:buSzPts val="1800"/>
              <a:buFont typeface="Arial"/>
              <a:buChar char="●"/>
            </a:pPr>
            <a:r>
              <a:rPr lang="tr-TR" sz="1800" b="0" i="0" u="none" strike="noStrike" cap="none">
                <a:solidFill>
                  <a:schemeClr val="accent2"/>
                </a:solidFill>
                <a:highlight>
                  <a:srgbClr val="FFFFFF"/>
                </a:highlight>
                <a:latin typeface="Arial"/>
                <a:ea typeface="Arial"/>
                <a:cs typeface="Arial"/>
                <a:sym typeface="Arial"/>
              </a:rPr>
              <a:t>Make minor incremental changes rather than major changes</a:t>
            </a:r>
            <a:endParaRPr sz="1800" b="0" i="0" u="none" strike="noStrike" cap="none">
              <a:solidFill>
                <a:schemeClr val="accent2"/>
              </a:solidFill>
              <a:highlight>
                <a:srgbClr val="FFFFFF"/>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accent2"/>
              </a:solidFill>
              <a:highlight>
                <a:srgbClr val="FFFFFF"/>
              </a:highlight>
              <a:latin typeface="Arial"/>
              <a:ea typeface="Arial"/>
              <a:cs typeface="Arial"/>
              <a:sym typeface="Arial"/>
            </a:endParaRPr>
          </a:p>
          <a:p>
            <a:pPr marL="457200" marR="0" lvl="0" indent="-342900" algn="l" rtl="0">
              <a:lnSpc>
                <a:spcPct val="100000"/>
              </a:lnSpc>
              <a:spcBef>
                <a:spcPts val="0"/>
              </a:spcBef>
              <a:spcAft>
                <a:spcPts val="0"/>
              </a:spcAft>
              <a:buClr>
                <a:schemeClr val="accent2"/>
              </a:buClr>
              <a:buSzPts val="1800"/>
              <a:buFont typeface="Arial"/>
              <a:buChar char="●"/>
            </a:pPr>
            <a:r>
              <a:rPr lang="tr-TR" sz="1800" b="0" i="0" u="none" strike="noStrike" cap="none">
                <a:solidFill>
                  <a:schemeClr val="accent2"/>
                </a:solidFill>
                <a:highlight>
                  <a:schemeClr val="lt1"/>
                </a:highlight>
                <a:latin typeface="Arial"/>
                <a:ea typeface="Arial"/>
                <a:cs typeface="Arial"/>
                <a:sym typeface="Arial"/>
              </a:rPr>
              <a:t>Major changes</a:t>
            </a:r>
            <a:r>
              <a:rPr lang="tr-TR" sz="1800" b="0" i="0" u="none" strike="noStrike" cap="none">
                <a:solidFill>
                  <a:schemeClr val="accent2"/>
                </a:solidFill>
                <a:highlight>
                  <a:srgbClr val="FFFFFF"/>
                </a:highlight>
                <a:latin typeface="Arial"/>
                <a:ea typeface="Arial"/>
                <a:cs typeface="Arial"/>
                <a:sym typeface="Arial"/>
              </a:rPr>
              <a:t> lead to resistance within the team</a:t>
            </a:r>
            <a:endParaRPr sz="1800" b="0" i="0" u="none" strike="noStrike" cap="none">
              <a:solidFill>
                <a:schemeClr val="accent2"/>
              </a:solidFill>
              <a:latin typeface="Arial"/>
              <a:ea typeface="Arial"/>
              <a:cs typeface="Arial"/>
              <a:sym typeface="Arial"/>
            </a:endParaRPr>
          </a:p>
        </p:txBody>
      </p:sp>
      <p:pic>
        <p:nvPicPr>
          <p:cNvPr id="2193" name="Google Shape;2193;p120"/>
          <p:cNvPicPr preferRelativeResize="0"/>
          <p:nvPr/>
        </p:nvPicPr>
        <p:blipFill rotWithShape="1">
          <a:blip r:embed="rId3">
            <a:alphaModFix/>
          </a:blip>
          <a:srcRect b="30327"/>
          <a:stretch/>
        </p:blipFill>
        <p:spPr>
          <a:xfrm>
            <a:off x="2197125" y="1513651"/>
            <a:ext cx="3566725" cy="165364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p12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96</a:t>
            </a:fld>
            <a:endParaRPr/>
          </a:p>
        </p:txBody>
      </p:sp>
      <p:sp>
        <p:nvSpPr>
          <p:cNvPr id="2199" name="Google Shape;2199;p121"/>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highlight>
                  <a:srgbClr val="FFFFFF"/>
                </a:highlight>
                <a:latin typeface="Arial"/>
                <a:ea typeface="Arial"/>
                <a:cs typeface="Arial"/>
                <a:sym typeface="Arial"/>
              </a:rPr>
              <a:t>Initially Respect Current Roles</a:t>
            </a:r>
            <a:endParaRPr sz="4000" b="0" i="0" u="none" strike="noStrike" cap="none">
              <a:solidFill>
                <a:srgbClr val="741B47"/>
              </a:solidFill>
              <a:latin typeface="Raleway Medium"/>
              <a:ea typeface="Raleway Medium"/>
              <a:cs typeface="Raleway Medium"/>
              <a:sym typeface="Raleway Medium"/>
            </a:endParaRPr>
          </a:p>
        </p:txBody>
      </p:sp>
      <p:sp>
        <p:nvSpPr>
          <p:cNvPr id="2200" name="Google Shape;2200;p121"/>
          <p:cNvSpPr txBox="1"/>
          <p:nvPr/>
        </p:nvSpPr>
        <p:spPr>
          <a:xfrm>
            <a:off x="6270725" y="757375"/>
            <a:ext cx="1947000" cy="938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accent2"/>
              </a:buClr>
              <a:buSzPts val="2400"/>
              <a:buFont typeface="Arial"/>
              <a:buChar char="●"/>
            </a:pPr>
            <a:r>
              <a:rPr lang="tr-TR" sz="2400" b="1" i="0" u="none" strike="noStrike" cap="none">
                <a:solidFill>
                  <a:schemeClr val="accent2"/>
                </a:solidFill>
                <a:highlight>
                  <a:srgbClr val="FFFFFF"/>
                </a:highlight>
                <a:latin typeface="Arial"/>
                <a:ea typeface="Arial"/>
                <a:cs typeface="Arial"/>
                <a:sym typeface="Arial"/>
              </a:rPr>
              <a:t>Third Principle</a:t>
            </a:r>
            <a:endParaRPr sz="2400" b="1" i="0" u="none" strike="noStrike" cap="none">
              <a:solidFill>
                <a:schemeClr val="accent2"/>
              </a:solidFill>
              <a:highlight>
                <a:srgbClr val="FFFFFF"/>
              </a:highlight>
              <a:latin typeface="Arial"/>
              <a:ea typeface="Arial"/>
              <a:cs typeface="Arial"/>
              <a:sym typeface="Arial"/>
            </a:endParaRPr>
          </a:p>
        </p:txBody>
      </p:sp>
      <p:sp>
        <p:nvSpPr>
          <p:cNvPr id="2201" name="Google Shape;2201;p121"/>
          <p:cNvSpPr txBox="1"/>
          <p:nvPr/>
        </p:nvSpPr>
        <p:spPr>
          <a:xfrm>
            <a:off x="431800" y="2833750"/>
            <a:ext cx="8217300" cy="18828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accent2"/>
              </a:buClr>
              <a:buSzPts val="1800"/>
              <a:buFont typeface="Arial"/>
              <a:buChar char="●"/>
            </a:pPr>
            <a:r>
              <a:rPr lang="tr-TR" sz="1800" b="0" i="0" u="none" strike="noStrike" cap="none">
                <a:solidFill>
                  <a:schemeClr val="accent2"/>
                </a:solidFill>
                <a:highlight>
                  <a:srgbClr val="FFFFFF"/>
                </a:highlight>
                <a:latin typeface="Arial"/>
                <a:ea typeface="Arial"/>
                <a:cs typeface="Arial"/>
                <a:sym typeface="Arial"/>
              </a:rPr>
              <a:t>You do not need to modify your existing roles and functions that perform well</a:t>
            </a:r>
            <a:endParaRPr sz="1800" b="0" i="0" u="none" strike="noStrike" cap="none">
              <a:solidFill>
                <a:schemeClr val="accent2"/>
              </a:solidFill>
              <a:highlight>
                <a:srgbClr val="FFFFFF"/>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accent2"/>
              </a:solidFill>
              <a:highlight>
                <a:srgbClr val="FFFFFF"/>
              </a:highlight>
              <a:latin typeface="Arial"/>
              <a:ea typeface="Arial"/>
              <a:cs typeface="Arial"/>
              <a:sym typeface="Arial"/>
            </a:endParaRPr>
          </a:p>
          <a:p>
            <a:pPr marL="457200" marR="0" lvl="0" indent="-342900" algn="l" rtl="0">
              <a:lnSpc>
                <a:spcPct val="100000"/>
              </a:lnSpc>
              <a:spcBef>
                <a:spcPts val="0"/>
              </a:spcBef>
              <a:spcAft>
                <a:spcPts val="0"/>
              </a:spcAft>
              <a:buClr>
                <a:schemeClr val="accent2"/>
              </a:buClr>
              <a:buSzPts val="1800"/>
              <a:buFont typeface="Arial"/>
              <a:buChar char="●"/>
            </a:pPr>
            <a:r>
              <a:rPr lang="tr-TR" sz="1800" b="0" i="0" u="none" strike="noStrike" cap="none">
                <a:solidFill>
                  <a:schemeClr val="accent2"/>
                </a:solidFill>
                <a:highlight>
                  <a:srgbClr val="FFFFFF"/>
                </a:highlight>
                <a:latin typeface="Arial"/>
                <a:ea typeface="Arial"/>
                <a:cs typeface="Arial"/>
                <a:sym typeface="Arial"/>
              </a:rPr>
              <a:t>The team will coordinate and implement the necessary changes to the roles and titles</a:t>
            </a:r>
            <a:endParaRPr sz="1800" b="0" i="0" u="none" strike="noStrike" cap="none">
              <a:solidFill>
                <a:schemeClr val="accent2"/>
              </a:solidFill>
              <a:latin typeface="Arial"/>
              <a:ea typeface="Arial"/>
              <a:cs typeface="Arial"/>
              <a:sym typeface="Arial"/>
            </a:endParaRPr>
          </a:p>
        </p:txBody>
      </p:sp>
      <p:pic>
        <p:nvPicPr>
          <p:cNvPr id="2202" name="Google Shape;2202;p121"/>
          <p:cNvPicPr preferRelativeResize="0"/>
          <p:nvPr/>
        </p:nvPicPr>
        <p:blipFill rotWithShape="1">
          <a:blip r:embed="rId3">
            <a:alphaModFix/>
          </a:blip>
          <a:srcRect b="49215"/>
          <a:stretch/>
        </p:blipFill>
        <p:spPr>
          <a:xfrm>
            <a:off x="2534900" y="1172850"/>
            <a:ext cx="3386700" cy="12882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12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97</a:t>
            </a:fld>
            <a:endParaRPr/>
          </a:p>
        </p:txBody>
      </p:sp>
      <p:sp>
        <p:nvSpPr>
          <p:cNvPr id="2208" name="Google Shape;2208;p122"/>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3200" b="0" i="0" u="none" strike="noStrike" cap="none">
                <a:solidFill>
                  <a:srgbClr val="741B47"/>
                </a:solidFill>
                <a:highlight>
                  <a:srgbClr val="FFFFFF"/>
                </a:highlight>
                <a:latin typeface="Arial"/>
                <a:ea typeface="Arial"/>
                <a:cs typeface="Arial"/>
                <a:sym typeface="Arial"/>
              </a:rPr>
              <a:t>Encourage Leadership At All Levels</a:t>
            </a:r>
            <a:endParaRPr sz="3200" b="0" i="0" u="none" strike="noStrike" cap="none">
              <a:solidFill>
                <a:srgbClr val="741B47"/>
              </a:solidFill>
              <a:latin typeface="Raleway Medium"/>
              <a:ea typeface="Raleway Medium"/>
              <a:cs typeface="Raleway Medium"/>
              <a:sym typeface="Raleway Medium"/>
            </a:endParaRPr>
          </a:p>
        </p:txBody>
      </p:sp>
      <p:sp>
        <p:nvSpPr>
          <p:cNvPr id="2209" name="Google Shape;2209;p122"/>
          <p:cNvSpPr txBox="1"/>
          <p:nvPr/>
        </p:nvSpPr>
        <p:spPr>
          <a:xfrm>
            <a:off x="6270725" y="757375"/>
            <a:ext cx="1947000" cy="938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accent2"/>
              </a:buClr>
              <a:buSzPts val="2400"/>
              <a:buFont typeface="Arial"/>
              <a:buChar char="●"/>
            </a:pPr>
            <a:r>
              <a:rPr lang="tr-TR" sz="2400" b="1" i="0" u="none" strike="noStrike" cap="none">
                <a:solidFill>
                  <a:schemeClr val="accent2"/>
                </a:solidFill>
                <a:highlight>
                  <a:srgbClr val="FFFFFF"/>
                </a:highlight>
                <a:latin typeface="Arial"/>
                <a:ea typeface="Arial"/>
                <a:cs typeface="Arial"/>
                <a:sym typeface="Arial"/>
              </a:rPr>
              <a:t>Fourth Principle</a:t>
            </a:r>
            <a:endParaRPr sz="2400" b="1" i="0" u="none" strike="noStrike" cap="none">
              <a:solidFill>
                <a:schemeClr val="accent2"/>
              </a:solidFill>
              <a:highlight>
                <a:srgbClr val="FFFFFF"/>
              </a:highlight>
              <a:latin typeface="Arial"/>
              <a:ea typeface="Arial"/>
              <a:cs typeface="Arial"/>
              <a:sym typeface="Arial"/>
            </a:endParaRPr>
          </a:p>
        </p:txBody>
      </p:sp>
      <p:sp>
        <p:nvSpPr>
          <p:cNvPr id="2210" name="Google Shape;2210;p122"/>
          <p:cNvSpPr txBox="1"/>
          <p:nvPr/>
        </p:nvSpPr>
        <p:spPr>
          <a:xfrm>
            <a:off x="621400" y="2791875"/>
            <a:ext cx="7719000" cy="1617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accent2"/>
              </a:buClr>
              <a:buSzPts val="1800"/>
              <a:buFont typeface="Arial"/>
              <a:buChar char="●"/>
            </a:pPr>
            <a:r>
              <a:rPr lang="tr-TR" sz="1800" b="0" i="0" u="none" strike="noStrike" cap="none">
                <a:solidFill>
                  <a:schemeClr val="accent2"/>
                </a:solidFill>
                <a:highlight>
                  <a:srgbClr val="FFFFFF"/>
                </a:highlight>
                <a:latin typeface="Arial"/>
                <a:ea typeface="Arial"/>
                <a:cs typeface="Arial"/>
                <a:sym typeface="Arial"/>
              </a:rPr>
              <a:t>Constant improvement at all levels of the organization is encouraged </a:t>
            </a:r>
            <a:endParaRPr sz="1800" b="0" i="0" u="none" strike="noStrike" cap="none">
              <a:solidFill>
                <a:schemeClr val="accent2"/>
              </a:solidFill>
              <a:highlight>
                <a:srgbClr val="FFFFFF"/>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accent2"/>
              </a:solidFill>
              <a:highlight>
                <a:srgbClr val="FFFFFF"/>
              </a:highlight>
              <a:latin typeface="Arial"/>
              <a:ea typeface="Arial"/>
              <a:cs typeface="Arial"/>
              <a:sym typeface="Arial"/>
            </a:endParaRPr>
          </a:p>
          <a:p>
            <a:pPr marL="457200" marR="0" lvl="0" indent="-342900" algn="l" rtl="0">
              <a:lnSpc>
                <a:spcPct val="100000"/>
              </a:lnSpc>
              <a:spcBef>
                <a:spcPts val="0"/>
              </a:spcBef>
              <a:spcAft>
                <a:spcPts val="0"/>
              </a:spcAft>
              <a:buClr>
                <a:schemeClr val="accent2"/>
              </a:buClr>
              <a:buSzPts val="1800"/>
              <a:buFont typeface="Arial"/>
              <a:buChar char="●"/>
            </a:pPr>
            <a:r>
              <a:rPr lang="tr-TR" sz="1800" b="0" i="0" u="none" strike="noStrike" cap="none">
                <a:solidFill>
                  <a:schemeClr val="accent2"/>
                </a:solidFill>
                <a:highlight>
                  <a:srgbClr val="FFFFFF"/>
                </a:highlight>
                <a:latin typeface="Arial"/>
                <a:ea typeface="Arial"/>
                <a:cs typeface="Arial"/>
                <a:sym typeface="Arial"/>
              </a:rPr>
              <a:t>It is desirable that all team members produce ideas and show leadership </a:t>
            </a:r>
            <a:endParaRPr sz="1800" b="0" i="0" u="none" strike="noStrike" cap="none">
              <a:solidFill>
                <a:schemeClr val="accent2"/>
              </a:solidFill>
              <a:latin typeface="Arial"/>
              <a:ea typeface="Arial"/>
              <a:cs typeface="Arial"/>
              <a:sym typeface="Arial"/>
            </a:endParaRPr>
          </a:p>
        </p:txBody>
      </p:sp>
      <p:pic>
        <p:nvPicPr>
          <p:cNvPr id="2211" name="Google Shape;2211;p122"/>
          <p:cNvPicPr preferRelativeResize="0"/>
          <p:nvPr/>
        </p:nvPicPr>
        <p:blipFill rotWithShape="1">
          <a:blip r:embed="rId3">
            <a:alphaModFix/>
          </a:blip>
          <a:srcRect t="16802" b="22339"/>
          <a:stretch/>
        </p:blipFill>
        <p:spPr>
          <a:xfrm>
            <a:off x="3016925" y="1411000"/>
            <a:ext cx="2437300" cy="9870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123"/>
          <p:cNvSpPr txBox="1">
            <a:spLocks noGrp="1"/>
          </p:cNvSpPr>
          <p:nvPr>
            <p:ph type="ctrTitle"/>
          </p:nvPr>
        </p:nvSpPr>
        <p:spPr>
          <a:xfrm>
            <a:off x="972075" y="2325450"/>
            <a:ext cx="4676700" cy="8085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Practices of Kanban</a:t>
            </a:r>
            <a:endParaRPr>
              <a:solidFill>
                <a:srgbClr val="741B47"/>
              </a:solidFill>
              <a:latin typeface="Raleway Medium"/>
              <a:ea typeface="Raleway Medium"/>
              <a:cs typeface="Raleway Medium"/>
              <a:sym typeface="Raleway Medium"/>
            </a:endParaRPr>
          </a:p>
        </p:txBody>
      </p:sp>
      <p:sp>
        <p:nvSpPr>
          <p:cNvPr id="2217" name="Google Shape;2217;p12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tr-TR" sz="3600" b="1" i="0" u="none" strike="noStrike" cap="none">
                <a:solidFill>
                  <a:schemeClr val="lt1"/>
                </a:solidFill>
                <a:latin typeface="Barlow"/>
                <a:ea typeface="Barlow"/>
                <a:cs typeface="Barlow"/>
                <a:sym typeface="Barlow"/>
              </a:rPr>
              <a:t>4</a:t>
            </a:r>
            <a:endParaRPr sz="3600" b="1" i="0" u="none" strike="noStrike" cap="none">
              <a:solidFill>
                <a:schemeClr val="lt1"/>
              </a:solidFill>
              <a:latin typeface="Barlow"/>
              <a:ea typeface="Barlow"/>
              <a:cs typeface="Barlow"/>
              <a:sym typeface="Barlow"/>
            </a:endParaRPr>
          </a:p>
        </p:txBody>
      </p:sp>
      <p:grpSp>
        <p:nvGrpSpPr>
          <p:cNvPr id="2218" name="Google Shape;2218;p123"/>
          <p:cNvGrpSpPr/>
          <p:nvPr/>
        </p:nvGrpSpPr>
        <p:grpSpPr>
          <a:xfrm>
            <a:off x="5435079" y="912423"/>
            <a:ext cx="3239723" cy="3318665"/>
            <a:chOff x="2270525" y="117216"/>
            <a:chExt cx="4650765" cy="4762722"/>
          </a:xfrm>
        </p:grpSpPr>
        <p:sp>
          <p:nvSpPr>
            <p:cNvPr id="2219" name="Google Shape;2219;p123"/>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0" name="Google Shape;2220;p123"/>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1" name="Google Shape;2221;p123"/>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2" name="Google Shape;2222;p123"/>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3" name="Google Shape;2223;p123"/>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4" name="Google Shape;2224;p123"/>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5" name="Google Shape;2225;p123"/>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6" name="Google Shape;2226;p123"/>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7" name="Google Shape;2227;p123"/>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8" name="Google Shape;2228;p123"/>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9" name="Google Shape;2229;p123"/>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0" name="Google Shape;2230;p123"/>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1" name="Google Shape;2231;p123"/>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2" name="Google Shape;2232;p123"/>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3" name="Google Shape;2233;p123"/>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4" name="Google Shape;2234;p123"/>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5" name="Google Shape;2235;p123"/>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6" name="Google Shape;2236;p123"/>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7" name="Google Shape;2237;p123"/>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8" name="Google Shape;2238;p123"/>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9" name="Google Shape;2239;p123"/>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240" name="Google Shape;2240;p123"/>
            <p:cNvGrpSpPr/>
            <p:nvPr/>
          </p:nvGrpSpPr>
          <p:grpSpPr>
            <a:xfrm>
              <a:off x="4031993" y="117216"/>
              <a:ext cx="2889297" cy="3901793"/>
              <a:chOff x="5533368" y="1047716"/>
              <a:chExt cx="2889297" cy="3901793"/>
            </a:xfrm>
          </p:grpSpPr>
          <p:sp>
            <p:nvSpPr>
              <p:cNvPr id="2241" name="Google Shape;2241;p123"/>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2" name="Google Shape;2242;p123"/>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3" name="Google Shape;2243;p123"/>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4" name="Google Shape;2244;p123"/>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5" name="Google Shape;2245;p123"/>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6" name="Google Shape;2246;p123"/>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7" name="Google Shape;2247;p123"/>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8" name="Google Shape;2248;p123"/>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9" name="Google Shape;2249;p123"/>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0" name="Google Shape;2250;p123"/>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1" name="Google Shape;2251;p123"/>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2" name="Google Shape;2252;p123"/>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3" name="Google Shape;2253;p123"/>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4" name="Google Shape;2254;p123"/>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5" name="Google Shape;2255;p123"/>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6" name="Google Shape;2256;p123"/>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7" name="Google Shape;2257;p123"/>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8" name="Google Shape;2258;p123"/>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9" name="Google Shape;2259;p123"/>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0" name="Google Shape;2260;p123"/>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1" name="Google Shape;2261;p123"/>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2" name="Google Shape;2262;p123"/>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3" name="Google Shape;2263;p123"/>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4" name="Google Shape;2264;p123"/>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5" name="Google Shape;2265;p123"/>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6" name="Google Shape;2266;p123"/>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7" name="Google Shape;2267;p123"/>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8" name="Google Shape;2268;p123"/>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9" name="Google Shape;2269;p123"/>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0" name="Google Shape;2270;p123"/>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1" name="Google Shape;2271;p123"/>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2" name="Google Shape;2272;p123"/>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3" name="Google Shape;2273;p123"/>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4" name="Google Shape;2274;p123"/>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5" name="Google Shape;2275;p123"/>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6" name="Google Shape;2276;p123"/>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7" name="Google Shape;2277;p123"/>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8" name="Google Shape;2278;p123"/>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9" name="Google Shape;2279;p123"/>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0" name="Google Shape;2280;p123"/>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281" name="Google Shape;2281;p123"/>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2" name="Google Shape;2282;p123"/>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3" name="Google Shape;2283;p123"/>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4" name="Google Shape;2284;p123"/>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5" name="Google Shape;2285;p123"/>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6" name="Google Shape;2286;p123"/>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7" name="Google Shape;2287;p123"/>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8" name="Google Shape;2288;p123"/>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9" name="Google Shape;2289;p123"/>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0" name="Google Shape;2290;p123"/>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1" name="Google Shape;2291;p123"/>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2" name="Google Shape;2292;p123"/>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3" name="Google Shape;2293;p123"/>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4" name="Google Shape;2294;p123"/>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5" name="Google Shape;2295;p123"/>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6" name="Google Shape;2296;p123"/>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7" name="Google Shape;2297;p123"/>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8" name="Google Shape;2298;p123"/>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9" name="Google Shape;2299;p123"/>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0" name="Google Shape;2300;p123"/>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1" name="Google Shape;2301;p123"/>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2" name="Google Shape;2302;p123"/>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3" name="Google Shape;2303;p123"/>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4" name="Google Shape;2304;p123"/>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5" name="Google Shape;2305;p123"/>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6" name="Google Shape;2306;p123"/>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7" name="Google Shape;2307;p123"/>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8" name="Google Shape;2308;p123"/>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9" name="Google Shape;2309;p123"/>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310" name="Google Shape;2310;p123"/>
            <p:cNvGrpSpPr/>
            <p:nvPr/>
          </p:nvGrpSpPr>
          <p:grpSpPr>
            <a:xfrm flipH="1">
              <a:off x="2865276" y="3434799"/>
              <a:ext cx="598186" cy="1340314"/>
              <a:chOff x="4210728" y="4525714"/>
              <a:chExt cx="546438" cy="1224366"/>
            </a:xfrm>
          </p:grpSpPr>
          <p:sp>
            <p:nvSpPr>
              <p:cNvPr id="2311" name="Google Shape;2311;p123"/>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2" name="Google Shape;2312;p123"/>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3" name="Google Shape;2313;p123"/>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4" name="Google Shape;2314;p123"/>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5" name="Google Shape;2315;p123"/>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6" name="Google Shape;2316;p123"/>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7" name="Google Shape;2317;p123"/>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8" name="Google Shape;2318;p123"/>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9" name="Google Shape;2319;p123"/>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0" name="Google Shape;2320;p123"/>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1" name="Google Shape;2321;p123"/>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2" name="Google Shape;2322;p123"/>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3" name="Google Shape;2323;p123"/>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12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99</a:t>
            </a:fld>
            <a:endParaRPr/>
          </a:p>
        </p:txBody>
      </p:sp>
      <p:sp>
        <p:nvSpPr>
          <p:cNvPr id="2329" name="Google Shape;2329;p124"/>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Practices of Kanban</a:t>
            </a:r>
            <a:endParaRPr sz="4000" b="0" i="0" u="none" strike="noStrike" cap="none">
              <a:solidFill>
                <a:srgbClr val="741B47"/>
              </a:solidFill>
              <a:latin typeface="Raleway Medium"/>
              <a:ea typeface="Raleway Medium"/>
              <a:cs typeface="Raleway Medium"/>
              <a:sym typeface="Raleway Medium"/>
            </a:endParaRPr>
          </a:p>
        </p:txBody>
      </p:sp>
      <p:pic>
        <p:nvPicPr>
          <p:cNvPr id="2330" name="Google Shape;2330;p124"/>
          <p:cNvPicPr preferRelativeResize="0"/>
          <p:nvPr/>
        </p:nvPicPr>
        <p:blipFill rotWithShape="1">
          <a:blip r:embed="rId3">
            <a:alphaModFix/>
          </a:blip>
          <a:srcRect/>
          <a:stretch/>
        </p:blipFill>
        <p:spPr>
          <a:xfrm>
            <a:off x="1617907" y="942556"/>
            <a:ext cx="5908182" cy="3790605"/>
          </a:xfrm>
          <a:prstGeom prst="rect">
            <a:avLst/>
          </a:prstGeom>
          <a:noFill/>
          <a:ln>
            <a:noFill/>
          </a:ln>
        </p:spPr>
      </p:pic>
      <p:pic>
        <p:nvPicPr>
          <p:cNvPr id="2331" name="Google Shape;2331;p124"/>
          <p:cNvPicPr preferRelativeResize="0"/>
          <p:nvPr/>
        </p:nvPicPr>
        <p:blipFill rotWithShape="1">
          <a:blip r:embed="rId4">
            <a:alphaModFix/>
          </a:blip>
          <a:srcRect/>
          <a:stretch/>
        </p:blipFill>
        <p:spPr>
          <a:xfrm>
            <a:off x="137975" y="1024650"/>
            <a:ext cx="1313107" cy="1313107"/>
          </a:xfrm>
          <a:prstGeom prst="rect">
            <a:avLst/>
          </a:prstGeom>
          <a:noFill/>
          <a:ln>
            <a:noFill/>
          </a:ln>
        </p:spPr>
      </p:pic>
      <p:pic>
        <p:nvPicPr>
          <p:cNvPr id="2332" name="Google Shape;2332;p124"/>
          <p:cNvPicPr preferRelativeResize="0"/>
          <p:nvPr/>
        </p:nvPicPr>
        <p:blipFill rotWithShape="1">
          <a:blip r:embed="rId5">
            <a:alphaModFix/>
          </a:blip>
          <a:srcRect/>
          <a:stretch/>
        </p:blipFill>
        <p:spPr>
          <a:xfrm>
            <a:off x="137975" y="3006825"/>
            <a:ext cx="1313107" cy="1313107"/>
          </a:xfrm>
          <a:prstGeom prst="rect">
            <a:avLst/>
          </a:prstGeom>
          <a:noFill/>
          <a:ln>
            <a:noFill/>
          </a:ln>
        </p:spPr>
      </p:pic>
      <p:pic>
        <p:nvPicPr>
          <p:cNvPr id="2333" name="Google Shape;2333;p124"/>
          <p:cNvPicPr preferRelativeResize="0"/>
          <p:nvPr/>
        </p:nvPicPr>
        <p:blipFill rotWithShape="1">
          <a:blip r:embed="rId6">
            <a:alphaModFix/>
          </a:blip>
          <a:srcRect/>
          <a:stretch/>
        </p:blipFill>
        <p:spPr>
          <a:xfrm>
            <a:off x="7692925" y="1024638"/>
            <a:ext cx="1313107" cy="1313107"/>
          </a:xfrm>
          <a:prstGeom prst="rect">
            <a:avLst/>
          </a:prstGeom>
          <a:noFill/>
          <a:ln>
            <a:noFill/>
          </a:ln>
        </p:spPr>
      </p:pic>
      <p:pic>
        <p:nvPicPr>
          <p:cNvPr id="2334" name="Google Shape;2334;p124"/>
          <p:cNvPicPr preferRelativeResize="0"/>
          <p:nvPr/>
        </p:nvPicPr>
        <p:blipFill rotWithShape="1">
          <a:blip r:embed="rId7">
            <a:alphaModFix/>
          </a:blip>
          <a:srcRect/>
          <a:stretch/>
        </p:blipFill>
        <p:spPr>
          <a:xfrm>
            <a:off x="7692925" y="3006813"/>
            <a:ext cx="1313107" cy="1313107"/>
          </a:xfrm>
          <a:prstGeom prst="rect">
            <a:avLst/>
          </a:prstGeom>
          <a:noFill/>
          <a:ln>
            <a:noFill/>
          </a:ln>
        </p:spPr>
      </p:pic>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20179</Words>
  <Application>Microsoft Office PowerPoint</Application>
  <PresentationFormat>Ekran Gösterisi (16:9)</PresentationFormat>
  <Paragraphs>2085</Paragraphs>
  <Slides>115</Slides>
  <Notes>115</Notes>
  <HiddenSlides>0</HiddenSlides>
  <MMClips>0</MMClips>
  <ScaleCrop>false</ScaleCrop>
  <HeadingPairs>
    <vt:vector size="6" baseType="variant">
      <vt:variant>
        <vt:lpstr>Kullanılan Yazı Tipleri</vt:lpstr>
      </vt:variant>
      <vt:variant>
        <vt:i4>22</vt:i4>
      </vt:variant>
      <vt:variant>
        <vt:lpstr>Tema</vt:lpstr>
      </vt:variant>
      <vt:variant>
        <vt:i4>3</vt:i4>
      </vt:variant>
      <vt:variant>
        <vt:lpstr>Slayt Başlıkları</vt:lpstr>
      </vt:variant>
      <vt:variant>
        <vt:i4>115</vt:i4>
      </vt:variant>
    </vt:vector>
  </HeadingPairs>
  <TitlesOfParts>
    <vt:vector size="140" baseType="lpstr">
      <vt:lpstr>SimSun</vt:lpstr>
      <vt:lpstr>Montserrat Medium</vt:lpstr>
      <vt:lpstr>Arial</vt:lpstr>
      <vt:lpstr>Barlow Medium</vt:lpstr>
      <vt:lpstr>Proxima Nova Semibold</vt:lpstr>
      <vt:lpstr>Barlow Light</vt:lpstr>
      <vt:lpstr>Georgia</vt:lpstr>
      <vt:lpstr>Barlow</vt:lpstr>
      <vt:lpstr>Raleway ExtraBold</vt:lpstr>
      <vt:lpstr>Montserrat ExtraBold</vt:lpstr>
      <vt:lpstr>Raleway SemiBold</vt:lpstr>
      <vt:lpstr>Montserrat SemiBold</vt:lpstr>
      <vt:lpstr>Times New Roman</vt:lpstr>
      <vt:lpstr>Calibri</vt:lpstr>
      <vt:lpstr>Raleway Thin</vt:lpstr>
      <vt:lpstr>Raleway Medium</vt:lpstr>
      <vt:lpstr>Arial</vt:lpstr>
      <vt:lpstr>Barlow SemiBold</vt:lpstr>
      <vt:lpstr>Montserrat</vt:lpstr>
      <vt:lpstr>Raleway</vt:lpstr>
      <vt:lpstr>Roboto</vt:lpstr>
      <vt:lpstr>Source Serif Pro</vt:lpstr>
      <vt:lpstr>Gaoler template</vt:lpstr>
      <vt:lpstr>Simple Light</vt:lpstr>
      <vt:lpstr>Gaoler template</vt:lpstr>
      <vt:lpstr>Agile Session 2</vt:lpstr>
      <vt:lpstr>PowerPoint Sunusu</vt:lpstr>
      <vt:lpstr>PowerPoint Sunusu</vt:lpstr>
      <vt:lpstr>SDLC Models</vt:lpstr>
      <vt:lpstr>PowerPoint Sunusu</vt:lpstr>
      <vt:lpstr>PowerPoint Sunusu</vt:lpstr>
      <vt:lpstr>Agile Model</vt:lpstr>
      <vt:lpstr>Agile Vs Traditional SDLC Models</vt:lpstr>
      <vt:lpstr>Agile Methods</vt:lpstr>
      <vt:lpstr>PowerPoint Sunusu</vt:lpstr>
      <vt:lpstr>Table of Contents</vt:lpstr>
      <vt:lpstr>SCRUM</vt:lpstr>
      <vt:lpstr>PowerPoint Sunusu</vt:lpstr>
      <vt:lpstr>PowerPoint Sunusu</vt:lpstr>
      <vt:lpstr>PowerPoint Sunusu</vt:lpstr>
      <vt:lpstr>Scrum projects are divided into:</vt:lpstr>
      <vt:lpstr>What is Scrum?</vt:lpstr>
      <vt:lpstr>PowerPoint Sunusu</vt:lpstr>
      <vt:lpstr>Scrum Roles</vt:lpstr>
      <vt:lpstr>PowerPoint Sunusu</vt:lpstr>
      <vt:lpstr>PowerPoint Sunusu</vt:lpstr>
      <vt:lpstr>PowerPoint Sunusu</vt:lpstr>
      <vt:lpstr>PowerPoint Sunusu</vt:lpstr>
      <vt:lpstr>PowerPoint Sunusu</vt:lpstr>
      <vt:lpstr>PowerPoint Sunusu</vt:lpstr>
      <vt:lpstr>PowerPoint Sunusu</vt:lpstr>
      <vt:lpstr>What is the role of the Scrum Master?</vt:lpstr>
      <vt:lpstr>Which one looks at the project from the customer's perspective?</vt:lpstr>
      <vt:lpstr>PowerPoint Sunusu</vt:lpstr>
      <vt:lpstr>PowerPoint Sunusu</vt:lpstr>
      <vt:lpstr>PowerPoint Sunusu</vt:lpstr>
      <vt:lpstr>PowerPoint Sunusu</vt:lpstr>
      <vt:lpstr>What do we mean by a cross-functional Development Team?</vt:lpstr>
      <vt:lpstr>Epic, User Story and Task</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Which one is NOT relative estimation of story?</vt:lpstr>
      <vt:lpstr>Scrum Artifacts</vt:lpstr>
      <vt:lpstr>PowerPoint Sunusu</vt:lpstr>
      <vt:lpstr>PowerPoint Sunusu</vt:lpstr>
      <vt:lpstr>PowerPoint Sunusu</vt:lpstr>
      <vt:lpstr>PowerPoint Sunusu</vt:lpstr>
      <vt:lpstr>PowerPoint Sunusu</vt:lpstr>
      <vt:lpstr>PowerPoint Sunusu</vt:lpstr>
      <vt:lpstr>Who prioritizes the product backlog items?</vt:lpstr>
      <vt:lpstr>Scrum Ceremonies</vt:lpstr>
      <vt:lpstr>PowerPoint Sunusu</vt:lpstr>
      <vt:lpstr>PowerPoint Sunusu</vt:lpstr>
      <vt:lpstr>PowerPoint Sunusu</vt:lpstr>
      <vt:lpstr>PowerPoint Sunusu</vt:lpstr>
      <vt:lpstr>PowerPoint Sunusu</vt:lpstr>
      <vt:lpstr>PowerPoint Sunusu</vt:lpstr>
      <vt:lpstr>PowerPoint Sunusu</vt:lpstr>
      <vt:lpstr>Who should necessarily attend the Daily Standup meeting?</vt:lpstr>
      <vt:lpstr>PowerPoint Sunusu</vt:lpstr>
      <vt:lpstr>PowerPoint Sunusu</vt:lpstr>
      <vt:lpstr>PowerPoint Sunusu</vt:lpstr>
      <vt:lpstr>PowerPoint Sunusu</vt:lpstr>
      <vt:lpstr>What happens when all the Sprint Items cannot be completed?</vt:lpstr>
      <vt:lpstr>PowerPoint Sunusu</vt:lpstr>
      <vt:lpstr>PowerPoint Sunusu</vt:lpstr>
      <vt:lpstr>PowerPoint Sunusu</vt:lpstr>
      <vt:lpstr>KANBAN</vt:lpstr>
      <vt:lpstr>PowerPoint Sunusu</vt:lpstr>
      <vt:lpstr>Kanban Overview</vt:lpstr>
      <vt:lpstr>The word kanban is Japanese and roughly translated means “card you can see.”</vt:lpstr>
      <vt:lpstr>PowerPoint Sunusu</vt:lpstr>
      <vt:lpstr>PowerPoint Sunusu</vt:lpstr>
      <vt:lpstr>PowerPoint Sunusu</vt:lpstr>
      <vt:lpstr>PowerPoint Sunusu</vt:lpstr>
      <vt:lpstr>PowerPoint Sunusu</vt:lpstr>
      <vt:lpstr>Kanban Board</vt:lpstr>
      <vt:lpstr>PowerPoint Sunusu</vt:lpstr>
      <vt:lpstr>PowerPoint Sunusu</vt:lpstr>
      <vt:lpstr>PowerPoint Sunusu</vt:lpstr>
      <vt:lpstr>PowerPoint Sunusu</vt:lpstr>
      <vt:lpstr>PowerPoint Sunusu</vt:lpstr>
      <vt:lpstr>PowerPoint Sunusu</vt:lpstr>
      <vt:lpstr>It is the period between creating a task in your workflow and its final departure from the kanban board.</vt:lpstr>
      <vt:lpstr>PowerPoint Sunusu</vt:lpstr>
      <vt:lpstr>PowerPoint Sunusu</vt:lpstr>
      <vt:lpstr>Kanban has 4 principles and  6 core practices.</vt:lpstr>
      <vt:lpstr>Principles of Kanban</vt:lpstr>
      <vt:lpstr>PowerPoint Sunusu</vt:lpstr>
      <vt:lpstr>PowerPoint Sunusu</vt:lpstr>
      <vt:lpstr>PowerPoint Sunusu</vt:lpstr>
      <vt:lpstr>PowerPoint Sunusu</vt:lpstr>
      <vt:lpstr>PowerPoint Sunusu</vt:lpstr>
      <vt:lpstr>Practices of Kanban</vt:lpstr>
      <vt:lpstr>PowerPoint Sunusu</vt:lpstr>
      <vt:lpstr>PowerPoint Sunusu</vt:lpstr>
      <vt:lpstr>PowerPoint Sunusu</vt:lpstr>
      <vt:lpstr>PowerPoint Sunusu</vt:lpstr>
      <vt:lpstr>PowerPoint Sunusu</vt:lpstr>
      <vt:lpstr>PowerPoint Sunusu</vt:lpstr>
      <vt:lpstr>PowerPoint Sunusu</vt:lpstr>
      <vt:lpstr>Kanban vs. Scrum</vt:lpstr>
      <vt:lpstr>PowerPoint Sunusu</vt:lpstr>
      <vt:lpstr>PowerPoint Sunusu</vt:lpstr>
      <vt:lpstr>Which statement cannot be said while comparing Kanban with Scrum?</vt:lpstr>
      <vt:lpstr>PowerPoint Sunusu</vt:lpstr>
      <vt:lpstr>It is the period between creating a task in your workflow and its final departure from the kanban board.</vt:lpstr>
      <vt:lpstr>Which project management tool are you familiar with?</vt:lpstr>
      <vt:lpstr>How well did you like this lesson?</vt:lpstr>
      <vt:lpstr>PowerPoint Sunusu</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Session 2</dc:title>
  <cp:lastModifiedBy>Şule Akın</cp:lastModifiedBy>
  <cp:revision>1</cp:revision>
  <dcterms:modified xsi:type="dcterms:W3CDTF">2023-10-30T06:46:32Z</dcterms:modified>
</cp:coreProperties>
</file>